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2" r:id="rId4"/>
  </p:sldMasterIdLst>
  <p:notesMasterIdLst>
    <p:notesMasterId r:id="rId16"/>
  </p:notesMasterIdLst>
  <p:handoutMasterIdLst>
    <p:handoutMasterId r:id="rId17"/>
  </p:handoutMasterIdLst>
  <p:sldIdLst>
    <p:sldId id="1262" r:id="rId5"/>
    <p:sldId id="1176" r:id="rId6"/>
    <p:sldId id="1177" r:id="rId7"/>
    <p:sldId id="1178" r:id="rId8"/>
    <p:sldId id="1180" r:id="rId9"/>
    <p:sldId id="1266" r:id="rId10"/>
    <p:sldId id="1265" r:id="rId11"/>
    <p:sldId id="1264" r:id="rId12"/>
    <p:sldId id="1267" r:id="rId13"/>
    <p:sldId id="1253" r:id="rId14"/>
    <p:sldId id="1234" r:id="rId15"/>
  </p:sldIdLst>
  <p:sldSz cx="12188825" cy="6858000"/>
  <p:notesSz cx="7027863" cy="9313863"/>
  <p:custDataLst>
    <p:tags r:id="rId18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94">
          <p15:clr>
            <a:srgbClr val="A4A3A4"/>
          </p15:clr>
        </p15:guide>
        <p15:guide id="3" orient="horz" pos="3403">
          <p15:clr>
            <a:srgbClr val="A4A3A4"/>
          </p15:clr>
        </p15:guide>
        <p15:guide id="4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  <p:cmAuthor id="4" name="Editor" initials="Ed" lastIdx="9" clrIdx="4"/>
  <p:cmAuthor id="5" name="erosenbe" initials="e" lastIdx="17" clrIdx="5"/>
  <p:cmAuthor id="6" name="psingh" initials="ed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B96"/>
    <a:srgbClr val="993300"/>
    <a:srgbClr val="BFA649"/>
    <a:srgbClr val="FF4E00"/>
    <a:srgbClr val="2F5662"/>
    <a:srgbClr val="DD461E"/>
    <a:srgbClr val="B0D806"/>
    <a:srgbClr val="AAD204"/>
    <a:srgbClr val="24D997"/>
    <a:srgbClr val="23C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8457" autoAdjust="0"/>
  </p:normalViewPr>
  <p:slideViewPr>
    <p:cSldViewPr snapToGrid="0" showGuides="1">
      <p:cViewPr varScale="1">
        <p:scale>
          <a:sx n="53" d="100"/>
          <a:sy n="53" d="100"/>
        </p:scale>
        <p:origin x="276" y="48"/>
      </p:cViewPr>
      <p:guideLst>
        <p:guide orient="horz" pos="437"/>
        <p:guide orient="horz" pos="794"/>
        <p:guide orient="horz" pos="3403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4608" y="-112"/>
      </p:cViewPr>
      <p:guideLst>
        <p:guide orient="horz" pos="2933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 dirty="0"/>
              <a:t>Progress Software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Progress Software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712375" y="1312684"/>
            <a:ext cx="7225625" cy="738664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15712" y="3541836"/>
            <a:ext cx="7222287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715712" y="4702484"/>
            <a:ext cx="33853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algn="l">
              <a:spcBef>
                <a:spcPts val="0"/>
              </a:spcBef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Progress Education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94418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597419" y="2461457"/>
            <a:ext cx="6628192" cy="1552916"/>
            <a:chOff x="2476120" y="2461457"/>
            <a:chExt cx="6628192" cy="15529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120" y="2840458"/>
              <a:ext cx="771152" cy="963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341" y="2461457"/>
              <a:ext cx="981109" cy="12872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120" y="3353747"/>
              <a:ext cx="315917" cy="36497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849" y="2813480"/>
              <a:ext cx="5029463" cy="120089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5534140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4201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550" y="1568371"/>
            <a:ext cx="6901583" cy="543739"/>
          </a:xfr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70341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>
            <a:lvl1pPr>
              <a:buClr>
                <a:srgbClr val="00AB8E"/>
              </a:buClr>
              <a:defRPr/>
            </a:lvl1pPr>
            <a:lvl2pPr>
              <a:buClr>
                <a:srgbClr val="00AB8E"/>
              </a:buClr>
              <a:defRPr/>
            </a:lvl2pPr>
            <a:lvl3pPr>
              <a:buClr>
                <a:srgbClr val="00AB8E"/>
              </a:buClr>
              <a:defRPr/>
            </a:lvl3pPr>
            <a:lvl4pPr>
              <a:buClr>
                <a:srgbClr val="00AB8E"/>
              </a:buClr>
              <a:defRPr/>
            </a:lvl4pPr>
            <a:lvl5pPr>
              <a:buClr>
                <a:srgbClr val="00AB8E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7085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197864"/>
            <a:ext cx="10360501" cy="5130582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800"/>
              </a:spcBef>
              <a:defRPr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79948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92296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24679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6008143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4344360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373A3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3102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62" y="1200150"/>
            <a:ext cx="10894238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616817" y="367497"/>
            <a:ext cx="108011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1810543" y="6621282"/>
            <a:ext cx="234359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2017 Progress Software Corporation. All rights reserved.</a:t>
            </a: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10003832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611962" y="998376"/>
            <a:ext cx="10894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3A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3"/>
    </p:custDataLst>
    <p:extLst>
      <p:ext uri="{BB962C8B-B14F-4D97-AF65-F5344CB8AC3E}">
        <p14:creationId xmlns:p14="http://schemas.microsoft.com/office/powerpoint/2010/main" val="23413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2588" y="1969135"/>
            <a:ext cx="7321345" cy="2215991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Object-oriented Programming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296889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exercise 1.1: Setting up your application development environment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02" y="1920240"/>
            <a:ext cx="3055620" cy="30175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summary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now be able to describe the key features of object-oriented ABL programming.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</a:t>
            </a:r>
            <a:r>
              <a:rPr lang="en-US" dirty="0">
                <a:solidFill>
                  <a:srgbClr val="000000"/>
                </a:solidFill>
              </a:rPr>
              <a:t>ntroduction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introduced to object-oriented programming and to key features of Progress Software’s object-oriented Advanced Business Language (ABL).</a:t>
            </a:r>
          </a:p>
          <a:p>
            <a:r>
              <a:rPr lang="en-US" dirty="0"/>
              <a:t> You will also set up your development environment for the exercises in this course.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complete this lesson, you should be able to describe the key features of object-oriented ABL programming.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Before you begin this lesson, you should meet the following prerequisites: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dirty="0"/>
              <a:t>Experience with ABL procedural programming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dirty="0"/>
              <a:t>Create </a:t>
            </a:r>
            <a:r>
              <a:rPr lang="en-US" sz="2000" dirty="0" err="1"/>
              <a:t>OpenEdge</a:t>
            </a:r>
            <a:r>
              <a:rPr lang="en-US" sz="2000" dirty="0"/>
              <a:t> projects in Developer Studio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/>
          <a:p>
            <a:r>
              <a:rPr lang="en-US" dirty="0"/>
              <a:t>Object-oriented programming is important for developing </a:t>
            </a:r>
            <a:r>
              <a:rPr lang="en-US" dirty="0" err="1"/>
              <a:t>OpenEdge</a:t>
            </a:r>
            <a:r>
              <a:rPr lang="en-US" dirty="0"/>
              <a:t> applications because it enables you to explicitly model the users, systems, and objects that make up the use cases of the application.</a:t>
            </a:r>
          </a:p>
          <a:p>
            <a:r>
              <a:rPr lang="en-US" dirty="0"/>
              <a:t>An object-oriented application is typically a set of classes that relate to each other to implement use cases. </a:t>
            </a:r>
          </a:p>
          <a:p>
            <a:r>
              <a:rPr lang="en-US" dirty="0"/>
              <a:t>ABL object-oriented programming supports the following features: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Polymorphism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/>
          <a:p>
            <a:r>
              <a:rPr lang="en-US" dirty="0"/>
              <a:t>In object-oriented programming, classes can inherit data and methods from other classes. </a:t>
            </a:r>
          </a:p>
          <a:p>
            <a:r>
              <a:rPr lang="en-US" dirty="0"/>
              <a:t>So some or all of the data or methods of the super class are inherited by the derived class. </a:t>
            </a:r>
          </a:p>
          <a:p>
            <a:r>
              <a:rPr lang="en-US" dirty="0"/>
              <a:t>Derived classes can also define their own data members and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418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/>
          <a:p>
            <a:r>
              <a:rPr lang="en-US" dirty="0"/>
              <a:t>Encapsulation is a way of restricting data and methods that are exposed to users of a class.</a:t>
            </a:r>
          </a:p>
          <a:p>
            <a:r>
              <a:rPr lang="en-US" dirty="0"/>
              <a:t>The benefits of encapsulation are:</a:t>
            </a:r>
          </a:p>
          <a:p>
            <a:pPr lvl="1"/>
            <a:r>
              <a:rPr lang="en-US" dirty="0"/>
              <a:t>Only what is needed to interact with a class instance is exposed. Other parts of the application are shielded from (and do not need to know about) implementation details or changes.</a:t>
            </a:r>
          </a:p>
          <a:p>
            <a:pPr lvl="1"/>
            <a:r>
              <a:rPr lang="en-US" dirty="0"/>
              <a:t>The implementation of the behavior is localized.</a:t>
            </a:r>
          </a:p>
          <a:p>
            <a:pPr lvl="1"/>
            <a:r>
              <a:rPr lang="en-US" dirty="0"/>
              <a:t>Code is easy to maintain.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4850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/>
          <a:p>
            <a:r>
              <a:rPr lang="en-US" dirty="0"/>
              <a:t>An interface is an ABL class used to define public data members and methods that must be implemented by other classes. </a:t>
            </a:r>
          </a:p>
          <a:p>
            <a:r>
              <a:rPr lang="en-US" dirty="0"/>
              <a:t>The interface class does not provide any code, but simply the names and parameters for methods that must be implemented. </a:t>
            </a:r>
          </a:p>
          <a:p>
            <a:r>
              <a:rPr lang="en-US" dirty="0"/>
              <a:t>Multiple classes can implement the same interface, which ensures that they all behave in the same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7738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/>
          <a:p>
            <a:r>
              <a:rPr lang="en-US" dirty="0"/>
              <a:t>Polymorphism is a powerful object-oriented feature that reduces the amount of ABL code you need to write.</a:t>
            </a:r>
          </a:p>
          <a:p>
            <a:r>
              <a:rPr lang="en-US" dirty="0"/>
              <a:t>To use polymorphism, you must write your classes to use either inheritance or interfaces. </a:t>
            </a:r>
          </a:p>
        </p:txBody>
      </p:sp>
    </p:spTree>
    <p:extLst>
      <p:ext uri="{BB962C8B-B14F-4D97-AF65-F5344CB8AC3E}">
        <p14:creationId xmlns:p14="http://schemas.microsoft.com/office/powerpoint/2010/main" val="2937074119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EDU template Jan 2014">
  <a:themeElements>
    <a:clrScheme name="Progress Colors 2013 - Sept25">
      <a:dk1>
        <a:srgbClr val="000000"/>
      </a:dk1>
      <a:lt1>
        <a:srgbClr val="FFFFFF"/>
      </a:lt1>
      <a:dk2>
        <a:srgbClr val="005F97"/>
      </a:dk2>
      <a:lt2>
        <a:srgbClr val="FFFFFF"/>
      </a:lt2>
      <a:accent1>
        <a:srgbClr val="FF4E00"/>
      </a:accent1>
      <a:accent2>
        <a:srgbClr val="24A382"/>
      </a:accent2>
      <a:accent3>
        <a:srgbClr val="0072B7"/>
      </a:accent3>
      <a:accent4>
        <a:srgbClr val="C1282D"/>
      </a:accent4>
      <a:accent5>
        <a:srgbClr val="FCDB3F"/>
      </a:accent5>
      <a:accent6>
        <a:srgbClr val="58595B"/>
      </a:accent6>
      <a:hlink>
        <a:srgbClr val="FF4E00"/>
      </a:hlink>
      <a:folHlink>
        <a:srgbClr val="FF4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i="0"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" id="{0C9932F4-97F2-40CF-A099-430DAC40C137}" vid="{1E2E8CFE-D25C-4115-A987-D26FC0A1678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B80EC531CDE4BA5CCC220CF39A60F" ma:contentTypeVersion="26" ma:contentTypeDescription="Create a new document." ma:contentTypeScope="" ma:versionID="d79e6fb36a00bd9d5f2ea9c910124fa2">
  <xsd:schema xmlns:xsd="http://www.w3.org/2001/XMLSchema" xmlns:xs="http://www.w3.org/2001/XMLSchema" xmlns:p="http://schemas.microsoft.com/office/2006/metadata/properties" xmlns:ns2="c50ce1ea-e3af-44b6-8548-b864ba6bdfeb" xmlns:ns3="9e244160-759d-472e-925e-0993d518e217" targetNamespace="http://schemas.microsoft.com/office/2006/metadata/properties" ma:root="true" ma:fieldsID="de76553b1cfabae6b283cfbf09b81e2e" ns2:_="" ns3:_="">
    <xsd:import namespace="c50ce1ea-e3af-44b6-8548-b864ba6bdfeb"/>
    <xsd:import namespace="9e244160-759d-472e-925e-0993d518e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ce1ea-e3af-44b6-8548-b864ba6bdf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4160-759d-472e-925e-0993d518e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078F2-83A9-4A29-8F65-42337D333D89}"/>
</file>

<file path=customXml/itemProps2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A4C4B2-98B1-44DF-A244-E8FB7A2D19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</TotalTime>
  <Words>400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1_EDU template Jan 2014</vt:lpstr>
      <vt:lpstr>Introduction to  Object-oriented Programming</vt:lpstr>
      <vt:lpstr>Lesson introduction</vt:lpstr>
      <vt:lpstr>Learning objectives</vt:lpstr>
      <vt:lpstr>Prerequisites</vt:lpstr>
      <vt:lpstr>Object-oriented programming</vt:lpstr>
      <vt:lpstr>Inheritance</vt:lpstr>
      <vt:lpstr>Encapsulation</vt:lpstr>
      <vt:lpstr>Interfaces</vt:lpstr>
      <vt:lpstr>Polymorphism</vt:lpstr>
      <vt:lpstr>Guided exercise 1.1: Setting up your application development environment</vt:lpstr>
      <vt:lpstr>Lesson summary</vt:lpstr>
    </vt:vector>
  </TitlesOfParts>
  <Company>Progress Software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Object-oriented Programming</dc:title>
  <dc:creator>Bhuvaneshwari Murahari Haribabu</dc:creator>
  <cp:lastModifiedBy>Annie Khan</cp:lastModifiedBy>
  <cp:revision>701</cp:revision>
  <cp:lastPrinted>2013-09-18T03:48:20Z</cp:lastPrinted>
  <dcterms:created xsi:type="dcterms:W3CDTF">2013-11-27T05:26:06Z</dcterms:created>
  <dcterms:modified xsi:type="dcterms:W3CDTF">2017-05-31T13:49:22Z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0x010100596B80EC531CDE4BA5CCC220CF39A60F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>212;#Presentation|bb6cbacc-6fa5-4c01-b5cb-9e459e8851d2</vt:lpwstr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  <property fmtid="{D5CDD505-2E9C-101B-9397-08002B2CF9AE}" pid="15" name="kb2a064789314f00a60cb6c3cf784453">
    <vt:lpwstr/>
  </property>
  <property fmtid="{D5CDD505-2E9C-101B-9397-08002B2CF9AE}" pid="16" name="HorizontalUseCase">
    <vt:lpwstr/>
  </property>
  <property fmtid="{D5CDD505-2E9C-101B-9397-08002B2CF9AE}" pid="17" name="GFOResourceTags">
    <vt:lpwstr/>
  </property>
  <property fmtid="{D5CDD505-2E9C-101B-9397-08002B2CF9AE}" pid="18" name="Partner Empowerment">
    <vt:lpwstr/>
  </property>
  <property fmtid="{D5CDD505-2E9C-101B-9397-08002B2CF9AE}" pid="19" name="BusinessLine">
    <vt:lpwstr/>
  </property>
  <property fmtid="{D5CDD505-2E9C-101B-9397-08002B2CF9AE}" pid="20" name="Portal Audience">
    <vt:lpwstr/>
  </property>
  <property fmtid="{D5CDD505-2E9C-101B-9397-08002B2CF9AE}" pid="21" name="_dlc_DocIdItemGuid">
    <vt:lpwstr>4b267920-169f-45c0-ad68-fe4e503e3668</vt:lpwstr>
  </property>
</Properties>
</file>