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82" r:id="rId4"/>
  </p:sldMasterIdLst>
  <p:notesMasterIdLst>
    <p:notesMasterId r:id="rId58"/>
  </p:notesMasterIdLst>
  <p:handoutMasterIdLst>
    <p:handoutMasterId r:id="rId59"/>
  </p:handoutMasterIdLst>
  <p:sldIdLst>
    <p:sldId id="1262" r:id="rId5"/>
    <p:sldId id="1176" r:id="rId6"/>
    <p:sldId id="1177" r:id="rId7"/>
    <p:sldId id="1178" r:id="rId8"/>
    <p:sldId id="1180" r:id="rId9"/>
    <p:sldId id="1266" r:id="rId10"/>
    <p:sldId id="1265" r:id="rId11"/>
    <p:sldId id="1264" r:id="rId12"/>
    <p:sldId id="1267" r:id="rId13"/>
    <p:sldId id="1268" r:id="rId14"/>
    <p:sldId id="1269" r:id="rId15"/>
    <p:sldId id="1272" r:id="rId16"/>
    <p:sldId id="1271" r:id="rId17"/>
    <p:sldId id="1270" r:id="rId18"/>
    <p:sldId id="1273" r:id="rId19"/>
    <p:sldId id="1274" r:id="rId20"/>
    <p:sldId id="1275" r:id="rId21"/>
    <p:sldId id="1276" r:id="rId22"/>
    <p:sldId id="1277" r:id="rId23"/>
    <p:sldId id="1278" r:id="rId24"/>
    <p:sldId id="1279" r:id="rId25"/>
    <p:sldId id="1280" r:id="rId26"/>
    <p:sldId id="1307" r:id="rId27"/>
    <p:sldId id="1309" r:id="rId28"/>
    <p:sldId id="1310" r:id="rId29"/>
    <p:sldId id="1311" r:id="rId30"/>
    <p:sldId id="1282" r:id="rId31"/>
    <p:sldId id="1283" r:id="rId32"/>
    <p:sldId id="1284" r:id="rId33"/>
    <p:sldId id="1285" r:id="rId34"/>
    <p:sldId id="1286" r:id="rId35"/>
    <p:sldId id="1287" r:id="rId36"/>
    <p:sldId id="1288" r:id="rId37"/>
    <p:sldId id="1289" r:id="rId38"/>
    <p:sldId id="1291" r:id="rId39"/>
    <p:sldId id="1292" r:id="rId40"/>
    <p:sldId id="1293" r:id="rId41"/>
    <p:sldId id="1294" r:id="rId42"/>
    <p:sldId id="1295" r:id="rId43"/>
    <p:sldId id="1296" r:id="rId44"/>
    <p:sldId id="1297" r:id="rId45"/>
    <p:sldId id="1299" r:id="rId46"/>
    <p:sldId id="1312" r:id="rId47"/>
    <p:sldId id="1314" r:id="rId48"/>
    <p:sldId id="1313" r:id="rId49"/>
    <p:sldId id="1315" r:id="rId50"/>
    <p:sldId id="1301" r:id="rId51"/>
    <p:sldId id="1234" r:id="rId52"/>
    <p:sldId id="1303" r:id="rId53"/>
    <p:sldId id="1304" r:id="rId54"/>
    <p:sldId id="1305" r:id="rId55"/>
    <p:sldId id="1306" r:id="rId56"/>
    <p:sldId id="1302" r:id="rId57"/>
  </p:sldIdLst>
  <p:sldSz cx="12188825" cy="6858000"/>
  <p:notesSz cx="7027863" cy="9313863"/>
  <p:custDataLst>
    <p:tags r:id="rId60"/>
  </p:custDataLst>
  <p:defaultTextStyle>
    <a:defPPr>
      <a:defRPr lang="en-US"/>
    </a:defPPr>
    <a:lvl1pPr algn="ctr" rtl="0" fontAlgn="base">
      <a:spcBef>
        <a:spcPct val="50000"/>
      </a:spcBef>
      <a:spcAft>
        <a:spcPct val="0"/>
      </a:spcAft>
      <a:buSzPct val="130000"/>
      <a:defRPr sz="2400" i="1" kern="1200">
        <a:solidFill>
          <a:schemeClr val="tx1"/>
        </a:solidFill>
        <a:latin typeface="Arial" charset="0"/>
        <a:ea typeface="+mn-ea"/>
        <a:cs typeface="+mn-cs"/>
      </a:defRPr>
    </a:lvl1pPr>
    <a:lvl2pPr marL="457200" algn="ctr" rtl="0" fontAlgn="base">
      <a:spcBef>
        <a:spcPct val="50000"/>
      </a:spcBef>
      <a:spcAft>
        <a:spcPct val="0"/>
      </a:spcAft>
      <a:buSzPct val="130000"/>
      <a:defRPr sz="2400" i="1" kern="1200">
        <a:solidFill>
          <a:schemeClr val="tx1"/>
        </a:solidFill>
        <a:latin typeface="Arial" charset="0"/>
        <a:ea typeface="+mn-ea"/>
        <a:cs typeface="+mn-cs"/>
      </a:defRPr>
    </a:lvl2pPr>
    <a:lvl3pPr marL="914400" algn="ctr" rtl="0" fontAlgn="base">
      <a:spcBef>
        <a:spcPct val="50000"/>
      </a:spcBef>
      <a:spcAft>
        <a:spcPct val="0"/>
      </a:spcAft>
      <a:buSzPct val="130000"/>
      <a:defRPr sz="2400" i="1" kern="1200">
        <a:solidFill>
          <a:schemeClr val="tx1"/>
        </a:solidFill>
        <a:latin typeface="Arial" charset="0"/>
        <a:ea typeface="+mn-ea"/>
        <a:cs typeface="+mn-cs"/>
      </a:defRPr>
    </a:lvl3pPr>
    <a:lvl4pPr marL="1371600" algn="ctr" rtl="0" fontAlgn="base">
      <a:spcBef>
        <a:spcPct val="50000"/>
      </a:spcBef>
      <a:spcAft>
        <a:spcPct val="0"/>
      </a:spcAft>
      <a:buSzPct val="130000"/>
      <a:defRPr sz="2400" i="1" kern="1200">
        <a:solidFill>
          <a:schemeClr val="tx1"/>
        </a:solidFill>
        <a:latin typeface="Arial" charset="0"/>
        <a:ea typeface="+mn-ea"/>
        <a:cs typeface="+mn-cs"/>
      </a:defRPr>
    </a:lvl4pPr>
    <a:lvl5pPr marL="1828800" algn="ctr" rtl="0" fontAlgn="base">
      <a:spcBef>
        <a:spcPct val="50000"/>
      </a:spcBef>
      <a:spcAft>
        <a:spcPct val="0"/>
      </a:spcAft>
      <a:buSzPct val="130000"/>
      <a:defRPr sz="2400" i="1" kern="1200">
        <a:solidFill>
          <a:schemeClr val="tx1"/>
        </a:solidFill>
        <a:latin typeface="Arial" charset="0"/>
        <a:ea typeface="+mn-ea"/>
        <a:cs typeface="+mn-cs"/>
      </a:defRPr>
    </a:lvl5pPr>
    <a:lvl6pPr marL="2286000" algn="l" defTabSz="914400" rtl="0" eaLnBrk="1" latinLnBrk="0" hangingPunct="1">
      <a:defRPr sz="2400" i="1" kern="1200">
        <a:solidFill>
          <a:schemeClr val="tx1"/>
        </a:solidFill>
        <a:latin typeface="Arial" charset="0"/>
        <a:ea typeface="+mn-ea"/>
        <a:cs typeface="+mn-cs"/>
      </a:defRPr>
    </a:lvl6pPr>
    <a:lvl7pPr marL="2743200" algn="l" defTabSz="914400" rtl="0" eaLnBrk="1" latinLnBrk="0" hangingPunct="1">
      <a:defRPr sz="2400" i="1" kern="1200">
        <a:solidFill>
          <a:schemeClr val="tx1"/>
        </a:solidFill>
        <a:latin typeface="Arial" charset="0"/>
        <a:ea typeface="+mn-ea"/>
        <a:cs typeface="+mn-cs"/>
      </a:defRPr>
    </a:lvl7pPr>
    <a:lvl8pPr marL="3200400" algn="l" defTabSz="914400" rtl="0" eaLnBrk="1" latinLnBrk="0" hangingPunct="1">
      <a:defRPr sz="2400" i="1" kern="1200">
        <a:solidFill>
          <a:schemeClr val="tx1"/>
        </a:solidFill>
        <a:latin typeface="Arial" charset="0"/>
        <a:ea typeface="+mn-ea"/>
        <a:cs typeface="+mn-cs"/>
      </a:defRPr>
    </a:lvl8pPr>
    <a:lvl9pPr marL="3657600" algn="l" defTabSz="914400" rtl="0" eaLnBrk="1" latinLnBrk="0" hangingPunct="1">
      <a:defRPr sz="2400" i="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37">
          <p15:clr>
            <a:srgbClr val="A4A3A4"/>
          </p15:clr>
        </p15:guide>
        <p15:guide id="2" orient="horz" pos="794">
          <p15:clr>
            <a:srgbClr val="A4A3A4"/>
          </p15:clr>
        </p15:guide>
        <p15:guide id="3" orient="horz" pos="3403">
          <p15:clr>
            <a:srgbClr val="A4A3A4"/>
          </p15:clr>
        </p15:guide>
        <p15:guide id="4" pos="3829">
          <p15:clr>
            <a:srgbClr val="A4A3A4"/>
          </p15:clr>
        </p15:guide>
      </p15:sldGuideLst>
    </p:ext>
    <p:ext uri="{2D200454-40CA-4A62-9FC3-DE9A4176ACB9}">
      <p15:notesGuideLst xmlns:p15="http://schemas.microsoft.com/office/powerpoint/2012/main">
        <p15:guide id="1" orient="horz" pos="2933">
          <p15:clr>
            <a:srgbClr val="A4A3A4"/>
          </p15:clr>
        </p15:guide>
        <p15:guide id="2" pos="221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provanc" initials="c" lastIdx="1" clrIdx="0"/>
  <p:cmAuthor id="1" name="Chuck Provancher" initials="cp" lastIdx="2" clrIdx="1"/>
  <p:cmAuthor id="2" name="Progress Software" initials="" lastIdx="0" clrIdx="2"/>
  <p:cmAuthor id="3" name="Chuck Provancher" initials="" lastIdx="0" clrIdx="3"/>
  <p:cmAuthor id="4" name="Editor" initials="Ed" lastIdx="9" clrIdx="4"/>
  <p:cmAuthor id="5" name="erosenbe" initials="e" lastIdx="17" clrIdx="5"/>
  <p:cmAuthor id="6" name="psingh" initials="ed" lastIdx="20" clrIdx="6"/>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C78C"/>
    <a:srgbClr val="DACB96"/>
    <a:srgbClr val="993300"/>
    <a:srgbClr val="BFA649"/>
    <a:srgbClr val="FF4E00"/>
    <a:srgbClr val="2F5662"/>
    <a:srgbClr val="DD461E"/>
    <a:srgbClr val="B0D806"/>
    <a:srgbClr val="AAD204"/>
    <a:srgbClr val="24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96" autoAdjust="0"/>
    <p:restoredTop sz="98457" autoAdjust="0"/>
  </p:normalViewPr>
  <p:slideViewPr>
    <p:cSldViewPr snapToGrid="0" showGuides="1">
      <p:cViewPr varScale="1">
        <p:scale>
          <a:sx n="65" d="100"/>
          <a:sy n="65" d="100"/>
        </p:scale>
        <p:origin x="84" y="996"/>
      </p:cViewPr>
      <p:guideLst>
        <p:guide orient="horz" pos="437"/>
        <p:guide orient="horz" pos="794"/>
        <p:guide orient="horz" pos="3403"/>
        <p:guide pos="382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114" d="100"/>
          <a:sy n="114" d="100"/>
        </p:scale>
        <p:origin x="-4608" y="-112"/>
      </p:cViewPr>
      <p:guideLst>
        <p:guide orient="horz" pos="2933"/>
        <p:guide pos="221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gs" Target="tags/tag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5090" name="Rectangle 2"/>
          <p:cNvSpPr>
            <a:spLocks noGrp="1" noChangeArrowheads="1"/>
          </p:cNvSpPr>
          <p:nvPr>
            <p:ph type="hdr" sz="quarter"/>
          </p:nvPr>
        </p:nvSpPr>
        <p:spPr bwMode="auto">
          <a:xfrm>
            <a:off x="0" y="0"/>
            <a:ext cx="3044825" cy="278938"/>
          </a:xfrm>
          <a:prstGeom prst="rect">
            <a:avLst/>
          </a:prstGeom>
          <a:noFill/>
          <a:ln w="9525">
            <a:noFill/>
            <a:prstDash val="sysDot"/>
            <a:miter lim="800000"/>
            <a:headEnd/>
            <a:tailEnd/>
          </a:ln>
          <a:effectLst/>
        </p:spPr>
        <p:txBody>
          <a:bodyPr vert="horz" wrap="square" lIns="93359" tIns="46680" rIns="93359" bIns="46680" numCol="1" anchor="t" anchorCtr="0" compatLnSpc="1">
            <a:prstTxWarp prst="textNoShape">
              <a:avLst/>
            </a:prstTxWarp>
            <a:spAutoFit/>
          </a:bodyPr>
          <a:lstStyle>
            <a:lvl1pPr algn="l" defTabSz="935038" eaLnBrk="0" hangingPunct="0">
              <a:spcBef>
                <a:spcPct val="0"/>
              </a:spcBef>
              <a:buSzTx/>
              <a:defRPr sz="1200" b="1">
                <a:latin typeface="Arial" charset="0"/>
              </a:defRPr>
            </a:lvl1pPr>
          </a:lstStyle>
          <a:p>
            <a:pPr>
              <a:defRPr/>
            </a:pPr>
            <a:endParaRPr lang="en-US" i="0" dirty="0"/>
          </a:p>
        </p:txBody>
      </p:sp>
      <p:sp>
        <p:nvSpPr>
          <p:cNvPr id="345091" name="Rectangle 3"/>
          <p:cNvSpPr>
            <a:spLocks noGrp="1" noChangeArrowheads="1"/>
          </p:cNvSpPr>
          <p:nvPr>
            <p:ph type="dt" sz="quarter" idx="1"/>
          </p:nvPr>
        </p:nvSpPr>
        <p:spPr bwMode="auto">
          <a:xfrm>
            <a:off x="3983038" y="0"/>
            <a:ext cx="3044825" cy="278938"/>
          </a:xfrm>
          <a:prstGeom prst="rect">
            <a:avLst/>
          </a:prstGeom>
          <a:noFill/>
          <a:ln w="9525">
            <a:noFill/>
            <a:prstDash val="sysDot"/>
            <a:miter lim="800000"/>
            <a:headEnd/>
            <a:tailEnd/>
          </a:ln>
          <a:effectLst/>
        </p:spPr>
        <p:txBody>
          <a:bodyPr vert="horz" wrap="square" lIns="93359" tIns="46680" rIns="93359" bIns="46680" numCol="1" anchor="t" anchorCtr="0" compatLnSpc="1">
            <a:prstTxWarp prst="textNoShape">
              <a:avLst/>
            </a:prstTxWarp>
            <a:spAutoFit/>
          </a:bodyPr>
          <a:lstStyle>
            <a:lvl1pPr algn="r" defTabSz="935038" eaLnBrk="0" hangingPunct="0">
              <a:spcBef>
                <a:spcPct val="0"/>
              </a:spcBef>
              <a:buSzTx/>
              <a:defRPr sz="1200" b="1">
                <a:latin typeface="Arial" charset="0"/>
              </a:defRPr>
            </a:lvl1pPr>
          </a:lstStyle>
          <a:p>
            <a:pPr>
              <a:defRPr/>
            </a:pPr>
            <a:endParaRPr lang="en-US" i="0" dirty="0"/>
          </a:p>
        </p:txBody>
      </p:sp>
      <p:sp>
        <p:nvSpPr>
          <p:cNvPr id="345092" name="Rectangle 4"/>
          <p:cNvSpPr>
            <a:spLocks noGrp="1" noChangeArrowheads="1"/>
          </p:cNvSpPr>
          <p:nvPr>
            <p:ph type="ftr" sz="quarter" idx="2"/>
          </p:nvPr>
        </p:nvSpPr>
        <p:spPr bwMode="auto">
          <a:xfrm>
            <a:off x="0" y="9034925"/>
            <a:ext cx="3044825" cy="278938"/>
          </a:xfrm>
          <a:prstGeom prst="rect">
            <a:avLst/>
          </a:prstGeom>
          <a:noFill/>
          <a:ln w="9525">
            <a:noFill/>
            <a:prstDash val="sysDot"/>
            <a:miter lim="800000"/>
            <a:headEnd/>
            <a:tailEnd/>
          </a:ln>
          <a:effectLst/>
        </p:spPr>
        <p:txBody>
          <a:bodyPr vert="horz" wrap="square" lIns="93359" tIns="46680" rIns="93359" bIns="46680" numCol="1" anchor="b" anchorCtr="0" compatLnSpc="1">
            <a:prstTxWarp prst="textNoShape">
              <a:avLst/>
            </a:prstTxWarp>
            <a:spAutoFit/>
          </a:bodyPr>
          <a:lstStyle>
            <a:lvl1pPr algn="l" defTabSz="935038" eaLnBrk="0" hangingPunct="0">
              <a:spcBef>
                <a:spcPct val="0"/>
              </a:spcBef>
              <a:buSzTx/>
              <a:defRPr sz="1200" b="1">
                <a:latin typeface="Arial" charset="0"/>
              </a:defRPr>
            </a:lvl1pPr>
          </a:lstStyle>
          <a:p>
            <a:pPr>
              <a:defRPr/>
            </a:pPr>
            <a:r>
              <a:rPr lang="en-US" i="0" dirty="0"/>
              <a:t>Progress Software</a:t>
            </a:r>
          </a:p>
        </p:txBody>
      </p:sp>
      <p:sp>
        <p:nvSpPr>
          <p:cNvPr id="345093" name="Rectangle 5"/>
          <p:cNvSpPr>
            <a:spLocks noGrp="1" noChangeArrowheads="1"/>
          </p:cNvSpPr>
          <p:nvPr>
            <p:ph type="sldNum" sz="quarter" idx="3"/>
          </p:nvPr>
        </p:nvSpPr>
        <p:spPr bwMode="auto">
          <a:xfrm>
            <a:off x="3983038" y="9034925"/>
            <a:ext cx="3044825" cy="278938"/>
          </a:xfrm>
          <a:prstGeom prst="rect">
            <a:avLst/>
          </a:prstGeom>
          <a:noFill/>
          <a:ln w="9525">
            <a:noFill/>
            <a:prstDash val="sysDot"/>
            <a:miter lim="800000"/>
            <a:headEnd/>
            <a:tailEnd/>
          </a:ln>
          <a:effectLst/>
        </p:spPr>
        <p:txBody>
          <a:bodyPr vert="horz" wrap="square" lIns="93359" tIns="46680" rIns="93359" bIns="46680" numCol="1" anchor="b" anchorCtr="0" compatLnSpc="1">
            <a:prstTxWarp prst="textNoShape">
              <a:avLst/>
            </a:prstTxWarp>
            <a:spAutoFit/>
          </a:bodyPr>
          <a:lstStyle>
            <a:lvl1pPr algn="r" defTabSz="935038" eaLnBrk="0" hangingPunct="0">
              <a:spcBef>
                <a:spcPct val="0"/>
              </a:spcBef>
              <a:buSzTx/>
              <a:defRPr sz="1200" b="1">
                <a:latin typeface="Arial" charset="0"/>
              </a:defRPr>
            </a:lvl1pPr>
          </a:lstStyle>
          <a:p>
            <a:pPr>
              <a:defRPr/>
            </a:pPr>
            <a:fld id="{D2F5EF90-0EF8-4688-ABBA-2D94A5D7A6DA}" type="slidenum">
              <a:rPr lang="en-US" i="0"/>
              <a:pPr>
                <a:defRPr/>
              </a:pPr>
              <a:t>‹#›</a:t>
            </a:fld>
            <a:endParaRPr lang="en-US" i="0" dirty="0"/>
          </a:p>
        </p:txBody>
      </p:sp>
    </p:spTree>
    <p:extLst>
      <p:ext uri="{BB962C8B-B14F-4D97-AF65-F5344CB8AC3E}">
        <p14:creationId xmlns:p14="http://schemas.microsoft.com/office/powerpoint/2010/main" val="41407136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044825" cy="465138"/>
          </a:xfrm>
          <a:prstGeom prst="rect">
            <a:avLst/>
          </a:prstGeom>
          <a:noFill/>
          <a:ln w="9525">
            <a:noFill/>
            <a:prstDash val="sysDot"/>
            <a:miter lim="800000"/>
            <a:headEnd/>
            <a:tailEnd/>
          </a:ln>
          <a:effectLst/>
        </p:spPr>
        <p:txBody>
          <a:bodyPr vert="horz" wrap="square" lIns="93359" tIns="46680" rIns="93359" bIns="46680" numCol="1" anchor="t" anchorCtr="0" compatLnSpc="1">
            <a:prstTxWarp prst="textNoShape">
              <a:avLst/>
            </a:prstTxWarp>
          </a:bodyPr>
          <a:lstStyle>
            <a:lvl1pPr algn="l" defTabSz="935038" eaLnBrk="0" hangingPunct="0">
              <a:spcBef>
                <a:spcPct val="0"/>
              </a:spcBef>
              <a:buSzTx/>
              <a:defRPr sz="1200" b="1" i="0">
                <a:latin typeface="Arial" charset="0"/>
              </a:defRPr>
            </a:lvl1pPr>
          </a:lstStyle>
          <a:p>
            <a:pPr>
              <a:defRPr/>
            </a:pPr>
            <a:endParaRPr lang="en-US" dirty="0"/>
          </a:p>
        </p:txBody>
      </p:sp>
      <p:sp>
        <p:nvSpPr>
          <p:cNvPr id="22531" name="Rectangle 3"/>
          <p:cNvSpPr>
            <a:spLocks noGrp="1" noChangeArrowheads="1"/>
          </p:cNvSpPr>
          <p:nvPr>
            <p:ph type="dt" idx="1"/>
          </p:nvPr>
        </p:nvSpPr>
        <p:spPr bwMode="auto">
          <a:xfrm>
            <a:off x="3983038" y="0"/>
            <a:ext cx="3044825" cy="465138"/>
          </a:xfrm>
          <a:prstGeom prst="rect">
            <a:avLst/>
          </a:prstGeom>
          <a:noFill/>
          <a:ln w="9525">
            <a:noFill/>
            <a:prstDash val="sysDot"/>
            <a:miter lim="800000"/>
            <a:headEnd/>
            <a:tailEnd/>
          </a:ln>
          <a:effectLst/>
        </p:spPr>
        <p:txBody>
          <a:bodyPr vert="horz" wrap="square" lIns="93359" tIns="46680" rIns="93359" bIns="46680" numCol="1" anchor="t" anchorCtr="0" compatLnSpc="1">
            <a:prstTxWarp prst="textNoShape">
              <a:avLst/>
            </a:prstTxWarp>
          </a:bodyPr>
          <a:lstStyle>
            <a:lvl1pPr algn="r" defTabSz="935038" eaLnBrk="0" hangingPunct="0">
              <a:spcBef>
                <a:spcPct val="0"/>
              </a:spcBef>
              <a:buSzTx/>
              <a:defRPr sz="1200" b="1" i="0">
                <a:latin typeface="Arial" charset="0"/>
              </a:defRPr>
            </a:lvl1pPr>
          </a:lstStyle>
          <a:p>
            <a:pPr>
              <a:defRPr/>
            </a:pPr>
            <a:endParaRPr lang="en-US" dirty="0"/>
          </a:p>
        </p:txBody>
      </p:sp>
      <p:sp>
        <p:nvSpPr>
          <p:cNvPr id="23556" name="Rectangle 4"/>
          <p:cNvSpPr>
            <a:spLocks noGrp="1" noRot="1" noChangeAspect="1" noChangeArrowheads="1" noTextEdit="1"/>
          </p:cNvSpPr>
          <p:nvPr>
            <p:ph type="sldImg" idx="2"/>
          </p:nvPr>
        </p:nvSpPr>
        <p:spPr bwMode="auto">
          <a:xfrm>
            <a:off x="412750" y="700088"/>
            <a:ext cx="6205538" cy="34925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936625" y="4424363"/>
            <a:ext cx="5154613" cy="4189412"/>
          </a:xfrm>
          <a:prstGeom prst="rect">
            <a:avLst/>
          </a:prstGeom>
          <a:noFill/>
          <a:ln w="9525">
            <a:noFill/>
            <a:prstDash val="sysDot"/>
            <a:miter lim="800000"/>
            <a:headEnd/>
            <a:tailEnd/>
          </a:ln>
          <a:effectLst/>
        </p:spPr>
        <p:txBody>
          <a:bodyPr vert="horz" wrap="square" lIns="93359" tIns="46680" rIns="93359" bIns="4668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8848725"/>
            <a:ext cx="3044825" cy="465138"/>
          </a:xfrm>
          <a:prstGeom prst="rect">
            <a:avLst/>
          </a:prstGeom>
          <a:noFill/>
          <a:ln w="9525">
            <a:noFill/>
            <a:prstDash val="sysDot"/>
            <a:miter lim="800000"/>
            <a:headEnd/>
            <a:tailEnd/>
          </a:ln>
          <a:effectLst/>
        </p:spPr>
        <p:txBody>
          <a:bodyPr vert="horz" wrap="square" lIns="93359" tIns="46680" rIns="93359" bIns="46680" numCol="1" anchor="b" anchorCtr="0" compatLnSpc="1">
            <a:prstTxWarp prst="textNoShape">
              <a:avLst/>
            </a:prstTxWarp>
          </a:bodyPr>
          <a:lstStyle>
            <a:lvl1pPr algn="l" defTabSz="935038" eaLnBrk="0" hangingPunct="0">
              <a:spcBef>
                <a:spcPct val="0"/>
              </a:spcBef>
              <a:buSzTx/>
              <a:defRPr sz="1200" b="1" i="0">
                <a:latin typeface="Arial" charset="0"/>
              </a:defRPr>
            </a:lvl1pPr>
          </a:lstStyle>
          <a:p>
            <a:pPr>
              <a:defRPr/>
            </a:pPr>
            <a:r>
              <a:rPr lang="en-US" dirty="0"/>
              <a:t>Progress Software</a:t>
            </a:r>
          </a:p>
        </p:txBody>
      </p:sp>
      <p:sp>
        <p:nvSpPr>
          <p:cNvPr id="22535" name="Rectangle 7"/>
          <p:cNvSpPr>
            <a:spLocks noGrp="1" noChangeArrowheads="1"/>
          </p:cNvSpPr>
          <p:nvPr>
            <p:ph type="sldNum" sz="quarter" idx="5"/>
          </p:nvPr>
        </p:nvSpPr>
        <p:spPr bwMode="auto">
          <a:xfrm>
            <a:off x="3983038" y="8848725"/>
            <a:ext cx="3044825" cy="465138"/>
          </a:xfrm>
          <a:prstGeom prst="rect">
            <a:avLst/>
          </a:prstGeom>
          <a:noFill/>
          <a:ln w="9525">
            <a:noFill/>
            <a:prstDash val="sysDot"/>
            <a:miter lim="800000"/>
            <a:headEnd/>
            <a:tailEnd/>
          </a:ln>
          <a:effectLst/>
        </p:spPr>
        <p:txBody>
          <a:bodyPr vert="horz" wrap="square" lIns="93359" tIns="46680" rIns="93359" bIns="46680" numCol="1" anchor="b" anchorCtr="0" compatLnSpc="1">
            <a:prstTxWarp prst="textNoShape">
              <a:avLst/>
            </a:prstTxWarp>
          </a:bodyPr>
          <a:lstStyle>
            <a:lvl1pPr algn="r" defTabSz="935038" eaLnBrk="0" hangingPunct="0">
              <a:spcBef>
                <a:spcPct val="0"/>
              </a:spcBef>
              <a:buSzTx/>
              <a:defRPr sz="1200" b="1" i="0">
                <a:latin typeface="Arial" charset="0"/>
              </a:defRPr>
            </a:lvl1pPr>
          </a:lstStyle>
          <a:p>
            <a:pPr>
              <a:defRPr/>
            </a:pPr>
            <a:fld id="{3BC3B10F-A77C-499D-8A55-4E7169A1E706}" type="slidenum">
              <a:rPr lang="en-US" smtClean="0"/>
              <a:pPr>
                <a:defRPr/>
              </a:pPr>
              <a:t>‹#›</a:t>
            </a:fld>
            <a:endParaRPr lang="en-US" dirty="0"/>
          </a:p>
        </p:txBody>
      </p:sp>
    </p:spTree>
    <p:extLst>
      <p:ext uri="{BB962C8B-B14F-4D97-AF65-F5344CB8AC3E}">
        <p14:creationId xmlns:p14="http://schemas.microsoft.com/office/powerpoint/2010/main" val="6364466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27" y="0"/>
            <a:ext cx="12183947" cy="6856899"/>
          </a:xfrm>
          <a:prstGeom prst="rect">
            <a:avLst/>
          </a:prstGeom>
        </p:spPr>
      </p:pic>
      <p:sp>
        <p:nvSpPr>
          <p:cNvPr id="9" name="Rectangle 3"/>
          <p:cNvSpPr>
            <a:spLocks noGrp="1" noChangeArrowheads="1"/>
          </p:cNvSpPr>
          <p:nvPr>
            <p:ph type="ctrTitle" hasCustomPrompt="1"/>
          </p:nvPr>
        </p:nvSpPr>
        <p:spPr bwMode="auto">
          <a:xfrm>
            <a:off x="4712375" y="1312684"/>
            <a:ext cx="7225625" cy="738664"/>
          </a:xfrm>
          <a:ln algn="ctr"/>
        </p:spPr>
        <p:txBody>
          <a:bodyPr lIns="0" tIns="0" rIns="0" bIns="0" anchor="ctr" anchorCtr="0"/>
          <a:lstStyle>
            <a:lvl1pPr>
              <a:lnSpc>
                <a:spcPct val="100000"/>
              </a:lnSpc>
              <a:defRPr sz="4800" b="0">
                <a:solidFill>
                  <a:schemeClr val="tx1">
                    <a:lumMod val="85000"/>
                    <a:lumOff val="15000"/>
                  </a:schemeClr>
                </a:solidFill>
                <a:latin typeface="Arial" pitchFamily="34" charset="0"/>
                <a:cs typeface="Arial" pitchFamily="34" charset="0"/>
              </a:defRPr>
            </a:lvl1pPr>
          </a:lstStyle>
          <a:p>
            <a:r>
              <a:rPr lang="en-US" dirty="0"/>
              <a:t>Click To Edit Master Title</a:t>
            </a:r>
          </a:p>
        </p:txBody>
      </p:sp>
      <p:sp>
        <p:nvSpPr>
          <p:cNvPr id="10" name="Rectangle 6"/>
          <p:cNvSpPr>
            <a:spLocks noGrp="1" noChangeArrowheads="1"/>
          </p:cNvSpPr>
          <p:nvPr>
            <p:ph type="subTitle" idx="1" hasCustomPrompt="1"/>
          </p:nvPr>
        </p:nvSpPr>
        <p:spPr>
          <a:xfrm>
            <a:off x="4715712" y="3541836"/>
            <a:ext cx="7222287" cy="723098"/>
          </a:xfrm>
          <a:ln algn="ctr"/>
        </p:spPr>
        <p:txBody>
          <a:bodyPr lIns="0" tIns="0" rIns="0" bIns="0" anchor="ctr" anchorCtr="0"/>
          <a:lstStyle>
            <a:lvl1pPr marL="0" indent="0">
              <a:buClrTx/>
              <a:buFontTx/>
              <a:buNone/>
              <a:defRPr sz="2400" i="0">
                <a:solidFill>
                  <a:schemeClr val="tx1">
                    <a:lumMod val="85000"/>
                    <a:lumOff val="15000"/>
                  </a:schemeClr>
                </a:solidFill>
                <a:latin typeface="Arial" pitchFamily="34" charset="0"/>
                <a:cs typeface="Arial" pitchFamily="34" charset="0"/>
              </a:defRPr>
            </a:lvl1pPr>
          </a:lstStyle>
          <a:p>
            <a:r>
              <a:rPr lang="en-US" dirty="0"/>
              <a:t>Click to Edit Master Subtitle Style</a:t>
            </a:r>
          </a:p>
        </p:txBody>
      </p:sp>
      <p:sp>
        <p:nvSpPr>
          <p:cNvPr id="7" name="TextBox 6"/>
          <p:cNvSpPr txBox="1"/>
          <p:nvPr userDrawn="1"/>
        </p:nvSpPr>
        <p:spPr>
          <a:xfrm>
            <a:off x="4715712" y="4702484"/>
            <a:ext cx="3385394" cy="738664"/>
          </a:xfrm>
          <a:prstGeom prst="rect">
            <a:avLst/>
          </a:prstGeom>
          <a:noFill/>
        </p:spPr>
        <p:txBody>
          <a:bodyPr wrap="square" lIns="0" tIns="0" rIns="0" bIns="0" rtlCol="0">
            <a:spAutoFit/>
          </a:bodyPr>
          <a:lstStyle/>
          <a:p>
            <a:pPr algn="l">
              <a:spcBef>
                <a:spcPts val="0"/>
              </a:spcBef>
            </a:pPr>
            <a:endParaRPr lang="en-US" sz="1600" i="0" dirty="0">
              <a:solidFill>
                <a:schemeClr val="tx1">
                  <a:lumMod val="85000"/>
                  <a:lumOff val="15000"/>
                </a:schemeClr>
              </a:solidFill>
              <a:latin typeface="Arial" pitchFamily="34" charset="0"/>
            </a:endParaRPr>
          </a:p>
          <a:p>
            <a:pPr algn="l">
              <a:spcBef>
                <a:spcPts val="0"/>
              </a:spcBef>
            </a:pPr>
            <a:endParaRPr lang="en-US" sz="1600" i="0" dirty="0">
              <a:solidFill>
                <a:schemeClr val="tx1">
                  <a:lumMod val="85000"/>
                  <a:lumOff val="15000"/>
                </a:schemeClr>
              </a:solidFill>
              <a:latin typeface="Arial" pitchFamily="34" charset="0"/>
            </a:endParaRPr>
          </a:p>
          <a:p>
            <a:pPr algn="l">
              <a:spcBef>
                <a:spcPts val="0"/>
              </a:spcBef>
            </a:pPr>
            <a:r>
              <a:rPr lang="en-US" sz="1600" i="0" dirty="0">
                <a:solidFill>
                  <a:schemeClr val="tx1">
                    <a:lumMod val="85000"/>
                    <a:lumOff val="15000"/>
                  </a:schemeClr>
                </a:solidFill>
                <a:latin typeface="Arial" pitchFamily="34" charset="0"/>
              </a:rPr>
              <a:t>Progress Education</a:t>
            </a:r>
          </a:p>
        </p:txBody>
      </p:sp>
    </p:spTree>
    <p:custDataLst>
      <p:tags r:id="rId1"/>
    </p:custDataLst>
    <p:extLst>
      <p:ext uri="{BB962C8B-B14F-4D97-AF65-F5344CB8AC3E}">
        <p14:creationId xmlns:p14="http://schemas.microsoft.com/office/powerpoint/2010/main" val="1635944186"/>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2597419" y="2461457"/>
            <a:ext cx="6628192" cy="1552916"/>
            <a:chOff x="2476120" y="2461457"/>
            <a:chExt cx="6628192" cy="1552916"/>
          </a:xfrm>
        </p:grpSpPr>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76120" y="2840458"/>
              <a:ext cx="771152" cy="96345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745341" y="2461457"/>
              <a:ext cx="981109" cy="1287217"/>
            </a:xfrm>
            <a:prstGeom prst="rect">
              <a:avLst/>
            </a:prstGeom>
          </p:spPr>
        </p:pic>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476120" y="3353747"/>
              <a:ext cx="315917" cy="364973"/>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074849" y="2813480"/>
              <a:ext cx="5029463" cy="1200893"/>
            </a:xfrm>
            <a:prstGeom prst="rect">
              <a:avLst/>
            </a:prstGeom>
          </p:spPr>
        </p:pic>
      </p:grpSp>
    </p:spTree>
    <p:custDataLst>
      <p:tags r:id="rId1"/>
    </p:custDataLst>
    <p:extLst>
      <p:ext uri="{BB962C8B-B14F-4D97-AF65-F5344CB8AC3E}">
        <p14:creationId xmlns:p14="http://schemas.microsoft.com/office/powerpoint/2010/main" val="2555341402"/>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_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2683420115"/>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Rectangle 3"/>
          <p:cNvSpPr/>
          <p:nvPr userDrawn="1"/>
        </p:nvSpPr>
        <p:spPr bwMode="auto">
          <a:xfrm>
            <a:off x="0" y="0"/>
            <a:ext cx="12188825" cy="6858000"/>
          </a:xfrm>
          <a:prstGeom prst="rect">
            <a:avLst/>
          </a:prstGeom>
          <a:solidFill>
            <a:schemeClr val="bg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a:ln>
                <a:noFill/>
              </a:ln>
              <a:solidFill>
                <a:schemeClr val="tx1"/>
              </a:solidFill>
              <a:effectLst/>
              <a:latin typeface="Arial" charset="0"/>
            </a:endParaRP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27" y="0"/>
            <a:ext cx="12183947" cy="6856899"/>
          </a:xfrm>
          <a:prstGeom prst="rect">
            <a:avLst/>
          </a:prstGeom>
        </p:spPr>
      </p:pic>
      <p:sp>
        <p:nvSpPr>
          <p:cNvPr id="2" name="Title 1"/>
          <p:cNvSpPr>
            <a:spLocks noGrp="1"/>
          </p:cNvSpPr>
          <p:nvPr>
            <p:ph type="title"/>
          </p:nvPr>
        </p:nvSpPr>
        <p:spPr>
          <a:xfrm>
            <a:off x="4955550" y="1568371"/>
            <a:ext cx="6901583" cy="543739"/>
          </a:xfrm>
        </p:spPr>
        <p:txBody>
          <a:bodyPr/>
          <a:lstStyle>
            <a:lvl1pPr>
              <a:defRPr sz="3200">
                <a:solidFill>
                  <a:schemeClr val="tx1">
                    <a:lumMod val="85000"/>
                    <a:lumOff val="15000"/>
                  </a:schemeClr>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912703416"/>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Content Placeholder 2"/>
          <p:cNvSpPr>
            <a:spLocks noGrp="1"/>
          </p:cNvSpPr>
          <p:nvPr>
            <p:ph idx="1"/>
          </p:nvPr>
        </p:nvSpPr>
        <p:spPr>
          <a:xfrm>
            <a:off x="611962" y="1200150"/>
            <a:ext cx="10360501" cy="5303520"/>
          </a:xfrm>
        </p:spPr>
        <p:txBody>
          <a:bodyPr/>
          <a:lstStyle>
            <a:lvl1pPr>
              <a:buClr>
                <a:srgbClr val="00AB8E"/>
              </a:buClr>
              <a:defRPr/>
            </a:lvl1pPr>
            <a:lvl2pPr>
              <a:buClr>
                <a:srgbClr val="00AB8E"/>
              </a:buClr>
              <a:defRPr/>
            </a:lvl2pPr>
            <a:lvl3pPr>
              <a:buClr>
                <a:srgbClr val="00AB8E"/>
              </a:buClr>
              <a:defRPr/>
            </a:lvl3pPr>
            <a:lvl4pPr>
              <a:buClr>
                <a:srgbClr val="00AB8E"/>
              </a:buClr>
              <a:defRPr/>
            </a:lvl4pPr>
            <a:lvl5pPr>
              <a:buClr>
                <a:srgbClr val="00AB8E"/>
              </a:buCl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588170858"/>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Content Placeholder 2"/>
          <p:cNvSpPr>
            <a:spLocks noGrp="1"/>
          </p:cNvSpPr>
          <p:nvPr>
            <p:ph idx="1"/>
          </p:nvPr>
        </p:nvSpPr>
        <p:spPr>
          <a:xfrm>
            <a:off x="611962" y="1197864"/>
            <a:ext cx="10360501" cy="5130582"/>
          </a:xfrm>
        </p:spPr>
        <p:txBody>
          <a:bodyPr/>
          <a:lstStyle>
            <a:lvl1pPr>
              <a:spcBef>
                <a:spcPts val="1800"/>
              </a:spcBef>
              <a:defRPr/>
            </a:lvl1pPr>
            <a:lvl2pPr>
              <a:spcBef>
                <a:spcPts val="1800"/>
              </a:spcBef>
              <a:defRPr/>
            </a:lvl2pPr>
            <a:lvl3pPr>
              <a:spcBef>
                <a:spcPts val="1800"/>
              </a:spcBef>
              <a:defRPr/>
            </a:lvl3pPr>
            <a:lvl4pPr>
              <a:spcBef>
                <a:spcPts val="1800"/>
              </a:spcBef>
              <a:defRPr/>
            </a:lvl4pPr>
            <a:lvl5pPr>
              <a:spcBef>
                <a:spcPts val="1800"/>
              </a:spcBef>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462799480"/>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09441" y="1200150"/>
            <a:ext cx="5385514" cy="639762"/>
          </a:xfrm>
        </p:spPr>
        <p:txBody>
          <a:bodyPr anchor="b"/>
          <a:lstStyle>
            <a:lvl1pPr marL="0" indent="0">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441" y="1991189"/>
            <a:ext cx="5385514" cy="4238369"/>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1754" y="1200150"/>
            <a:ext cx="5387630" cy="639762"/>
          </a:xfrm>
        </p:spPr>
        <p:txBody>
          <a:bodyPr anchor="b"/>
          <a:lstStyle>
            <a:lvl1pPr marL="0" indent="0">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1754" y="1991189"/>
            <a:ext cx="5387630" cy="4238369"/>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405922964"/>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448246791"/>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 no text boxes">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060081434"/>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white">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843443604"/>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black">
    <p:spTree>
      <p:nvGrpSpPr>
        <p:cNvPr id="1" name=""/>
        <p:cNvGrpSpPr/>
        <p:nvPr/>
      </p:nvGrpSpPr>
      <p:grpSpPr>
        <a:xfrm>
          <a:off x="0" y="0"/>
          <a:ext cx="0" cy="0"/>
          <a:chOff x="0" y="0"/>
          <a:chExt cx="0" cy="0"/>
        </a:xfrm>
      </p:grpSpPr>
      <p:sp>
        <p:nvSpPr>
          <p:cNvPr id="3" name="Rectangle 2"/>
          <p:cNvSpPr/>
          <p:nvPr userDrawn="1"/>
        </p:nvSpPr>
        <p:spPr bwMode="auto">
          <a:xfrm>
            <a:off x="0" y="0"/>
            <a:ext cx="12188825" cy="6858000"/>
          </a:xfrm>
          <a:prstGeom prst="rect">
            <a:avLst/>
          </a:prstGeom>
          <a:solidFill>
            <a:srgbClr val="373A3E"/>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Pct val="130000"/>
              <a:buFontTx/>
              <a:buNone/>
              <a:tabLst/>
            </a:pPr>
            <a:endParaRPr kumimoji="0" lang="en-US" sz="2400" b="0" i="1" u="none" strike="noStrike" cap="none" normalizeH="0" baseline="0">
              <a:ln>
                <a:noFill/>
              </a:ln>
              <a:solidFill>
                <a:schemeClr val="tx1"/>
              </a:solidFill>
              <a:effectLst/>
              <a:latin typeface="Arial" charset="0"/>
            </a:endParaRPr>
          </a:p>
        </p:txBody>
      </p:sp>
    </p:spTree>
    <p:custDataLst>
      <p:tags r:id="rId1"/>
    </p:custDataLst>
    <p:extLst>
      <p:ext uri="{BB962C8B-B14F-4D97-AF65-F5344CB8AC3E}">
        <p14:creationId xmlns:p14="http://schemas.microsoft.com/office/powerpoint/2010/main" val="440310272"/>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440" y="0"/>
            <a:ext cx="12183945" cy="6856898"/>
          </a:xfrm>
          <a:prstGeom prst="rect">
            <a:avLst/>
          </a:prstGeom>
        </p:spPr>
      </p:pic>
      <p:sp>
        <p:nvSpPr>
          <p:cNvPr id="1027" name="Rectangle 3"/>
          <p:cNvSpPr>
            <a:spLocks noGrp="1" noChangeArrowheads="1"/>
          </p:cNvSpPr>
          <p:nvPr>
            <p:ph type="body" idx="1"/>
          </p:nvPr>
        </p:nvSpPr>
        <p:spPr bwMode="auto">
          <a:xfrm>
            <a:off x="611962" y="1200150"/>
            <a:ext cx="10894238" cy="5137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title"/>
          </p:nvPr>
        </p:nvSpPr>
        <p:spPr bwMode="white">
          <a:xfrm>
            <a:off x="616817" y="367497"/>
            <a:ext cx="10801179" cy="430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lvl="0"/>
            <a:r>
              <a:rPr lang="en-US"/>
              <a:t>Click to edit Master title style</a:t>
            </a:r>
            <a:endParaRPr lang="en-US" dirty="0"/>
          </a:p>
        </p:txBody>
      </p:sp>
      <p:sp>
        <p:nvSpPr>
          <p:cNvPr id="1713157" name="Rectangle 5"/>
          <p:cNvSpPr>
            <a:spLocks noChangeArrowheads="1"/>
          </p:cNvSpPr>
          <p:nvPr/>
        </p:nvSpPr>
        <p:spPr bwMode="black">
          <a:xfrm>
            <a:off x="1810543" y="6621282"/>
            <a:ext cx="2343590" cy="107722"/>
          </a:xfrm>
          <a:prstGeom prst="rect">
            <a:avLst/>
          </a:prstGeom>
          <a:noFill/>
          <a:ln w="9525">
            <a:noFill/>
            <a:miter lim="800000"/>
            <a:headEnd/>
            <a:tailEnd/>
          </a:ln>
          <a:effectLst/>
        </p:spPr>
        <p:txBody>
          <a:bodyPr wrap="none" lIns="0" tIns="0" rIns="0" bIns="0">
            <a:spAutoFit/>
          </a:bodyPr>
          <a:lstStyle/>
          <a:p>
            <a:pPr algn="l" eaLnBrk="0" hangingPunct="0">
              <a:buSzTx/>
              <a:defRPr/>
            </a:pPr>
            <a:r>
              <a:rPr lang="en-US" sz="700" i="0" dirty="0">
                <a:solidFill>
                  <a:schemeClr val="tx1">
                    <a:lumMod val="50000"/>
                    <a:lumOff val="50000"/>
                  </a:schemeClr>
                </a:solidFill>
                <a:latin typeface="+mj-lt"/>
              </a:rPr>
              <a:t>© 2017 Progress Software Corporation. All rights reserved.</a:t>
            </a:r>
          </a:p>
        </p:txBody>
      </p:sp>
      <p:sp>
        <p:nvSpPr>
          <p:cNvPr id="1713158" name="Rectangle 6"/>
          <p:cNvSpPr>
            <a:spLocks noChangeArrowheads="1"/>
          </p:cNvSpPr>
          <p:nvPr/>
        </p:nvSpPr>
        <p:spPr bwMode="auto">
          <a:xfrm>
            <a:off x="10003832" y="6590505"/>
            <a:ext cx="156731" cy="153888"/>
          </a:xfrm>
          <a:prstGeom prst="rect">
            <a:avLst/>
          </a:prstGeom>
          <a:noFill/>
          <a:ln w="9525">
            <a:noFill/>
            <a:miter lim="800000"/>
            <a:headEnd/>
            <a:tailEnd/>
          </a:ln>
          <a:effectLst/>
        </p:spPr>
        <p:txBody>
          <a:bodyPr wrap="none" lIns="0" tIns="0" rIns="0" bIns="0">
            <a:spAutoFit/>
          </a:bodyPr>
          <a:lstStyle/>
          <a:p>
            <a:pPr algn="l" defTabSz="1033463" eaLnBrk="0" hangingPunct="0">
              <a:spcBef>
                <a:spcPct val="0"/>
              </a:spcBef>
              <a:buSzTx/>
              <a:defRPr/>
            </a:pPr>
            <a:fld id="{CE68E300-6CD8-4700-9D8F-1117408838C5}" type="slidenum">
              <a:rPr lang="en-US" sz="1000" i="0" smtClean="0">
                <a:solidFill>
                  <a:schemeClr val="tx1">
                    <a:lumMod val="50000"/>
                    <a:lumOff val="50000"/>
                  </a:schemeClr>
                </a:solidFill>
                <a:latin typeface="+mj-lt"/>
              </a:rPr>
              <a:pPr algn="l" defTabSz="1033463" eaLnBrk="0" hangingPunct="0">
                <a:spcBef>
                  <a:spcPct val="0"/>
                </a:spcBef>
                <a:buSzTx/>
                <a:defRPr/>
              </a:pPr>
              <a:t>‹#›</a:t>
            </a:fld>
            <a:endParaRPr lang="en-US" sz="900" i="0" dirty="0">
              <a:solidFill>
                <a:schemeClr val="tx1">
                  <a:lumMod val="50000"/>
                  <a:lumOff val="50000"/>
                </a:schemeClr>
              </a:solidFill>
              <a:latin typeface="+mj-lt"/>
            </a:endParaRPr>
          </a:p>
        </p:txBody>
      </p:sp>
      <p:cxnSp>
        <p:nvCxnSpPr>
          <p:cNvPr id="4" name="Straight Connector 3"/>
          <p:cNvCxnSpPr/>
          <p:nvPr userDrawn="1"/>
        </p:nvCxnSpPr>
        <p:spPr bwMode="auto">
          <a:xfrm>
            <a:off x="611962" y="998376"/>
            <a:ext cx="10894238" cy="0"/>
          </a:xfrm>
          <a:prstGeom prst="line">
            <a:avLst/>
          </a:prstGeom>
          <a:solidFill>
            <a:schemeClr val="accent1"/>
          </a:solidFill>
          <a:ln w="12700" cap="flat" cmpd="sng" algn="ctr">
            <a:solidFill>
              <a:srgbClr val="43A700"/>
            </a:solidFill>
            <a:prstDash val="solid"/>
            <a:round/>
            <a:headEnd type="none" w="med" len="med"/>
            <a:tailEnd type="none" w="med" len="med"/>
          </a:ln>
          <a:effectLst/>
        </p:spPr>
      </p:cxnSp>
    </p:spTree>
    <p:custDataLst>
      <p:tags r:id="rId13"/>
    </p:custDataLst>
    <p:extLst>
      <p:ext uri="{BB962C8B-B14F-4D97-AF65-F5344CB8AC3E}">
        <p14:creationId xmlns:p14="http://schemas.microsoft.com/office/powerpoint/2010/main" val="2341346859"/>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wipe dir="r"/>
  </p:transition>
  <p:txStyles>
    <p:titleStyle>
      <a:lvl1pPr algn="l" rtl="0" eaLnBrk="1" fontAlgn="base" hangingPunct="1">
        <a:lnSpc>
          <a:spcPct val="90000"/>
        </a:lnSpc>
        <a:spcBef>
          <a:spcPct val="0"/>
        </a:spcBef>
        <a:spcAft>
          <a:spcPct val="0"/>
        </a:spcAft>
        <a:defRPr sz="2400">
          <a:solidFill>
            <a:srgbClr val="000000"/>
          </a:solidFill>
          <a:latin typeface="Arial" pitchFamily="34" charset="0"/>
          <a:ea typeface="+mj-ea"/>
          <a:cs typeface="Arial" pitchFamily="34" charset="0"/>
        </a:defRPr>
      </a:lvl1pPr>
      <a:lvl2pPr algn="l" rtl="0" eaLnBrk="1" fontAlgn="base" hangingPunct="1">
        <a:lnSpc>
          <a:spcPct val="90000"/>
        </a:lnSpc>
        <a:spcBef>
          <a:spcPct val="0"/>
        </a:spcBef>
        <a:spcAft>
          <a:spcPct val="0"/>
        </a:spcAft>
        <a:defRPr sz="3200">
          <a:solidFill>
            <a:schemeClr val="bg1"/>
          </a:solidFill>
          <a:latin typeface="Arial" charset="0"/>
        </a:defRPr>
      </a:lvl2pPr>
      <a:lvl3pPr algn="l" rtl="0" eaLnBrk="1" fontAlgn="base" hangingPunct="1">
        <a:lnSpc>
          <a:spcPct val="90000"/>
        </a:lnSpc>
        <a:spcBef>
          <a:spcPct val="0"/>
        </a:spcBef>
        <a:spcAft>
          <a:spcPct val="0"/>
        </a:spcAft>
        <a:defRPr sz="3200">
          <a:solidFill>
            <a:schemeClr val="bg1"/>
          </a:solidFill>
          <a:latin typeface="Arial" charset="0"/>
        </a:defRPr>
      </a:lvl3pPr>
      <a:lvl4pPr algn="l" rtl="0" eaLnBrk="1" fontAlgn="base" hangingPunct="1">
        <a:lnSpc>
          <a:spcPct val="90000"/>
        </a:lnSpc>
        <a:spcBef>
          <a:spcPct val="0"/>
        </a:spcBef>
        <a:spcAft>
          <a:spcPct val="0"/>
        </a:spcAft>
        <a:defRPr sz="3200">
          <a:solidFill>
            <a:schemeClr val="bg1"/>
          </a:solidFill>
          <a:latin typeface="Arial" charset="0"/>
        </a:defRPr>
      </a:lvl4pPr>
      <a:lvl5pPr algn="l" rtl="0" eaLnBrk="1" fontAlgn="base" hangingPunct="1">
        <a:lnSpc>
          <a:spcPct val="90000"/>
        </a:lnSpc>
        <a:spcBef>
          <a:spcPct val="0"/>
        </a:spcBef>
        <a:spcAft>
          <a:spcPct val="0"/>
        </a:spcAft>
        <a:defRPr sz="3200">
          <a:solidFill>
            <a:schemeClr val="bg1"/>
          </a:solidFill>
          <a:latin typeface="Arial" charset="0"/>
        </a:defRPr>
      </a:lvl5pPr>
      <a:lvl6pPr marL="457200" algn="l" rtl="0" eaLnBrk="1" fontAlgn="base" hangingPunct="1">
        <a:lnSpc>
          <a:spcPct val="90000"/>
        </a:lnSpc>
        <a:spcBef>
          <a:spcPct val="0"/>
        </a:spcBef>
        <a:spcAft>
          <a:spcPct val="0"/>
        </a:spcAft>
        <a:defRPr sz="3200">
          <a:solidFill>
            <a:schemeClr val="bg1"/>
          </a:solidFill>
          <a:latin typeface="Arial" charset="0"/>
        </a:defRPr>
      </a:lvl6pPr>
      <a:lvl7pPr marL="914400" algn="l" rtl="0" eaLnBrk="1" fontAlgn="base" hangingPunct="1">
        <a:lnSpc>
          <a:spcPct val="90000"/>
        </a:lnSpc>
        <a:spcBef>
          <a:spcPct val="0"/>
        </a:spcBef>
        <a:spcAft>
          <a:spcPct val="0"/>
        </a:spcAft>
        <a:defRPr sz="3200">
          <a:solidFill>
            <a:schemeClr val="bg1"/>
          </a:solidFill>
          <a:latin typeface="Arial" charset="0"/>
        </a:defRPr>
      </a:lvl7pPr>
      <a:lvl8pPr marL="1371600" algn="l" rtl="0" eaLnBrk="1" fontAlgn="base" hangingPunct="1">
        <a:lnSpc>
          <a:spcPct val="90000"/>
        </a:lnSpc>
        <a:spcBef>
          <a:spcPct val="0"/>
        </a:spcBef>
        <a:spcAft>
          <a:spcPct val="0"/>
        </a:spcAft>
        <a:defRPr sz="3200">
          <a:solidFill>
            <a:schemeClr val="bg1"/>
          </a:solidFill>
          <a:latin typeface="Arial" charset="0"/>
        </a:defRPr>
      </a:lvl8pPr>
      <a:lvl9pPr marL="1828800" algn="l" rtl="0" eaLnBrk="1" fontAlgn="base" hangingPunct="1">
        <a:lnSpc>
          <a:spcPct val="90000"/>
        </a:lnSpc>
        <a:spcBef>
          <a:spcPct val="0"/>
        </a:spcBef>
        <a:spcAft>
          <a:spcPct val="0"/>
        </a:spcAft>
        <a:defRPr sz="3200">
          <a:solidFill>
            <a:schemeClr val="bg1"/>
          </a:solidFill>
          <a:latin typeface="Arial" charset="0"/>
        </a:defRPr>
      </a:lvl9pPr>
    </p:titleStyle>
    <p:bodyStyle>
      <a:lvl1pPr marL="342900" indent="-342900" algn="l" defTabSz="914400" rtl="0" eaLnBrk="1" fontAlgn="base" latinLnBrk="0" hangingPunct="1">
        <a:spcBef>
          <a:spcPts val="900"/>
        </a:spcBef>
        <a:spcAft>
          <a:spcPct val="0"/>
        </a:spcAft>
        <a:buClr>
          <a:srgbClr val="00AB8E"/>
        </a:buClr>
        <a:buFont typeface="Wingdings" pitchFamily="2" charset="2"/>
        <a:buChar char="§"/>
        <a:defRPr lang="en-US" sz="2000" kern="1200" dirty="0" smtClean="0">
          <a:solidFill>
            <a:srgbClr val="000000"/>
          </a:solidFill>
          <a:latin typeface="Arial" pitchFamily="34" charset="0"/>
          <a:ea typeface="+mn-ea"/>
          <a:cs typeface="Arial" pitchFamily="34" charset="0"/>
        </a:defRPr>
      </a:lvl1pPr>
      <a:lvl2pPr marL="742950" indent="-285750" algn="l" defTabSz="914400" rtl="0" eaLnBrk="1" fontAlgn="base" latinLnBrk="0" hangingPunct="1">
        <a:spcBef>
          <a:spcPts val="900"/>
        </a:spcBef>
        <a:spcAft>
          <a:spcPct val="0"/>
        </a:spcAft>
        <a:buClr>
          <a:srgbClr val="00AB8E"/>
        </a:buClr>
        <a:buChar char="•"/>
        <a:defRPr lang="en-US" sz="1800" kern="1200" dirty="0" smtClean="0">
          <a:solidFill>
            <a:srgbClr val="000000"/>
          </a:solidFill>
          <a:latin typeface="Arial" pitchFamily="34" charset="0"/>
          <a:ea typeface="+mn-ea"/>
          <a:cs typeface="Arial" pitchFamily="34" charset="0"/>
        </a:defRPr>
      </a:lvl2pPr>
      <a:lvl3pPr marL="1143000" indent="-228600" algn="l" defTabSz="914400" rtl="0" eaLnBrk="1" fontAlgn="base" latinLnBrk="0" hangingPunct="1">
        <a:spcBef>
          <a:spcPts val="900"/>
        </a:spcBef>
        <a:spcAft>
          <a:spcPct val="0"/>
        </a:spcAft>
        <a:buClr>
          <a:srgbClr val="00AB8E"/>
        </a:buClr>
        <a:buFont typeface="Arial" charset="0"/>
        <a:buChar char="–"/>
        <a:defRPr lang="en-US" sz="1600" kern="1200" dirty="0" smtClean="0">
          <a:solidFill>
            <a:srgbClr val="000000"/>
          </a:solidFill>
          <a:latin typeface="Arial" pitchFamily="34" charset="0"/>
          <a:ea typeface="+mn-ea"/>
          <a:cs typeface="Arial" pitchFamily="34" charset="0"/>
        </a:defRPr>
      </a:lvl3pPr>
      <a:lvl4pPr marL="1600200" indent="-228600" algn="l" defTabSz="914400" rtl="0" eaLnBrk="1" fontAlgn="base" latinLnBrk="0" hangingPunct="1">
        <a:spcBef>
          <a:spcPts val="900"/>
        </a:spcBef>
        <a:spcAft>
          <a:spcPct val="0"/>
        </a:spcAft>
        <a:buClr>
          <a:srgbClr val="00AB8E"/>
        </a:buClr>
        <a:buSzPct val="95000"/>
        <a:buFont typeface="Courier New" pitchFamily="49" charset="0"/>
        <a:buChar char="o"/>
        <a:defRPr lang="en-US" sz="1400" kern="1200" dirty="0" smtClean="0">
          <a:solidFill>
            <a:srgbClr val="000000"/>
          </a:solidFill>
          <a:latin typeface="Arial" pitchFamily="34" charset="0"/>
          <a:ea typeface="+mn-ea"/>
          <a:cs typeface="Arial" pitchFamily="34" charset="0"/>
        </a:defRPr>
      </a:lvl4pPr>
      <a:lvl5pPr marL="2057400" indent="-228600" algn="l" defTabSz="914400" rtl="0" eaLnBrk="1" fontAlgn="base" latinLnBrk="0" hangingPunct="1">
        <a:spcBef>
          <a:spcPts val="900"/>
        </a:spcBef>
        <a:spcAft>
          <a:spcPct val="0"/>
        </a:spcAft>
        <a:buClr>
          <a:srgbClr val="00AB8E"/>
        </a:buClr>
        <a:buSzPct val="95000"/>
        <a:buFont typeface="Courier New" pitchFamily="49" charset="0"/>
        <a:buChar char="o"/>
        <a:defRPr lang="en-US" sz="1400" kern="1200" dirty="0" smtClean="0">
          <a:solidFill>
            <a:srgbClr val="000000"/>
          </a:solidFill>
          <a:latin typeface="Arial" pitchFamily="34" charset="0"/>
          <a:ea typeface="+mn-ea"/>
          <a:cs typeface="Arial" pitchFamily="34" charset="0"/>
        </a:defRPr>
      </a:lvl5pPr>
      <a:lvl6pPr marL="2514600" indent="-228600" algn="l" rtl="0" eaLnBrk="1" fontAlgn="base" hangingPunct="1">
        <a:spcBef>
          <a:spcPct val="20000"/>
        </a:spcBef>
        <a:spcAft>
          <a:spcPct val="0"/>
        </a:spcAft>
        <a:buClr>
          <a:schemeClr val="accent1"/>
        </a:buClr>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Clr>
          <a:schemeClr val="accent1"/>
        </a:buClr>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Clr>
          <a:schemeClr val="accent1"/>
        </a:buClr>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Clr>
          <a:schemeClr val="accent1"/>
        </a:buClr>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8.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9.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0.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11.xml"/><Relationship Id="rId1" Type="http://schemas.openxmlformats.org/officeDocument/2006/relationships/tags" Target="../tags/tag21.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11.xml"/><Relationship Id="rId1" Type="http://schemas.openxmlformats.org/officeDocument/2006/relationships/tags" Target="../tags/tag2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702588" y="2338466"/>
            <a:ext cx="7321345" cy="1477328"/>
          </a:xfrm>
          <a:noFill/>
          <a:ln/>
        </p:spPr>
        <p:txBody>
          <a:bodyPr/>
          <a:lstStyle/>
          <a:p>
            <a:pPr eaLnBrk="1" hangingPunct="1"/>
            <a:r>
              <a:rPr lang="en-US" dirty="0"/>
              <a:t>Getting started </a:t>
            </a:r>
            <a:r>
              <a:rPr lang="en-US"/>
              <a:t>with </a:t>
            </a:r>
            <a:br>
              <a:rPr lang="en-US"/>
            </a:br>
            <a:r>
              <a:rPr lang="en-US"/>
              <a:t>ABL </a:t>
            </a:r>
            <a:r>
              <a:rPr lang="en-US" dirty="0"/>
              <a:t>classes</a:t>
            </a:r>
          </a:p>
        </p:txBody>
      </p:sp>
    </p:spTree>
    <p:custDataLst>
      <p:tags r:id="rId1"/>
    </p:custDataLst>
    <p:extLst>
      <p:ext uri="{BB962C8B-B14F-4D97-AF65-F5344CB8AC3E}">
        <p14:creationId xmlns:p14="http://schemas.microsoft.com/office/powerpoint/2010/main" val="4004296889"/>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Parts of an ABL class definition</a:t>
            </a:r>
          </a:p>
        </p:txBody>
      </p:sp>
      <p:sp>
        <p:nvSpPr>
          <p:cNvPr id="5" name="Content Placeholder 2"/>
          <p:cNvSpPr>
            <a:spLocks noGrp="1"/>
          </p:cNvSpPr>
          <p:nvPr>
            <p:ph idx="1"/>
          </p:nvPr>
        </p:nvSpPr>
        <p:spPr>
          <a:xfrm>
            <a:off x="611962" y="1200150"/>
            <a:ext cx="10360501" cy="5303520"/>
          </a:xfrm>
        </p:spPr>
        <p:txBody>
          <a:bodyPr/>
          <a:lstStyle/>
          <a:p>
            <a:pPr lvl="0"/>
            <a:r>
              <a:rPr lang="en-US" dirty="0"/>
              <a:t>Data Definition</a:t>
            </a:r>
          </a:p>
          <a:p>
            <a:pPr lvl="0"/>
            <a:r>
              <a:rPr lang="en-US" dirty="0"/>
              <a:t>Constructor definition</a:t>
            </a:r>
          </a:p>
          <a:p>
            <a:pPr lvl="0"/>
            <a:r>
              <a:rPr lang="en-US" dirty="0"/>
              <a:t>Method definition</a:t>
            </a:r>
          </a:p>
          <a:p>
            <a:pPr lvl="0"/>
            <a:r>
              <a:rPr lang="en-US" dirty="0"/>
              <a:t>Destructor definition</a:t>
            </a:r>
          </a:p>
          <a:p>
            <a:endParaRPr lang="en-US" dirty="0"/>
          </a:p>
          <a:p>
            <a:endParaRPr lang="en-US" dirty="0"/>
          </a:p>
        </p:txBody>
      </p:sp>
    </p:spTree>
    <p:extLst>
      <p:ext uri="{BB962C8B-B14F-4D97-AF65-F5344CB8AC3E}">
        <p14:creationId xmlns:p14="http://schemas.microsoft.com/office/powerpoint/2010/main" val="1480787876"/>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Data members of a class</a:t>
            </a:r>
          </a:p>
        </p:txBody>
      </p:sp>
      <p:sp>
        <p:nvSpPr>
          <p:cNvPr id="5" name="Content Placeholder 2"/>
          <p:cNvSpPr>
            <a:spLocks noGrp="1"/>
          </p:cNvSpPr>
          <p:nvPr>
            <p:ph idx="1"/>
          </p:nvPr>
        </p:nvSpPr>
        <p:spPr>
          <a:xfrm>
            <a:off x="611962" y="1200150"/>
            <a:ext cx="10360501" cy="5303520"/>
          </a:xfrm>
        </p:spPr>
        <p:txBody>
          <a:bodyPr/>
          <a:lstStyle/>
          <a:p>
            <a:pPr lvl="0"/>
            <a:r>
              <a:rPr lang="en-US" dirty="0"/>
              <a:t>The data members of a class are used to hold runtime values for a class instance. </a:t>
            </a:r>
          </a:p>
          <a:p>
            <a:pPr lvl="0"/>
            <a:r>
              <a:rPr lang="en-US" dirty="0"/>
              <a:t>The four types of data members are:</a:t>
            </a:r>
          </a:p>
          <a:p>
            <a:pPr lvl="1"/>
            <a:r>
              <a:rPr lang="en-US" dirty="0"/>
              <a:t>Variable</a:t>
            </a:r>
          </a:p>
          <a:p>
            <a:pPr lvl="1"/>
            <a:r>
              <a:rPr lang="en-US" dirty="0"/>
              <a:t>Property</a:t>
            </a:r>
          </a:p>
          <a:p>
            <a:pPr lvl="1"/>
            <a:r>
              <a:rPr lang="en-US" dirty="0"/>
              <a:t>Temp-table</a:t>
            </a:r>
          </a:p>
          <a:p>
            <a:pPr lvl="1"/>
            <a:r>
              <a:rPr lang="en-US" dirty="0"/>
              <a:t>dataset</a:t>
            </a:r>
          </a:p>
          <a:p>
            <a:endParaRPr lang="en-US" dirty="0"/>
          </a:p>
        </p:txBody>
      </p:sp>
    </p:spTree>
    <p:extLst>
      <p:ext uri="{BB962C8B-B14F-4D97-AF65-F5344CB8AC3E}">
        <p14:creationId xmlns:p14="http://schemas.microsoft.com/office/powerpoint/2010/main" val="387407496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Defining a data member as a variable</a:t>
            </a:r>
          </a:p>
        </p:txBody>
      </p:sp>
      <p:pic>
        <p:nvPicPr>
          <p:cNvPr id="3" name="Picture 2"/>
          <p:cNvPicPr>
            <a:picLocks noChangeAspect="1"/>
          </p:cNvPicPr>
          <p:nvPr/>
        </p:nvPicPr>
        <p:blipFill rotWithShape="1">
          <a:blip r:embed="rId2"/>
          <a:srcRect l="42900" t="33270" r="12421" b="59603"/>
          <a:stretch/>
        </p:blipFill>
        <p:spPr>
          <a:xfrm>
            <a:off x="1423259" y="2909616"/>
            <a:ext cx="8273399" cy="742384"/>
          </a:xfrm>
          <a:prstGeom prst="rect">
            <a:avLst/>
          </a:prstGeom>
        </p:spPr>
      </p:pic>
      <p:sp>
        <p:nvSpPr>
          <p:cNvPr id="5" name="Content Placeholder 2"/>
          <p:cNvSpPr>
            <a:spLocks noGrp="1"/>
          </p:cNvSpPr>
          <p:nvPr>
            <p:ph idx="1"/>
          </p:nvPr>
        </p:nvSpPr>
        <p:spPr>
          <a:xfrm>
            <a:off x="611962" y="1200150"/>
            <a:ext cx="10360501" cy="1543050"/>
          </a:xfrm>
        </p:spPr>
        <p:txBody>
          <a:bodyPr/>
          <a:lstStyle/>
          <a:p>
            <a:pPr marL="0" indent="0">
              <a:buNone/>
            </a:pPr>
            <a:r>
              <a:rPr lang="en-US" dirty="0"/>
              <a:t>Defining a variable for a class is similar to defining a variable for a procedure. The main difference is in the visibility you specify for the variable. </a:t>
            </a:r>
          </a:p>
          <a:p>
            <a:pPr marL="0" indent="0">
              <a:buNone/>
            </a:pPr>
            <a:endParaRPr lang="en-US" dirty="0"/>
          </a:p>
          <a:p>
            <a:pPr marL="0" indent="0">
              <a:buNone/>
            </a:pPr>
            <a:r>
              <a:rPr lang="en-US" dirty="0"/>
              <a:t>Here is the simplified ABL syntax for defining a variable data member:</a:t>
            </a:r>
          </a:p>
        </p:txBody>
      </p:sp>
    </p:spTree>
    <p:extLst>
      <p:ext uri="{BB962C8B-B14F-4D97-AF65-F5344CB8AC3E}">
        <p14:creationId xmlns:p14="http://schemas.microsoft.com/office/powerpoint/2010/main" val="825368708"/>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Class properties</a:t>
            </a:r>
          </a:p>
        </p:txBody>
      </p:sp>
      <p:sp>
        <p:nvSpPr>
          <p:cNvPr id="5" name="Content Placeholder 2"/>
          <p:cNvSpPr>
            <a:spLocks noGrp="1"/>
          </p:cNvSpPr>
          <p:nvPr>
            <p:ph idx="1"/>
          </p:nvPr>
        </p:nvSpPr>
        <p:spPr>
          <a:xfrm>
            <a:off x="611962" y="1200150"/>
            <a:ext cx="10360501" cy="5303520"/>
          </a:xfrm>
        </p:spPr>
        <p:txBody>
          <a:bodyPr/>
          <a:lstStyle/>
          <a:p>
            <a:pPr lvl="0"/>
            <a:r>
              <a:rPr lang="en-US" dirty="0"/>
              <a:t>Like a variable, a property holds a value of a built-in type or user-defined type.</a:t>
            </a:r>
          </a:p>
          <a:p>
            <a:pPr lvl="0"/>
            <a:r>
              <a:rPr lang="en-US" dirty="0">
                <a:solidFill>
                  <a:schemeClr val="tx1"/>
                </a:solidFill>
                <a:latin typeface="Arial" charset="0"/>
              </a:rPr>
              <a:t>Class properties are accessed using set() and get() accessor</a:t>
            </a:r>
            <a:r>
              <a:rPr lang="en-US" dirty="0"/>
              <a:t> methods.</a:t>
            </a:r>
            <a:endParaRPr lang="en-US" dirty="0">
              <a:solidFill>
                <a:schemeClr val="tx1"/>
              </a:solidFill>
              <a:latin typeface="Arial" charset="0"/>
            </a:endParaRPr>
          </a:p>
          <a:p>
            <a:endParaRPr lang="en-US" dirty="0"/>
          </a:p>
        </p:txBody>
      </p:sp>
    </p:spTree>
    <p:extLst>
      <p:ext uri="{BB962C8B-B14F-4D97-AF65-F5344CB8AC3E}">
        <p14:creationId xmlns:p14="http://schemas.microsoft.com/office/powerpoint/2010/main" val="2839625808"/>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Defining a data member as a property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382" y="3580905"/>
            <a:ext cx="8164064" cy="1514686"/>
          </a:xfrm>
          <a:prstGeom prst="rect">
            <a:avLst/>
          </a:prstGeom>
        </p:spPr>
      </p:pic>
      <p:sp>
        <p:nvSpPr>
          <p:cNvPr id="5" name="Content Placeholder 2"/>
          <p:cNvSpPr>
            <a:spLocks noGrp="1"/>
          </p:cNvSpPr>
          <p:nvPr>
            <p:ph idx="1"/>
          </p:nvPr>
        </p:nvSpPr>
        <p:spPr>
          <a:xfrm>
            <a:off x="611962" y="1200150"/>
            <a:ext cx="10360501" cy="2372609"/>
          </a:xfrm>
        </p:spPr>
        <p:txBody>
          <a:bodyPr/>
          <a:lstStyle/>
          <a:p>
            <a:pPr marL="0" indent="0">
              <a:buNone/>
            </a:pPr>
            <a:r>
              <a:rPr lang="en-US" dirty="0"/>
              <a:t>When you define a property, you specify visibility for the property, and for the </a:t>
            </a:r>
            <a:r>
              <a:rPr lang="en-US" i="1" dirty="0"/>
              <a:t>get</a:t>
            </a:r>
            <a:r>
              <a:rPr lang="en-US" dirty="0"/>
              <a:t>() and </a:t>
            </a:r>
            <a:r>
              <a:rPr lang="en-US" i="1" dirty="0"/>
              <a:t>set</a:t>
            </a:r>
            <a:r>
              <a:rPr lang="en-US" dirty="0"/>
              <a:t>() accessor methods. The visibility for </a:t>
            </a:r>
            <a:r>
              <a:rPr lang="en-US" i="1" dirty="0"/>
              <a:t>get() </a:t>
            </a:r>
            <a:r>
              <a:rPr lang="en-US" dirty="0"/>
              <a:t>and</a:t>
            </a:r>
            <a:r>
              <a:rPr lang="en-US" i="1" dirty="0"/>
              <a:t> set()</a:t>
            </a:r>
            <a:r>
              <a:rPr lang="en-US" dirty="0"/>
              <a:t> must be the same or more restrictive than the visibility for the property. </a:t>
            </a:r>
          </a:p>
          <a:p>
            <a:pPr marL="0" indent="0">
              <a:buNone/>
            </a:pPr>
            <a:endParaRPr lang="en-US" dirty="0"/>
          </a:p>
          <a:p>
            <a:pPr marL="0" indent="0">
              <a:buNone/>
            </a:pPr>
            <a:r>
              <a:rPr lang="en-US" b="1" dirty="0"/>
              <a:t>Note</a:t>
            </a:r>
            <a:r>
              <a:rPr lang="en-US" dirty="0"/>
              <a:t>: You must define </a:t>
            </a:r>
            <a:r>
              <a:rPr lang="en-US" i="1" dirty="0"/>
              <a:t>get()</a:t>
            </a:r>
            <a:r>
              <a:rPr lang="en-US" dirty="0"/>
              <a:t> before </a:t>
            </a:r>
            <a:r>
              <a:rPr lang="en-US" i="1" dirty="0"/>
              <a:t>set()</a:t>
            </a:r>
            <a:r>
              <a:rPr lang="en-US" dirty="0"/>
              <a:t>, otherwise your code will not compile.</a:t>
            </a:r>
          </a:p>
          <a:p>
            <a:pPr marL="0" indent="0">
              <a:buNone/>
            </a:pPr>
            <a:r>
              <a:rPr lang="en-US" dirty="0"/>
              <a:t>Here is the simplified syntax for defining a property:</a:t>
            </a:r>
          </a:p>
        </p:txBody>
      </p:sp>
    </p:spTree>
    <p:extLst>
      <p:ext uri="{BB962C8B-B14F-4D97-AF65-F5344CB8AC3E}">
        <p14:creationId xmlns:p14="http://schemas.microsoft.com/office/powerpoint/2010/main" val="3296503241"/>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Procedure: Using the Add Property wizard</a:t>
            </a:r>
          </a:p>
        </p:txBody>
      </p:sp>
      <p:pic>
        <p:nvPicPr>
          <p:cNvPr id="2" name="Picture 1"/>
          <p:cNvPicPr>
            <a:picLocks noChangeAspect="1"/>
          </p:cNvPicPr>
          <p:nvPr/>
        </p:nvPicPr>
        <p:blipFill>
          <a:blip r:embed="rId2"/>
          <a:stretch>
            <a:fillRect/>
          </a:stretch>
        </p:blipFill>
        <p:spPr>
          <a:xfrm>
            <a:off x="3816710" y="1150070"/>
            <a:ext cx="4401391" cy="5414716"/>
          </a:xfrm>
          <a:prstGeom prst="rect">
            <a:avLst/>
          </a:prstGeom>
        </p:spPr>
      </p:pic>
    </p:spTree>
    <p:extLst>
      <p:ext uri="{BB962C8B-B14F-4D97-AF65-F5344CB8AC3E}">
        <p14:creationId xmlns:p14="http://schemas.microsoft.com/office/powerpoint/2010/main" val="3408590473"/>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Example: Defining properties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3327" y="1683395"/>
            <a:ext cx="8202170" cy="3924848"/>
          </a:xfrm>
          <a:prstGeom prst="rect">
            <a:avLst/>
          </a:prstGeom>
        </p:spPr>
      </p:pic>
      <p:sp>
        <p:nvSpPr>
          <p:cNvPr id="5" name="Content Placeholder 2"/>
          <p:cNvSpPr>
            <a:spLocks noGrp="1"/>
          </p:cNvSpPr>
          <p:nvPr>
            <p:ph idx="1"/>
          </p:nvPr>
        </p:nvSpPr>
        <p:spPr>
          <a:xfrm>
            <a:off x="611962" y="1200150"/>
            <a:ext cx="10360501" cy="562662"/>
          </a:xfrm>
        </p:spPr>
        <p:txBody>
          <a:bodyPr/>
          <a:lstStyle/>
          <a:p>
            <a:pPr marL="0" lvl="0" indent="0">
              <a:buNone/>
            </a:pPr>
            <a:r>
              <a:rPr lang="en-US" dirty="0"/>
              <a:t>Here is an example of some properties that are part of the </a:t>
            </a:r>
            <a:r>
              <a:rPr lang="en-US" i="1" dirty="0" err="1"/>
              <a:t>Emp</a:t>
            </a:r>
            <a:r>
              <a:rPr lang="en-US" dirty="0"/>
              <a:t> class definition. </a:t>
            </a:r>
          </a:p>
        </p:txBody>
      </p:sp>
    </p:spTree>
    <p:extLst>
      <p:ext uri="{BB962C8B-B14F-4D97-AF65-F5344CB8AC3E}">
        <p14:creationId xmlns:p14="http://schemas.microsoft.com/office/powerpoint/2010/main" val="491610146"/>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Class constructors</a:t>
            </a:r>
          </a:p>
        </p:txBody>
      </p:sp>
      <p:sp>
        <p:nvSpPr>
          <p:cNvPr id="5" name="Content Placeholder 2"/>
          <p:cNvSpPr>
            <a:spLocks noGrp="1"/>
          </p:cNvSpPr>
          <p:nvPr>
            <p:ph idx="1"/>
          </p:nvPr>
        </p:nvSpPr>
        <p:spPr>
          <a:xfrm>
            <a:off x="611962" y="1200150"/>
            <a:ext cx="10360501" cy="5303520"/>
          </a:xfrm>
        </p:spPr>
        <p:txBody>
          <a:bodyPr/>
          <a:lstStyle/>
          <a:p>
            <a:pPr lvl="0"/>
            <a:r>
              <a:rPr lang="en-US" dirty="0"/>
              <a:t>A class constructor is a special method that creates an instance of a class. </a:t>
            </a:r>
          </a:p>
          <a:p>
            <a:pPr lvl="0"/>
            <a:r>
              <a:rPr lang="en-US" dirty="0"/>
              <a:t>The constructor returns an instance of the class. </a:t>
            </a:r>
          </a:p>
        </p:txBody>
      </p:sp>
    </p:spTree>
    <p:extLst>
      <p:ext uri="{BB962C8B-B14F-4D97-AF65-F5344CB8AC3E}">
        <p14:creationId xmlns:p14="http://schemas.microsoft.com/office/powerpoint/2010/main" val="1822281237"/>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Defining a class constructor</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3327" y="2885999"/>
            <a:ext cx="8202170" cy="1086002"/>
          </a:xfrm>
          <a:prstGeom prst="rect">
            <a:avLst/>
          </a:prstGeom>
        </p:spPr>
      </p:pic>
      <p:sp>
        <p:nvSpPr>
          <p:cNvPr id="5" name="Content Placeholder 2"/>
          <p:cNvSpPr>
            <a:spLocks noGrp="1"/>
          </p:cNvSpPr>
          <p:nvPr>
            <p:ph idx="1"/>
          </p:nvPr>
        </p:nvSpPr>
        <p:spPr>
          <a:xfrm>
            <a:off x="611962" y="1200150"/>
            <a:ext cx="10360501" cy="817186"/>
          </a:xfrm>
        </p:spPr>
        <p:txBody>
          <a:bodyPr/>
          <a:lstStyle/>
          <a:p>
            <a:pPr marL="0" indent="0">
              <a:buNone/>
            </a:pPr>
            <a:r>
              <a:rPr lang="en-US" dirty="0"/>
              <a:t>A class definition must contain at least one constructor. The syntax for defining a constructor for a class is:</a:t>
            </a:r>
          </a:p>
        </p:txBody>
      </p:sp>
    </p:spTree>
    <p:extLst>
      <p:ext uri="{BB962C8B-B14F-4D97-AF65-F5344CB8AC3E}">
        <p14:creationId xmlns:p14="http://schemas.microsoft.com/office/powerpoint/2010/main" val="3213721824"/>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Class methods</a:t>
            </a:r>
          </a:p>
        </p:txBody>
      </p:sp>
      <p:sp>
        <p:nvSpPr>
          <p:cNvPr id="5" name="Content Placeholder 2"/>
          <p:cNvSpPr>
            <a:spLocks noGrp="1"/>
          </p:cNvSpPr>
          <p:nvPr>
            <p:ph idx="1"/>
          </p:nvPr>
        </p:nvSpPr>
        <p:spPr>
          <a:xfrm>
            <a:off x="611962" y="1200150"/>
            <a:ext cx="10360501" cy="5303520"/>
          </a:xfrm>
        </p:spPr>
        <p:txBody>
          <a:bodyPr/>
          <a:lstStyle/>
          <a:p>
            <a:pPr lvl="0"/>
            <a:r>
              <a:rPr lang="en-US" dirty="0"/>
              <a:t>Class methods are used to perform the behavior and functionality of the class. </a:t>
            </a:r>
          </a:p>
          <a:p>
            <a:pPr lvl="0"/>
            <a:r>
              <a:rPr lang="en-US" dirty="0"/>
              <a:t>The methods for the class operate on the data members of the class instance. </a:t>
            </a:r>
          </a:p>
        </p:txBody>
      </p:sp>
    </p:spTree>
    <p:extLst>
      <p:ext uri="{BB962C8B-B14F-4D97-AF65-F5344CB8AC3E}">
        <p14:creationId xmlns:p14="http://schemas.microsoft.com/office/powerpoint/2010/main" val="161391085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dirty="0"/>
              <a:t>Lesson i</a:t>
            </a:r>
            <a:r>
              <a:rPr lang="en-US" dirty="0">
                <a:solidFill>
                  <a:srgbClr val="000000"/>
                </a:solidFill>
              </a:rPr>
              <a:t>ntroduction</a:t>
            </a:r>
          </a:p>
        </p:txBody>
      </p:sp>
      <p:sp>
        <p:nvSpPr>
          <p:cNvPr id="95235" name="Rectangle 3"/>
          <p:cNvSpPr>
            <a:spLocks noGrp="1" noChangeArrowheads="1"/>
          </p:cNvSpPr>
          <p:nvPr>
            <p:ph idx="1"/>
          </p:nvPr>
        </p:nvSpPr>
        <p:spPr/>
        <p:txBody>
          <a:bodyPr/>
          <a:lstStyle/>
          <a:p>
            <a:r>
              <a:rPr lang="en-US" dirty="0"/>
              <a:t>Defining data members, constructors, methods, and a destructor for a class</a:t>
            </a:r>
          </a:p>
          <a:p>
            <a:r>
              <a:rPr lang="en-US" dirty="0"/>
              <a:t>Accessing data members and call methods from within a class</a:t>
            </a:r>
          </a:p>
          <a:p>
            <a:r>
              <a:rPr lang="en-US" dirty="0"/>
              <a:t>Working with other classes, including how to create class instances, access data members and methods, access class instances dynamically, and delete class instances</a:t>
            </a:r>
          </a:p>
          <a:p>
            <a:r>
              <a:rPr lang="en-US" dirty="0"/>
              <a:t>Testing an ABL class by writing a test procedure</a:t>
            </a: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Defining a class method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564" y="2800063"/>
            <a:ext cx="8211696" cy="1295581"/>
          </a:xfrm>
          <a:prstGeom prst="rect">
            <a:avLst/>
          </a:prstGeom>
        </p:spPr>
      </p:pic>
      <p:sp>
        <p:nvSpPr>
          <p:cNvPr id="5" name="Content Placeholder 2"/>
          <p:cNvSpPr>
            <a:spLocks noGrp="1"/>
          </p:cNvSpPr>
          <p:nvPr>
            <p:ph idx="1"/>
          </p:nvPr>
        </p:nvSpPr>
        <p:spPr>
          <a:xfrm>
            <a:off x="611962" y="1200150"/>
            <a:ext cx="10360501" cy="5303520"/>
          </a:xfrm>
        </p:spPr>
        <p:txBody>
          <a:bodyPr/>
          <a:lstStyle/>
          <a:p>
            <a:r>
              <a:rPr lang="en-US" dirty="0"/>
              <a:t>A method has visibility defined so that the method can be called within a class or from outside the class. </a:t>
            </a:r>
          </a:p>
          <a:p>
            <a:r>
              <a:rPr lang="en-US" dirty="0"/>
              <a:t>A method can have zero or more parameters. Regardless of whether a method has parameters, it can return a value.</a:t>
            </a:r>
          </a:p>
        </p:txBody>
      </p:sp>
    </p:spTree>
    <p:extLst>
      <p:ext uri="{BB962C8B-B14F-4D97-AF65-F5344CB8AC3E}">
        <p14:creationId xmlns:p14="http://schemas.microsoft.com/office/powerpoint/2010/main" val="1626725596"/>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Class destructor</a:t>
            </a:r>
          </a:p>
        </p:txBody>
      </p:sp>
      <p:sp>
        <p:nvSpPr>
          <p:cNvPr id="5" name="Content Placeholder 2"/>
          <p:cNvSpPr>
            <a:spLocks noGrp="1"/>
          </p:cNvSpPr>
          <p:nvPr>
            <p:ph idx="1"/>
          </p:nvPr>
        </p:nvSpPr>
        <p:spPr>
          <a:xfrm>
            <a:off x="611962" y="1200150"/>
            <a:ext cx="10360501" cy="5303520"/>
          </a:xfrm>
        </p:spPr>
        <p:txBody>
          <a:bodyPr/>
          <a:lstStyle/>
          <a:p>
            <a:pPr lvl="0"/>
            <a:r>
              <a:rPr lang="en-US" dirty="0"/>
              <a:t>A destructor is an optional method that runs when an instance of a class is deleted or removed from memory. </a:t>
            </a:r>
          </a:p>
          <a:p>
            <a:pPr lvl="0"/>
            <a:endParaRPr lang="en-US" dirty="0"/>
          </a:p>
        </p:txBody>
      </p:sp>
    </p:spTree>
    <p:extLst>
      <p:ext uri="{BB962C8B-B14F-4D97-AF65-F5344CB8AC3E}">
        <p14:creationId xmlns:p14="http://schemas.microsoft.com/office/powerpoint/2010/main" val="5161964"/>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Defining a class destructor</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864" y="1996410"/>
            <a:ext cx="8192643" cy="847843"/>
          </a:xfrm>
          <a:prstGeom prst="rect">
            <a:avLst/>
          </a:prstGeom>
        </p:spPr>
      </p:pic>
      <p:sp>
        <p:nvSpPr>
          <p:cNvPr id="3" name="TextBox 2"/>
          <p:cNvSpPr txBox="1"/>
          <p:nvPr/>
        </p:nvSpPr>
        <p:spPr>
          <a:xfrm>
            <a:off x="616817" y="1093509"/>
            <a:ext cx="10902738" cy="400110"/>
          </a:xfrm>
          <a:prstGeom prst="rect">
            <a:avLst/>
          </a:prstGeom>
          <a:noFill/>
        </p:spPr>
        <p:txBody>
          <a:bodyPr wrap="square" rtlCol="0">
            <a:spAutoFit/>
          </a:bodyPr>
          <a:lstStyle/>
          <a:p>
            <a:pPr algn="l"/>
            <a:r>
              <a:rPr lang="en-US" sz="2000" i="0" dirty="0"/>
              <a:t>Here is the simplified syntax for defining a destructor for a class:</a:t>
            </a:r>
          </a:p>
        </p:txBody>
      </p:sp>
    </p:spTree>
    <p:extLst>
      <p:ext uri="{BB962C8B-B14F-4D97-AF65-F5344CB8AC3E}">
        <p14:creationId xmlns:p14="http://schemas.microsoft.com/office/powerpoint/2010/main" val="1775074527"/>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Check your understanding – Question 1</a:t>
            </a:r>
            <a:endParaRPr lang="en-IN" dirty="0"/>
          </a:p>
        </p:txBody>
      </p:sp>
      <p:sp>
        <p:nvSpPr>
          <p:cNvPr id="3" name="TextBox 2"/>
          <p:cNvSpPr txBox="1"/>
          <p:nvPr/>
        </p:nvSpPr>
        <p:spPr>
          <a:xfrm>
            <a:off x="616817" y="1458097"/>
            <a:ext cx="6551794" cy="1323439"/>
          </a:xfrm>
          <a:prstGeom prst="rect">
            <a:avLst/>
          </a:prstGeom>
          <a:noFill/>
        </p:spPr>
        <p:txBody>
          <a:bodyPr wrap="none" rtlCol="0">
            <a:spAutoFit/>
          </a:bodyPr>
          <a:lstStyle/>
          <a:p>
            <a:pPr algn="l"/>
            <a:r>
              <a:rPr lang="en-US" sz="2000" i="0" dirty="0"/>
              <a:t>What is a package in the context of developing classes?</a:t>
            </a:r>
          </a:p>
          <a:p>
            <a:pPr algn="l"/>
            <a:endParaRPr lang="en-US" sz="2000" i="0" dirty="0">
              <a:solidFill>
                <a:srgbClr val="24A382"/>
              </a:solidFill>
            </a:endParaRPr>
          </a:p>
          <a:p>
            <a:pPr algn="l"/>
            <a:r>
              <a:rPr lang="en-US" sz="2000" i="0" dirty="0">
                <a:solidFill>
                  <a:srgbClr val="24A382"/>
                </a:solidFill>
              </a:rPr>
              <a:t>Choose the best answer.</a:t>
            </a:r>
          </a:p>
        </p:txBody>
      </p:sp>
      <p:sp>
        <p:nvSpPr>
          <p:cNvPr id="4" name="Rectangle 3"/>
          <p:cNvSpPr/>
          <p:nvPr/>
        </p:nvSpPr>
        <p:spPr>
          <a:xfrm>
            <a:off x="616817" y="2967112"/>
            <a:ext cx="9328461" cy="2400657"/>
          </a:xfrm>
          <a:prstGeom prst="rect">
            <a:avLst/>
          </a:prstGeom>
        </p:spPr>
        <p:txBody>
          <a:bodyPr wrap="square">
            <a:spAutoFit/>
          </a:bodyPr>
          <a:lstStyle/>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i="0" dirty="0">
                <a:latin typeface="+mn-lt"/>
                <a:ea typeface="Times New Roman" panose="02020603050405020304" pitchFamily="18" charset="0"/>
              </a:rPr>
              <a:t>It represents a directory path in which your class file is located.</a:t>
            </a:r>
          </a:p>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i="0" dirty="0">
                <a:latin typeface="+mn-lt"/>
                <a:ea typeface="Times New Roman" panose="02020603050405020304" pitchFamily="18" charset="0"/>
              </a:rPr>
              <a:t>It is the compressed file (.zip) created when your export your source code in Developer Studio.</a:t>
            </a:r>
          </a:p>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i="0" dirty="0">
                <a:latin typeface="+mn-lt"/>
                <a:ea typeface="Times New Roman" panose="02020603050405020304" pitchFamily="18" charset="0"/>
              </a:rPr>
              <a:t>It is the set of r-code files that are used at runtime to test your class.</a:t>
            </a:r>
          </a:p>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i="0" dirty="0">
                <a:latin typeface="+mn-lt"/>
                <a:ea typeface="Times New Roman" panose="02020603050405020304" pitchFamily="18" charset="0"/>
              </a:rPr>
              <a:t>It is a name for the compiled class file.</a:t>
            </a:r>
          </a:p>
        </p:txBody>
      </p:sp>
    </p:spTree>
    <p:custDataLst>
      <p:tags r:id="rId1"/>
    </p:custDataLst>
    <p:extLst>
      <p:ext uri="{BB962C8B-B14F-4D97-AF65-F5344CB8AC3E}">
        <p14:creationId xmlns:p14="http://schemas.microsoft.com/office/powerpoint/2010/main" val="377895503"/>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Check your understanding – Answer 1</a:t>
            </a:r>
            <a:endParaRPr lang="en-IN" dirty="0"/>
          </a:p>
        </p:txBody>
      </p:sp>
      <p:sp>
        <p:nvSpPr>
          <p:cNvPr id="3" name="TextBox 2"/>
          <p:cNvSpPr txBox="1"/>
          <p:nvPr/>
        </p:nvSpPr>
        <p:spPr>
          <a:xfrm>
            <a:off x="616817" y="1458097"/>
            <a:ext cx="6551794" cy="1323439"/>
          </a:xfrm>
          <a:prstGeom prst="rect">
            <a:avLst/>
          </a:prstGeom>
          <a:noFill/>
        </p:spPr>
        <p:txBody>
          <a:bodyPr wrap="none" rtlCol="0">
            <a:spAutoFit/>
          </a:bodyPr>
          <a:lstStyle/>
          <a:p>
            <a:pPr algn="l"/>
            <a:r>
              <a:rPr lang="en-US" sz="2000" i="0" dirty="0"/>
              <a:t>What is a package in the context of developing classes?</a:t>
            </a:r>
          </a:p>
          <a:p>
            <a:pPr algn="l"/>
            <a:endParaRPr lang="en-US" sz="2000" i="0" dirty="0">
              <a:solidFill>
                <a:srgbClr val="24A382"/>
              </a:solidFill>
            </a:endParaRPr>
          </a:p>
          <a:p>
            <a:pPr algn="l"/>
            <a:r>
              <a:rPr lang="en-US" sz="2000" i="0" dirty="0">
                <a:solidFill>
                  <a:srgbClr val="24A382"/>
                </a:solidFill>
              </a:rPr>
              <a:t>Choose the best answer.</a:t>
            </a:r>
          </a:p>
        </p:txBody>
      </p:sp>
      <p:sp>
        <p:nvSpPr>
          <p:cNvPr id="4" name="Rectangle 3"/>
          <p:cNvSpPr/>
          <p:nvPr/>
        </p:nvSpPr>
        <p:spPr>
          <a:xfrm>
            <a:off x="616817" y="2967112"/>
            <a:ext cx="9328461" cy="2400657"/>
          </a:xfrm>
          <a:prstGeom prst="rect">
            <a:avLst/>
          </a:prstGeom>
        </p:spPr>
        <p:txBody>
          <a:bodyPr wrap="square">
            <a:spAutoFit/>
          </a:bodyPr>
          <a:lstStyle/>
          <a:p>
            <a:pPr marL="34290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i="0" dirty="0">
                <a:solidFill>
                  <a:srgbClr val="24A382"/>
                </a:solidFill>
                <a:latin typeface="+mn-lt"/>
                <a:ea typeface="Times New Roman" panose="02020603050405020304" pitchFamily="18" charset="0"/>
              </a:rPr>
              <a:t>It represents a directory path in which your class file is located.</a:t>
            </a:r>
          </a:p>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i="0" dirty="0">
                <a:latin typeface="+mn-lt"/>
                <a:ea typeface="Times New Roman" panose="02020603050405020304" pitchFamily="18" charset="0"/>
              </a:rPr>
              <a:t>It is the compressed file (.zip) created when your export your source code in Developer Studio.</a:t>
            </a:r>
          </a:p>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i="0" dirty="0">
                <a:latin typeface="+mn-lt"/>
                <a:ea typeface="Times New Roman" panose="02020603050405020304" pitchFamily="18" charset="0"/>
              </a:rPr>
              <a:t>It is the set of r-code files that are used at runtime to test your class.</a:t>
            </a:r>
          </a:p>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i="0" dirty="0">
                <a:latin typeface="+mn-lt"/>
                <a:ea typeface="Times New Roman" panose="02020603050405020304" pitchFamily="18" charset="0"/>
              </a:rPr>
              <a:t>It is a name for the compiled class file.</a:t>
            </a:r>
          </a:p>
        </p:txBody>
      </p:sp>
    </p:spTree>
    <p:custDataLst>
      <p:tags r:id="rId1"/>
    </p:custDataLst>
    <p:extLst>
      <p:ext uri="{BB962C8B-B14F-4D97-AF65-F5344CB8AC3E}">
        <p14:creationId xmlns:p14="http://schemas.microsoft.com/office/powerpoint/2010/main" val="1561168410"/>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Check your understanding – Question 2</a:t>
            </a:r>
            <a:endParaRPr lang="en-IN" dirty="0"/>
          </a:p>
        </p:txBody>
      </p:sp>
      <p:sp>
        <p:nvSpPr>
          <p:cNvPr id="3" name="TextBox 2"/>
          <p:cNvSpPr txBox="1"/>
          <p:nvPr/>
        </p:nvSpPr>
        <p:spPr>
          <a:xfrm>
            <a:off x="616817" y="1458097"/>
            <a:ext cx="6423553" cy="1323439"/>
          </a:xfrm>
          <a:prstGeom prst="rect">
            <a:avLst/>
          </a:prstGeom>
          <a:noFill/>
        </p:spPr>
        <p:txBody>
          <a:bodyPr wrap="none" rtlCol="0">
            <a:spAutoFit/>
          </a:bodyPr>
          <a:lstStyle/>
          <a:p>
            <a:pPr algn="l"/>
            <a:r>
              <a:rPr lang="en-US" sz="2000" i="0" dirty="0"/>
              <a:t>Which of the following can be part of a class definition?</a:t>
            </a:r>
          </a:p>
          <a:p>
            <a:pPr algn="l"/>
            <a:endParaRPr lang="en-US" sz="2000" i="0" dirty="0">
              <a:solidFill>
                <a:srgbClr val="24A382"/>
              </a:solidFill>
            </a:endParaRPr>
          </a:p>
          <a:p>
            <a:pPr algn="l"/>
            <a:r>
              <a:rPr lang="en-US" sz="2000" i="0" dirty="0">
                <a:solidFill>
                  <a:srgbClr val="24A382"/>
                </a:solidFill>
              </a:rPr>
              <a:t>Choose all that apply.</a:t>
            </a:r>
          </a:p>
        </p:txBody>
      </p:sp>
      <p:sp>
        <p:nvSpPr>
          <p:cNvPr id="4" name="Rectangle 3"/>
          <p:cNvSpPr/>
          <p:nvPr/>
        </p:nvSpPr>
        <p:spPr>
          <a:xfrm>
            <a:off x="616817" y="2967112"/>
            <a:ext cx="9328461" cy="2862322"/>
          </a:xfrm>
          <a:prstGeom prst="rect">
            <a:avLst/>
          </a:prstGeom>
        </p:spPr>
        <p:txBody>
          <a:bodyPr wrap="square">
            <a:spAutoFit/>
          </a:bodyPr>
          <a:lstStyle/>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i="0" dirty="0">
                <a:latin typeface="+mn-lt"/>
                <a:ea typeface="Times New Roman" panose="02020603050405020304" pitchFamily="18" charset="0"/>
              </a:rPr>
              <a:t>Variable </a:t>
            </a:r>
          </a:p>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i="0" dirty="0">
                <a:latin typeface="+mn-lt"/>
                <a:ea typeface="Times New Roman" panose="02020603050405020304" pitchFamily="18" charset="0"/>
              </a:rPr>
              <a:t>Procedure</a:t>
            </a:r>
          </a:p>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i="0" dirty="0">
                <a:latin typeface="+mn-lt"/>
                <a:ea typeface="Times New Roman" panose="02020603050405020304" pitchFamily="18" charset="0"/>
              </a:rPr>
              <a:t>Constructor</a:t>
            </a:r>
          </a:p>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i="0" dirty="0">
                <a:latin typeface="+mn-lt"/>
                <a:ea typeface="Times New Roman" panose="02020603050405020304" pitchFamily="18" charset="0"/>
              </a:rPr>
              <a:t>Method</a:t>
            </a:r>
          </a:p>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i="0" dirty="0">
                <a:latin typeface="+mn-lt"/>
                <a:ea typeface="Times New Roman" panose="02020603050405020304" pitchFamily="18" charset="0"/>
              </a:rPr>
              <a:t>Object</a:t>
            </a:r>
          </a:p>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i="0" dirty="0">
                <a:latin typeface="+mn-lt"/>
                <a:ea typeface="Times New Roman" panose="02020603050405020304" pitchFamily="18" charset="0"/>
              </a:rPr>
              <a:t>Property</a:t>
            </a:r>
          </a:p>
        </p:txBody>
      </p:sp>
    </p:spTree>
    <p:custDataLst>
      <p:tags r:id="rId1"/>
    </p:custDataLst>
    <p:extLst>
      <p:ext uri="{BB962C8B-B14F-4D97-AF65-F5344CB8AC3E}">
        <p14:creationId xmlns:p14="http://schemas.microsoft.com/office/powerpoint/2010/main" val="2962751143"/>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Check your understanding – Answer 2</a:t>
            </a:r>
            <a:endParaRPr lang="en-IN" dirty="0"/>
          </a:p>
        </p:txBody>
      </p:sp>
      <p:sp>
        <p:nvSpPr>
          <p:cNvPr id="3" name="TextBox 2"/>
          <p:cNvSpPr txBox="1"/>
          <p:nvPr/>
        </p:nvSpPr>
        <p:spPr>
          <a:xfrm>
            <a:off x="616817" y="1458097"/>
            <a:ext cx="6423553" cy="1323439"/>
          </a:xfrm>
          <a:prstGeom prst="rect">
            <a:avLst/>
          </a:prstGeom>
          <a:noFill/>
        </p:spPr>
        <p:txBody>
          <a:bodyPr wrap="none" rtlCol="0">
            <a:spAutoFit/>
          </a:bodyPr>
          <a:lstStyle/>
          <a:p>
            <a:pPr algn="l"/>
            <a:r>
              <a:rPr lang="en-US" sz="2000" i="0" dirty="0"/>
              <a:t>Which of the following can be part of a class definition?</a:t>
            </a:r>
          </a:p>
          <a:p>
            <a:pPr algn="l"/>
            <a:endParaRPr lang="en-US" sz="2000" i="0" dirty="0">
              <a:solidFill>
                <a:srgbClr val="24A382"/>
              </a:solidFill>
            </a:endParaRPr>
          </a:p>
          <a:p>
            <a:pPr algn="l"/>
            <a:r>
              <a:rPr lang="en-US" sz="2000" i="0" dirty="0">
                <a:solidFill>
                  <a:srgbClr val="24A382"/>
                </a:solidFill>
              </a:rPr>
              <a:t>Choose all that apply.</a:t>
            </a:r>
          </a:p>
        </p:txBody>
      </p:sp>
      <p:sp>
        <p:nvSpPr>
          <p:cNvPr id="4" name="Rectangle 3"/>
          <p:cNvSpPr/>
          <p:nvPr/>
        </p:nvSpPr>
        <p:spPr>
          <a:xfrm>
            <a:off x="616817" y="2967112"/>
            <a:ext cx="9328461" cy="2862322"/>
          </a:xfrm>
          <a:prstGeom prst="rect">
            <a:avLst/>
          </a:prstGeom>
        </p:spPr>
        <p:txBody>
          <a:bodyPr wrap="square">
            <a:spAutoFit/>
          </a:bodyPr>
          <a:lstStyle/>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i="0" dirty="0">
                <a:solidFill>
                  <a:srgbClr val="24A382"/>
                </a:solidFill>
                <a:latin typeface="+mn-lt"/>
                <a:ea typeface="Times New Roman" panose="02020603050405020304" pitchFamily="18" charset="0"/>
              </a:rPr>
              <a:t>Variable </a:t>
            </a:r>
          </a:p>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i="0" dirty="0">
                <a:latin typeface="+mn-lt"/>
                <a:ea typeface="Times New Roman" panose="02020603050405020304" pitchFamily="18" charset="0"/>
              </a:rPr>
              <a:t>Procedure</a:t>
            </a:r>
          </a:p>
          <a:p>
            <a:pPr marL="34290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i="0" dirty="0">
                <a:solidFill>
                  <a:srgbClr val="24A382"/>
                </a:solidFill>
                <a:latin typeface="+mn-lt"/>
                <a:ea typeface="Times New Roman" panose="02020603050405020304" pitchFamily="18" charset="0"/>
              </a:rPr>
              <a:t>Constructor</a:t>
            </a:r>
          </a:p>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i="0" dirty="0">
                <a:solidFill>
                  <a:srgbClr val="24A382"/>
                </a:solidFill>
                <a:latin typeface="+mn-lt"/>
                <a:ea typeface="Times New Roman" panose="02020603050405020304" pitchFamily="18" charset="0"/>
              </a:rPr>
              <a:t>Method</a:t>
            </a:r>
          </a:p>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i="0" dirty="0">
                <a:latin typeface="+mn-lt"/>
                <a:ea typeface="Times New Roman" panose="02020603050405020304" pitchFamily="18" charset="0"/>
              </a:rPr>
              <a:t>Object</a:t>
            </a:r>
          </a:p>
          <a:p>
            <a:pPr marL="34290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i="0" dirty="0">
                <a:solidFill>
                  <a:srgbClr val="24A382"/>
                </a:solidFill>
                <a:latin typeface="+mn-lt"/>
                <a:ea typeface="Times New Roman" panose="02020603050405020304" pitchFamily="18" charset="0"/>
              </a:rPr>
              <a:t>Property</a:t>
            </a:r>
          </a:p>
        </p:txBody>
      </p:sp>
    </p:spTree>
    <p:custDataLst>
      <p:tags r:id="rId1"/>
    </p:custDataLst>
    <p:extLst>
      <p:ext uri="{BB962C8B-B14F-4D97-AF65-F5344CB8AC3E}">
        <p14:creationId xmlns:p14="http://schemas.microsoft.com/office/powerpoint/2010/main" val="1281351773"/>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Try It 2.1: Defining classes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1305" y="1543050"/>
            <a:ext cx="3055620" cy="3017520"/>
          </a:xfrm>
          <a:prstGeom prst="rect">
            <a:avLst/>
          </a:prstGeom>
        </p:spPr>
      </p:pic>
    </p:spTree>
    <p:extLst>
      <p:ext uri="{BB962C8B-B14F-4D97-AF65-F5344CB8AC3E}">
        <p14:creationId xmlns:p14="http://schemas.microsoft.com/office/powerpoint/2010/main" val="1380350487"/>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Accessing data members and calling methods within a class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0179" y="1317123"/>
            <a:ext cx="4324954" cy="4801270"/>
          </a:xfrm>
          <a:prstGeom prst="rect">
            <a:avLst/>
          </a:prstGeom>
        </p:spPr>
      </p:pic>
    </p:spTree>
    <p:extLst>
      <p:ext uri="{BB962C8B-B14F-4D97-AF65-F5344CB8AC3E}">
        <p14:creationId xmlns:p14="http://schemas.microsoft.com/office/powerpoint/2010/main" val="115095428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Accessing a data member within a class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091" y="3228947"/>
            <a:ext cx="8192643" cy="400106"/>
          </a:xfrm>
          <a:prstGeom prst="rect">
            <a:avLst/>
          </a:prstGeom>
        </p:spPr>
      </p:pic>
      <p:sp>
        <p:nvSpPr>
          <p:cNvPr id="5" name="TextBox 4"/>
          <p:cNvSpPr txBox="1"/>
          <p:nvPr/>
        </p:nvSpPr>
        <p:spPr>
          <a:xfrm>
            <a:off x="616817" y="1093509"/>
            <a:ext cx="10902738" cy="1169551"/>
          </a:xfrm>
          <a:prstGeom prst="rect">
            <a:avLst/>
          </a:prstGeom>
          <a:noFill/>
        </p:spPr>
        <p:txBody>
          <a:bodyPr wrap="square" rtlCol="0">
            <a:spAutoFit/>
          </a:bodyPr>
          <a:lstStyle/>
          <a:p>
            <a:pPr algn="l"/>
            <a:r>
              <a:rPr lang="en-US" sz="2000" i="0" dirty="0"/>
              <a:t>In the constructors, methods, or destructor of a class, you can write code to directly access the data members of the class. </a:t>
            </a:r>
          </a:p>
          <a:p>
            <a:pPr algn="l"/>
            <a:r>
              <a:rPr lang="en-US" sz="2000" i="0" dirty="0"/>
              <a:t>Here is the syntax for using a data member from within a class:</a:t>
            </a:r>
          </a:p>
        </p:txBody>
      </p:sp>
    </p:spTree>
    <p:extLst>
      <p:ext uri="{BB962C8B-B14F-4D97-AF65-F5344CB8AC3E}">
        <p14:creationId xmlns:p14="http://schemas.microsoft.com/office/powerpoint/2010/main" val="3928662410"/>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dirty="0"/>
              <a:t>Learning objectives</a:t>
            </a:r>
          </a:p>
        </p:txBody>
      </p:sp>
      <p:sp>
        <p:nvSpPr>
          <p:cNvPr id="96259" name="Rectangle 3"/>
          <p:cNvSpPr>
            <a:spLocks noGrp="1" noChangeArrowheads="1"/>
          </p:cNvSpPr>
          <p:nvPr>
            <p:ph idx="1"/>
          </p:nvPr>
        </p:nvSpPr>
        <p:spPr/>
        <p:txBody>
          <a:bodyPr/>
          <a:lstStyle/>
          <a:p>
            <a:pPr marL="0" indent="0">
              <a:buNone/>
            </a:pPr>
            <a:r>
              <a:rPr lang="en-US" dirty="0"/>
              <a:t>When you complete this lesson, you should be able to:</a:t>
            </a:r>
          </a:p>
          <a:p>
            <a:pPr lvl="0"/>
            <a:r>
              <a:rPr lang="en-US" dirty="0"/>
              <a:t>Define the parts of an ABL class, including:</a:t>
            </a:r>
          </a:p>
          <a:p>
            <a:pPr lvl="1"/>
            <a:r>
              <a:rPr lang="en-US" dirty="0"/>
              <a:t>Data members</a:t>
            </a:r>
          </a:p>
          <a:p>
            <a:pPr lvl="1"/>
            <a:r>
              <a:rPr lang="en-US" dirty="0"/>
              <a:t>Constructors</a:t>
            </a:r>
          </a:p>
          <a:p>
            <a:pPr lvl="1"/>
            <a:r>
              <a:rPr lang="en-US" dirty="0"/>
              <a:t>Methods</a:t>
            </a:r>
          </a:p>
          <a:p>
            <a:pPr lvl="1"/>
            <a:r>
              <a:rPr lang="en-US" dirty="0"/>
              <a:t>A destructor</a:t>
            </a:r>
          </a:p>
          <a:p>
            <a:pPr lvl="0"/>
            <a:r>
              <a:rPr lang="en-US" dirty="0"/>
              <a:t>Access data members and call methods within a class.</a:t>
            </a:r>
          </a:p>
          <a:p>
            <a:pPr lvl="0"/>
            <a:r>
              <a:rPr lang="en-US" dirty="0"/>
              <a:t>Work with other classes, including:</a:t>
            </a:r>
          </a:p>
          <a:p>
            <a:pPr lvl="1"/>
            <a:r>
              <a:rPr lang="en-US" dirty="0"/>
              <a:t>Creating instances</a:t>
            </a:r>
          </a:p>
          <a:p>
            <a:pPr lvl="1"/>
            <a:r>
              <a:rPr lang="en-US" dirty="0"/>
              <a:t>Accessing data members and methods</a:t>
            </a:r>
          </a:p>
          <a:p>
            <a:pPr lvl="1"/>
            <a:r>
              <a:rPr lang="en-US" dirty="0"/>
              <a:t>Accessing a class instance dynamically</a:t>
            </a:r>
          </a:p>
          <a:p>
            <a:pPr lvl="1"/>
            <a:r>
              <a:rPr lang="en-US" dirty="0"/>
              <a:t>Deleting instances</a:t>
            </a:r>
          </a:p>
          <a:p>
            <a:pPr lvl="0"/>
            <a:r>
              <a:rPr lang="en-US" dirty="0"/>
              <a:t>Test a class</a:t>
            </a:r>
          </a:p>
          <a:p>
            <a:pPr marL="0" indent="0">
              <a:buNone/>
            </a:pPr>
            <a:endParaRPr lang="en-US" dirty="0"/>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Example: Initializing data members in the constructor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091" y="2364512"/>
            <a:ext cx="8192643" cy="3467584"/>
          </a:xfrm>
          <a:prstGeom prst="rect">
            <a:avLst/>
          </a:prstGeom>
        </p:spPr>
      </p:pic>
      <p:sp>
        <p:nvSpPr>
          <p:cNvPr id="6" name="TextBox 5"/>
          <p:cNvSpPr txBox="1"/>
          <p:nvPr/>
        </p:nvSpPr>
        <p:spPr>
          <a:xfrm>
            <a:off x="616817" y="1093509"/>
            <a:ext cx="10902738" cy="707886"/>
          </a:xfrm>
          <a:prstGeom prst="rect">
            <a:avLst/>
          </a:prstGeom>
          <a:noFill/>
        </p:spPr>
        <p:txBody>
          <a:bodyPr wrap="square" rtlCol="0">
            <a:spAutoFit/>
          </a:bodyPr>
          <a:lstStyle/>
          <a:p>
            <a:pPr algn="l"/>
            <a:r>
              <a:rPr lang="en-US" sz="2000" i="0" dirty="0"/>
              <a:t>Here is part of the constructor for the </a:t>
            </a:r>
            <a:r>
              <a:rPr lang="en-US" sz="2000" dirty="0" err="1"/>
              <a:t>Dept</a:t>
            </a:r>
            <a:r>
              <a:rPr lang="en-US" sz="2000" i="0" dirty="0"/>
              <a:t> class. It takes values from the parameters to the constructor and uses them to set the values of the data members of the class. </a:t>
            </a:r>
          </a:p>
        </p:txBody>
      </p:sp>
    </p:spTree>
    <p:extLst>
      <p:ext uri="{BB962C8B-B14F-4D97-AF65-F5344CB8AC3E}">
        <p14:creationId xmlns:p14="http://schemas.microsoft.com/office/powerpoint/2010/main" val="344774270"/>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Accessing a class method within a class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2380" y="3209894"/>
            <a:ext cx="8164064" cy="438211"/>
          </a:xfrm>
          <a:prstGeom prst="rect">
            <a:avLst/>
          </a:prstGeom>
        </p:spPr>
      </p:pic>
      <p:sp>
        <p:nvSpPr>
          <p:cNvPr id="5" name="TextBox 4"/>
          <p:cNvSpPr txBox="1"/>
          <p:nvPr/>
        </p:nvSpPr>
        <p:spPr>
          <a:xfrm>
            <a:off x="616817" y="1093509"/>
            <a:ext cx="10902738" cy="1631216"/>
          </a:xfrm>
          <a:prstGeom prst="rect">
            <a:avLst/>
          </a:prstGeom>
          <a:noFill/>
        </p:spPr>
        <p:txBody>
          <a:bodyPr wrap="square" rtlCol="0">
            <a:spAutoFit/>
          </a:bodyPr>
          <a:lstStyle/>
          <a:p>
            <a:pPr algn="l"/>
            <a:r>
              <a:rPr lang="en-US" sz="2000" i="0" dirty="0"/>
              <a:t>In the constructors, methods or destructor of a class, you can access any other method defined in the class. If a method returns a value, you can use that value anywhere in your code.</a:t>
            </a:r>
          </a:p>
          <a:p>
            <a:pPr algn="l"/>
            <a:endParaRPr lang="en-US" sz="2000" i="0" dirty="0"/>
          </a:p>
          <a:p>
            <a:pPr algn="l"/>
            <a:r>
              <a:rPr lang="en-US" sz="2000" i="0" dirty="0"/>
              <a:t>Here is the syntax for calling a class method from within a class:</a:t>
            </a:r>
          </a:p>
        </p:txBody>
      </p:sp>
    </p:spTree>
    <p:extLst>
      <p:ext uri="{BB962C8B-B14F-4D97-AF65-F5344CB8AC3E}">
        <p14:creationId xmlns:p14="http://schemas.microsoft.com/office/powerpoint/2010/main" val="2783383922"/>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Examples: Accessing class methods from within the class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005" y="1692208"/>
            <a:ext cx="8249801" cy="109552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7162" y="3919917"/>
            <a:ext cx="8135485" cy="619211"/>
          </a:xfrm>
          <a:prstGeom prst="rect">
            <a:avLst/>
          </a:prstGeom>
        </p:spPr>
      </p:pic>
      <p:sp>
        <p:nvSpPr>
          <p:cNvPr id="6" name="TextBox 5"/>
          <p:cNvSpPr txBox="1"/>
          <p:nvPr/>
        </p:nvSpPr>
        <p:spPr>
          <a:xfrm>
            <a:off x="616817" y="1093509"/>
            <a:ext cx="10902738" cy="400110"/>
          </a:xfrm>
          <a:prstGeom prst="rect">
            <a:avLst/>
          </a:prstGeom>
          <a:noFill/>
        </p:spPr>
        <p:txBody>
          <a:bodyPr wrap="square" rtlCol="0">
            <a:spAutoFit/>
          </a:bodyPr>
          <a:lstStyle/>
          <a:p>
            <a:pPr algn="l"/>
            <a:r>
              <a:rPr lang="en-US" sz="2000" i="0" dirty="0"/>
              <a:t>Here is an example of using the </a:t>
            </a:r>
            <a:r>
              <a:rPr lang="en-US" sz="2000" dirty="0" err="1"/>
              <a:t>GetName</a:t>
            </a:r>
            <a:r>
              <a:rPr lang="en-US" sz="2000" i="0" dirty="0"/>
              <a:t>() method, which returns a character value:</a:t>
            </a:r>
          </a:p>
        </p:txBody>
      </p:sp>
      <p:sp>
        <p:nvSpPr>
          <p:cNvPr id="7" name="TextBox 6"/>
          <p:cNvSpPr txBox="1"/>
          <p:nvPr/>
        </p:nvSpPr>
        <p:spPr>
          <a:xfrm>
            <a:off x="618386" y="3008721"/>
            <a:ext cx="10902738" cy="707886"/>
          </a:xfrm>
          <a:prstGeom prst="rect">
            <a:avLst/>
          </a:prstGeom>
          <a:noFill/>
        </p:spPr>
        <p:txBody>
          <a:bodyPr wrap="square" rtlCol="0">
            <a:spAutoFit/>
          </a:bodyPr>
          <a:lstStyle/>
          <a:p>
            <a:pPr algn="l"/>
            <a:r>
              <a:rPr lang="en-US" sz="2000" i="0" dirty="0"/>
              <a:t>If a method does not return a value, you must call it in a separate ABL statement. Then you typically use any returned output parameters in your code.</a:t>
            </a:r>
          </a:p>
        </p:txBody>
      </p:sp>
    </p:spTree>
    <p:extLst>
      <p:ext uri="{BB962C8B-B14F-4D97-AF65-F5344CB8AC3E}">
        <p14:creationId xmlns:p14="http://schemas.microsoft.com/office/powerpoint/2010/main" val="3153306121"/>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Accessing data members and calling methods in other classes</a:t>
            </a:r>
          </a:p>
        </p:txBody>
      </p:sp>
      <p:sp>
        <p:nvSpPr>
          <p:cNvPr id="5" name="Content Placeholder 2"/>
          <p:cNvSpPr>
            <a:spLocks noGrp="1"/>
          </p:cNvSpPr>
          <p:nvPr>
            <p:ph idx="1"/>
          </p:nvPr>
        </p:nvSpPr>
        <p:spPr>
          <a:xfrm>
            <a:off x="611962" y="1200150"/>
            <a:ext cx="10360501" cy="5303520"/>
          </a:xfrm>
        </p:spPr>
        <p:txBody>
          <a:bodyPr/>
          <a:lstStyle/>
          <a:p>
            <a:pPr marL="0" indent="0">
              <a:buNone/>
            </a:pPr>
            <a:r>
              <a:rPr lang="en-US" dirty="0"/>
              <a:t>To create and access other class instances in your ABL code, you must: </a:t>
            </a:r>
          </a:p>
          <a:p>
            <a:pPr marL="457200" lvl="0" indent="-457200">
              <a:buFont typeface="+mj-lt"/>
              <a:buAutoNum type="arabicPeriod"/>
            </a:pPr>
            <a:r>
              <a:rPr lang="en-US" dirty="0"/>
              <a:t>Write the using statement for the class.</a:t>
            </a:r>
          </a:p>
          <a:p>
            <a:pPr marL="457200" lvl="0" indent="-457200">
              <a:buFont typeface="+mj-lt"/>
              <a:buAutoNum type="arabicPeriod"/>
            </a:pPr>
            <a:r>
              <a:rPr lang="en-US" dirty="0"/>
              <a:t>Define the data member that will hold the reference to the instance of the class.</a:t>
            </a:r>
          </a:p>
          <a:p>
            <a:pPr marL="457200" lvl="0" indent="-457200">
              <a:buFont typeface="+mj-lt"/>
              <a:buAutoNum type="arabicPeriod"/>
            </a:pPr>
            <a:r>
              <a:rPr lang="en-US" dirty="0"/>
              <a:t>Create an instance of the class.</a:t>
            </a:r>
          </a:p>
          <a:p>
            <a:pPr marL="457200" lvl="0" indent="-457200">
              <a:buFont typeface="+mj-lt"/>
              <a:buAutoNum type="arabicPeriod"/>
            </a:pPr>
            <a:r>
              <a:rPr lang="en-US" dirty="0"/>
              <a:t>Use the instance to access the public data members and methods of the class.</a:t>
            </a:r>
          </a:p>
          <a:p>
            <a:pPr marL="457200" lvl="0" indent="-457200">
              <a:buFont typeface="+mj-lt"/>
              <a:buAutoNum type="arabicPeriod"/>
            </a:pPr>
            <a:r>
              <a:rPr lang="en-US" dirty="0"/>
              <a:t>Delete the instance of the class when you have finished using it.</a:t>
            </a:r>
          </a:p>
          <a:p>
            <a:pPr lvl="0"/>
            <a:endParaRPr lang="en-US" dirty="0"/>
          </a:p>
        </p:txBody>
      </p:sp>
    </p:spTree>
    <p:extLst>
      <p:ext uri="{BB962C8B-B14F-4D97-AF65-F5344CB8AC3E}">
        <p14:creationId xmlns:p14="http://schemas.microsoft.com/office/powerpoint/2010/main" val="306999359"/>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Writing ABL using statements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2854" y="3224184"/>
            <a:ext cx="8183117" cy="409632"/>
          </a:xfrm>
          <a:prstGeom prst="rect">
            <a:avLst/>
          </a:prstGeom>
        </p:spPr>
      </p:pic>
      <p:sp>
        <p:nvSpPr>
          <p:cNvPr id="5" name="TextBox 4"/>
          <p:cNvSpPr txBox="1"/>
          <p:nvPr/>
        </p:nvSpPr>
        <p:spPr>
          <a:xfrm>
            <a:off x="616817" y="1093509"/>
            <a:ext cx="10902738" cy="1477328"/>
          </a:xfrm>
          <a:prstGeom prst="rect">
            <a:avLst/>
          </a:prstGeom>
          <a:noFill/>
        </p:spPr>
        <p:txBody>
          <a:bodyPr wrap="square" rtlCol="0">
            <a:spAutoFit/>
          </a:bodyPr>
          <a:lstStyle/>
          <a:p>
            <a:pPr algn="l"/>
            <a:r>
              <a:rPr lang="en-US" sz="2000" i="0" dirty="0"/>
              <a:t>The </a:t>
            </a:r>
            <a:r>
              <a:rPr lang="en-US" sz="2000" dirty="0"/>
              <a:t>using</a:t>
            </a:r>
            <a:r>
              <a:rPr lang="en-US" sz="2000" i="0" dirty="0"/>
              <a:t> statements in an ABL source code file are defined at the beginning of the file. The purpose of using statements is to specify which other classes your ABL class (or procedure) requires. </a:t>
            </a:r>
          </a:p>
          <a:p>
            <a:pPr algn="l"/>
            <a:r>
              <a:rPr lang="en-US" sz="2000" i="0" dirty="0"/>
              <a:t>Here is the syntax for the </a:t>
            </a:r>
            <a:r>
              <a:rPr lang="en-US" sz="2000" dirty="0"/>
              <a:t>using</a:t>
            </a:r>
            <a:r>
              <a:rPr lang="en-US" sz="2000" i="0" dirty="0"/>
              <a:t> statement:</a:t>
            </a:r>
          </a:p>
        </p:txBody>
      </p:sp>
    </p:spTree>
    <p:extLst>
      <p:ext uri="{BB962C8B-B14F-4D97-AF65-F5344CB8AC3E}">
        <p14:creationId xmlns:p14="http://schemas.microsoft.com/office/powerpoint/2010/main" val="2938495923"/>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Example: Writing ABL using statements</a:t>
            </a:r>
          </a:p>
        </p:txBody>
      </p:sp>
      <p:pic>
        <p:nvPicPr>
          <p:cNvPr id="2" name="Picture 1"/>
          <p:cNvPicPr>
            <a:picLocks noChangeAspect="1"/>
          </p:cNvPicPr>
          <p:nvPr/>
        </p:nvPicPr>
        <p:blipFill>
          <a:blip r:embed="rId2"/>
          <a:stretch>
            <a:fillRect/>
          </a:stretch>
        </p:blipFill>
        <p:spPr>
          <a:xfrm>
            <a:off x="2083962" y="2624011"/>
            <a:ext cx="8220075" cy="1743075"/>
          </a:xfrm>
          <a:prstGeom prst="rect">
            <a:avLst/>
          </a:prstGeom>
        </p:spPr>
      </p:pic>
      <p:sp>
        <p:nvSpPr>
          <p:cNvPr id="5" name="TextBox 4"/>
          <p:cNvSpPr txBox="1"/>
          <p:nvPr/>
        </p:nvSpPr>
        <p:spPr>
          <a:xfrm>
            <a:off x="616817" y="1093509"/>
            <a:ext cx="10902738" cy="707886"/>
          </a:xfrm>
          <a:prstGeom prst="rect">
            <a:avLst/>
          </a:prstGeom>
          <a:noFill/>
        </p:spPr>
        <p:txBody>
          <a:bodyPr wrap="square" rtlCol="0">
            <a:spAutoFit/>
          </a:bodyPr>
          <a:lstStyle/>
          <a:p>
            <a:pPr algn="l"/>
            <a:r>
              <a:rPr lang="en-US" sz="2000" i="0" dirty="0"/>
              <a:t>Here is the </a:t>
            </a:r>
            <a:r>
              <a:rPr lang="en-US" sz="2000" dirty="0"/>
              <a:t>using</a:t>
            </a:r>
            <a:r>
              <a:rPr lang="en-US" sz="2000" i="0" dirty="0"/>
              <a:t> statement we must define at the beginning of the </a:t>
            </a:r>
            <a:r>
              <a:rPr lang="en-US" sz="2000" b="1" i="0" dirty="0" err="1"/>
              <a:t>Dept.cls</a:t>
            </a:r>
            <a:r>
              <a:rPr lang="en-US" sz="2000" i="0" dirty="0"/>
              <a:t> file because we want to access an </a:t>
            </a:r>
            <a:r>
              <a:rPr lang="en-US" sz="2000" dirty="0" err="1"/>
              <a:t>Emp</a:t>
            </a:r>
            <a:r>
              <a:rPr lang="en-US" sz="2000" i="0" dirty="0"/>
              <a:t> instance. </a:t>
            </a:r>
          </a:p>
        </p:txBody>
      </p:sp>
    </p:spTree>
    <p:extLst>
      <p:ext uri="{BB962C8B-B14F-4D97-AF65-F5344CB8AC3E}">
        <p14:creationId xmlns:p14="http://schemas.microsoft.com/office/powerpoint/2010/main" val="2767803568"/>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Defining a variable or property of a class type</a:t>
            </a:r>
          </a:p>
        </p:txBody>
      </p:sp>
      <p:pic>
        <p:nvPicPr>
          <p:cNvPr id="3" name="Picture 2"/>
          <p:cNvPicPr>
            <a:picLocks noChangeAspect="1"/>
          </p:cNvPicPr>
          <p:nvPr/>
        </p:nvPicPr>
        <p:blipFill>
          <a:blip r:embed="rId2"/>
          <a:stretch>
            <a:fillRect/>
          </a:stretch>
        </p:blipFill>
        <p:spPr>
          <a:xfrm>
            <a:off x="2139226" y="2396811"/>
            <a:ext cx="8181975" cy="1466850"/>
          </a:xfrm>
          <a:prstGeom prst="rect">
            <a:avLst/>
          </a:prstGeom>
        </p:spPr>
      </p:pic>
      <p:sp>
        <p:nvSpPr>
          <p:cNvPr id="5" name="TextBox 4"/>
          <p:cNvSpPr txBox="1"/>
          <p:nvPr/>
        </p:nvSpPr>
        <p:spPr>
          <a:xfrm>
            <a:off x="616817" y="1093509"/>
            <a:ext cx="10902738" cy="707886"/>
          </a:xfrm>
          <a:prstGeom prst="rect">
            <a:avLst/>
          </a:prstGeom>
          <a:noFill/>
        </p:spPr>
        <p:txBody>
          <a:bodyPr wrap="square" rtlCol="0">
            <a:spAutoFit/>
          </a:bodyPr>
          <a:lstStyle/>
          <a:p>
            <a:pPr algn="l"/>
            <a:r>
              <a:rPr lang="en-US" sz="2000" i="0" dirty="0"/>
              <a:t>Here is the simplified syntax for creating a variable or property that holds the reference to a class instance:</a:t>
            </a:r>
          </a:p>
        </p:txBody>
      </p:sp>
    </p:spTree>
    <p:extLst>
      <p:ext uri="{BB962C8B-B14F-4D97-AF65-F5344CB8AC3E}">
        <p14:creationId xmlns:p14="http://schemas.microsoft.com/office/powerpoint/2010/main" val="571444155"/>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Creating an instance of another class</a:t>
            </a:r>
          </a:p>
        </p:txBody>
      </p:sp>
      <p:sp>
        <p:nvSpPr>
          <p:cNvPr id="5" name="TextBox 4"/>
          <p:cNvSpPr txBox="1"/>
          <p:nvPr/>
        </p:nvSpPr>
        <p:spPr>
          <a:xfrm>
            <a:off x="616817" y="1093509"/>
            <a:ext cx="10902738" cy="400110"/>
          </a:xfrm>
          <a:prstGeom prst="rect">
            <a:avLst/>
          </a:prstGeom>
          <a:noFill/>
        </p:spPr>
        <p:txBody>
          <a:bodyPr wrap="square" rtlCol="0">
            <a:spAutoFit/>
          </a:bodyPr>
          <a:lstStyle/>
          <a:p>
            <a:pPr algn="l"/>
            <a:r>
              <a:rPr lang="en-US" sz="2000" i="0" dirty="0"/>
              <a:t>Here is the simplified syntax for calling the default constructor for a class with no parameters:</a:t>
            </a:r>
          </a:p>
        </p:txBody>
      </p:sp>
      <p:pic>
        <p:nvPicPr>
          <p:cNvPr id="3" name="Picture 2"/>
          <p:cNvPicPr>
            <a:picLocks noChangeAspect="1"/>
          </p:cNvPicPr>
          <p:nvPr/>
        </p:nvPicPr>
        <p:blipFill>
          <a:blip r:embed="rId2"/>
          <a:stretch>
            <a:fillRect/>
          </a:stretch>
        </p:blipFill>
        <p:spPr>
          <a:xfrm>
            <a:off x="2105688" y="2998558"/>
            <a:ext cx="7474112" cy="451652"/>
          </a:xfrm>
          <a:prstGeom prst="rect">
            <a:avLst/>
          </a:prstGeom>
        </p:spPr>
      </p:pic>
    </p:spTree>
    <p:extLst>
      <p:ext uri="{BB962C8B-B14F-4D97-AF65-F5344CB8AC3E}">
        <p14:creationId xmlns:p14="http://schemas.microsoft.com/office/powerpoint/2010/main" val="2517917522"/>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Accessing a public data member of a class instance</a:t>
            </a:r>
          </a:p>
        </p:txBody>
      </p:sp>
      <p:pic>
        <p:nvPicPr>
          <p:cNvPr id="3" name="Picture 2"/>
          <p:cNvPicPr>
            <a:picLocks noChangeAspect="1"/>
          </p:cNvPicPr>
          <p:nvPr/>
        </p:nvPicPr>
        <p:blipFill>
          <a:blip r:embed="rId2"/>
          <a:stretch>
            <a:fillRect/>
          </a:stretch>
        </p:blipFill>
        <p:spPr>
          <a:xfrm>
            <a:off x="1984374" y="3238500"/>
            <a:ext cx="8220075" cy="381000"/>
          </a:xfrm>
          <a:prstGeom prst="rect">
            <a:avLst/>
          </a:prstGeom>
        </p:spPr>
      </p:pic>
      <p:sp>
        <p:nvSpPr>
          <p:cNvPr id="5" name="TextBox 4"/>
          <p:cNvSpPr txBox="1"/>
          <p:nvPr/>
        </p:nvSpPr>
        <p:spPr>
          <a:xfrm>
            <a:off x="616817" y="1093509"/>
            <a:ext cx="10902738" cy="707886"/>
          </a:xfrm>
          <a:prstGeom prst="rect">
            <a:avLst/>
          </a:prstGeom>
          <a:noFill/>
        </p:spPr>
        <p:txBody>
          <a:bodyPr wrap="square" rtlCol="0">
            <a:spAutoFit/>
          </a:bodyPr>
          <a:lstStyle/>
          <a:p>
            <a:pPr algn="l"/>
            <a:r>
              <a:rPr lang="en-US" sz="2000" i="0" dirty="0"/>
              <a:t>After you have created an instance of another class, you can access any public data member in the class instance. Here is the simplified syntax for accessing a public data member of a class:</a:t>
            </a:r>
          </a:p>
        </p:txBody>
      </p:sp>
    </p:spTree>
    <p:extLst>
      <p:ext uri="{BB962C8B-B14F-4D97-AF65-F5344CB8AC3E}">
        <p14:creationId xmlns:p14="http://schemas.microsoft.com/office/powerpoint/2010/main" val="1248848416"/>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Calling a public method of a class instance</a:t>
            </a:r>
          </a:p>
        </p:txBody>
      </p:sp>
      <p:pic>
        <p:nvPicPr>
          <p:cNvPr id="2" name="Picture 1"/>
          <p:cNvPicPr>
            <a:picLocks noChangeAspect="1"/>
          </p:cNvPicPr>
          <p:nvPr/>
        </p:nvPicPr>
        <p:blipFill>
          <a:blip r:embed="rId2"/>
          <a:stretch>
            <a:fillRect/>
          </a:stretch>
        </p:blipFill>
        <p:spPr>
          <a:xfrm>
            <a:off x="1993899" y="2760694"/>
            <a:ext cx="8201025" cy="847725"/>
          </a:xfrm>
          <a:prstGeom prst="rect">
            <a:avLst/>
          </a:prstGeom>
        </p:spPr>
      </p:pic>
      <p:sp>
        <p:nvSpPr>
          <p:cNvPr id="5" name="TextBox 4"/>
          <p:cNvSpPr txBox="1"/>
          <p:nvPr/>
        </p:nvSpPr>
        <p:spPr>
          <a:xfrm>
            <a:off x="616817" y="1093509"/>
            <a:ext cx="10902738" cy="1015663"/>
          </a:xfrm>
          <a:prstGeom prst="rect">
            <a:avLst/>
          </a:prstGeom>
          <a:noFill/>
        </p:spPr>
        <p:txBody>
          <a:bodyPr wrap="square" rtlCol="0">
            <a:spAutoFit/>
          </a:bodyPr>
          <a:lstStyle/>
          <a:p>
            <a:pPr algn="l"/>
            <a:r>
              <a:rPr lang="en-US" sz="2000" i="0" dirty="0"/>
              <a:t>After you have created an instance of another class, you can call any public constructor, method, or destructor defined in the class. If a method returns a value, you can use that value anywhere in your code. Here is the simplified syntax for calling a method of a class:</a:t>
            </a:r>
          </a:p>
        </p:txBody>
      </p:sp>
    </p:spTree>
    <p:extLst>
      <p:ext uri="{BB962C8B-B14F-4D97-AF65-F5344CB8AC3E}">
        <p14:creationId xmlns:p14="http://schemas.microsoft.com/office/powerpoint/2010/main" val="3146168908"/>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dirty="0"/>
              <a:t>Prerequisites</a:t>
            </a:r>
          </a:p>
        </p:txBody>
      </p:sp>
      <p:sp>
        <p:nvSpPr>
          <p:cNvPr id="96259" name="Rectangle 3"/>
          <p:cNvSpPr>
            <a:spLocks noGrp="1" noChangeArrowheads="1"/>
          </p:cNvSpPr>
          <p:nvPr>
            <p:ph idx="1"/>
          </p:nvPr>
        </p:nvSpPr>
        <p:spPr/>
        <p:txBody>
          <a:bodyPr/>
          <a:lstStyle/>
          <a:p>
            <a:pPr>
              <a:spcBef>
                <a:spcPct val="20000"/>
              </a:spcBef>
              <a:buNone/>
            </a:pPr>
            <a:r>
              <a:rPr lang="en-US" dirty="0">
                <a:solidFill>
                  <a:srgbClr val="000000"/>
                </a:solidFill>
              </a:rPr>
              <a:t>Before you begin this lesson, you should meet the following prerequisites:</a:t>
            </a:r>
          </a:p>
          <a:p>
            <a:pPr marL="342900" lvl="1" indent="-342900">
              <a:buFont typeface="Wingdings" pitchFamily="2" charset="2"/>
              <a:buChar char="§"/>
            </a:pPr>
            <a:r>
              <a:rPr lang="en-US" sz="2000" dirty="0"/>
              <a:t>Create </a:t>
            </a:r>
            <a:r>
              <a:rPr lang="en-US" sz="2000" dirty="0" err="1"/>
              <a:t>OpenEdge</a:t>
            </a:r>
            <a:r>
              <a:rPr lang="en-US" sz="2000" dirty="0"/>
              <a:t> projects in Developer Studio</a:t>
            </a:r>
          </a:p>
          <a:p>
            <a:pPr marL="342900" lvl="1" indent="-342900">
              <a:buFont typeface="Wingdings" pitchFamily="2" charset="2"/>
              <a:buChar char="§"/>
            </a:pPr>
            <a:r>
              <a:rPr lang="en-US" sz="2000" dirty="0"/>
              <a:t>Experience with ABL procedural programming</a:t>
            </a:r>
            <a:endParaRPr lang="en-US" sz="2400" dirty="0"/>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Accessing a class instance dynamically</a:t>
            </a:r>
          </a:p>
        </p:txBody>
      </p:sp>
      <p:sp>
        <p:nvSpPr>
          <p:cNvPr id="5" name="TextBox 4"/>
          <p:cNvSpPr txBox="1"/>
          <p:nvPr/>
        </p:nvSpPr>
        <p:spPr>
          <a:xfrm>
            <a:off x="616817" y="1093509"/>
            <a:ext cx="10902738" cy="1169551"/>
          </a:xfrm>
          <a:prstGeom prst="rect">
            <a:avLst/>
          </a:prstGeom>
          <a:noFill/>
        </p:spPr>
        <p:txBody>
          <a:bodyPr wrap="square" rtlCol="0">
            <a:spAutoFit/>
          </a:bodyPr>
          <a:lstStyle/>
          <a:p>
            <a:pPr algn="l"/>
            <a:r>
              <a:rPr lang="en-US" sz="2000" i="0" dirty="0"/>
              <a:t>You use the </a:t>
            </a:r>
            <a:r>
              <a:rPr lang="en-US" sz="2000" dirty="0"/>
              <a:t>cast</a:t>
            </a:r>
            <a:r>
              <a:rPr lang="en-US" sz="2000" i="0" dirty="0"/>
              <a:t>() function to transform a </a:t>
            </a:r>
            <a:r>
              <a:rPr lang="en-US" sz="2000" dirty="0" err="1"/>
              <a:t>Progress.Lang.Object</a:t>
            </a:r>
            <a:r>
              <a:rPr lang="en-US" sz="2000" i="0" dirty="0"/>
              <a:t> into a particular type at runtime. </a:t>
            </a:r>
          </a:p>
          <a:p>
            <a:pPr algn="l"/>
            <a:r>
              <a:rPr lang="en-US" sz="2000" i="0" dirty="0"/>
              <a:t>Here is the syntax for the </a:t>
            </a:r>
            <a:r>
              <a:rPr lang="en-US" sz="2000" dirty="0"/>
              <a:t>cast</a:t>
            </a:r>
            <a:r>
              <a:rPr lang="en-US" sz="2000" i="0" dirty="0"/>
              <a:t>() function.</a:t>
            </a:r>
          </a:p>
        </p:txBody>
      </p:sp>
      <p:pic>
        <p:nvPicPr>
          <p:cNvPr id="2" name="Picture 1"/>
          <p:cNvPicPr>
            <a:picLocks noChangeAspect="1"/>
          </p:cNvPicPr>
          <p:nvPr/>
        </p:nvPicPr>
        <p:blipFill>
          <a:blip r:embed="rId2"/>
          <a:stretch>
            <a:fillRect/>
          </a:stretch>
        </p:blipFill>
        <p:spPr>
          <a:xfrm>
            <a:off x="2086301" y="3092433"/>
            <a:ext cx="8209985" cy="621727"/>
          </a:xfrm>
          <a:prstGeom prst="rect">
            <a:avLst/>
          </a:prstGeom>
        </p:spPr>
      </p:pic>
    </p:spTree>
    <p:extLst>
      <p:ext uri="{BB962C8B-B14F-4D97-AF65-F5344CB8AC3E}">
        <p14:creationId xmlns:p14="http://schemas.microsoft.com/office/powerpoint/2010/main" val="2854271693"/>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Example: Accessing a class instance dynamically</a:t>
            </a:r>
          </a:p>
        </p:txBody>
      </p:sp>
      <p:sp>
        <p:nvSpPr>
          <p:cNvPr id="5" name="TextBox 4"/>
          <p:cNvSpPr txBox="1"/>
          <p:nvPr/>
        </p:nvSpPr>
        <p:spPr>
          <a:xfrm>
            <a:off x="616817" y="1093509"/>
            <a:ext cx="10902738" cy="707886"/>
          </a:xfrm>
          <a:prstGeom prst="rect">
            <a:avLst/>
          </a:prstGeom>
          <a:noFill/>
        </p:spPr>
        <p:txBody>
          <a:bodyPr wrap="square" rtlCol="0">
            <a:spAutoFit/>
          </a:bodyPr>
          <a:lstStyle/>
          <a:p>
            <a:pPr algn="l"/>
            <a:r>
              <a:rPr lang="en-US" sz="2000" i="0" dirty="0"/>
              <a:t>Here is a simple example of using the ABL </a:t>
            </a:r>
            <a:r>
              <a:rPr lang="en-US" sz="2000" dirty="0"/>
              <a:t>cast</a:t>
            </a:r>
            <a:r>
              <a:rPr lang="en-US" sz="2000" i="0" dirty="0"/>
              <a:t>() function. A temp-table, </a:t>
            </a:r>
            <a:r>
              <a:rPr lang="en-US" sz="2000" dirty="0" err="1"/>
              <a:t>ttEmployee</a:t>
            </a:r>
            <a:r>
              <a:rPr lang="en-US" sz="2000" i="0" dirty="0"/>
              <a:t>, has been defined. It contains employee records. </a:t>
            </a:r>
          </a:p>
        </p:txBody>
      </p:sp>
      <p:pic>
        <p:nvPicPr>
          <p:cNvPr id="3" name="Picture 2"/>
          <p:cNvPicPr>
            <a:picLocks noChangeAspect="1"/>
          </p:cNvPicPr>
          <p:nvPr/>
        </p:nvPicPr>
        <p:blipFill>
          <a:blip r:embed="rId2"/>
          <a:stretch>
            <a:fillRect/>
          </a:stretch>
        </p:blipFill>
        <p:spPr>
          <a:xfrm>
            <a:off x="2327274" y="2076450"/>
            <a:ext cx="7534275" cy="2705100"/>
          </a:xfrm>
          <a:prstGeom prst="rect">
            <a:avLst/>
          </a:prstGeom>
        </p:spPr>
      </p:pic>
    </p:spTree>
    <p:extLst>
      <p:ext uri="{BB962C8B-B14F-4D97-AF65-F5344CB8AC3E}">
        <p14:creationId xmlns:p14="http://schemas.microsoft.com/office/powerpoint/2010/main" val="2209582446"/>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Deleting an instance of a class</a:t>
            </a:r>
          </a:p>
        </p:txBody>
      </p:sp>
      <p:pic>
        <p:nvPicPr>
          <p:cNvPr id="3" name="Picture 2"/>
          <p:cNvPicPr>
            <a:picLocks noChangeAspect="1"/>
          </p:cNvPicPr>
          <p:nvPr/>
        </p:nvPicPr>
        <p:blipFill>
          <a:blip r:embed="rId2"/>
          <a:stretch>
            <a:fillRect/>
          </a:stretch>
        </p:blipFill>
        <p:spPr>
          <a:xfrm>
            <a:off x="2112065" y="2762957"/>
            <a:ext cx="8181975" cy="390525"/>
          </a:xfrm>
          <a:prstGeom prst="rect">
            <a:avLst/>
          </a:prstGeom>
        </p:spPr>
      </p:pic>
      <p:sp>
        <p:nvSpPr>
          <p:cNvPr id="5" name="TextBox 4"/>
          <p:cNvSpPr txBox="1"/>
          <p:nvPr/>
        </p:nvSpPr>
        <p:spPr>
          <a:xfrm>
            <a:off x="616817" y="1093509"/>
            <a:ext cx="10902738" cy="707886"/>
          </a:xfrm>
          <a:prstGeom prst="rect">
            <a:avLst/>
          </a:prstGeom>
          <a:noFill/>
        </p:spPr>
        <p:txBody>
          <a:bodyPr wrap="square" rtlCol="0">
            <a:spAutoFit/>
          </a:bodyPr>
          <a:lstStyle/>
          <a:p>
            <a:pPr algn="l"/>
            <a:r>
              <a:rPr lang="en-US" sz="2000" i="0" dirty="0"/>
              <a:t>When you finish working with an instance of another class, you should delete it. When a class instance is deleted, it calls the destructor, if the class has one defined.</a:t>
            </a:r>
          </a:p>
        </p:txBody>
      </p:sp>
    </p:spTree>
    <p:extLst>
      <p:ext uri="{BB962C8B-B14F-4D97-AF65-F5344CB8AC3E}">
        <p14:creationId xmlns:p14="http://schemas.microsoft.com/office/powerpoint/2010/main" val="3822491867"/>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Check your understanding – Question 3</a:t>
            </a:r>
            <a:endParaRPr lang="en-IN" dirty="0"/>
          </a:p>
        </p:txBody>
      </p:sp>
      <p:sp>
        <p:nvSpPr>
          <p:cNvPr id="3" name="TextBox 2"/>
          <p:cNvSpPr txBox="1"/>
          <p:nvPr/>
        </p:nvSpPr>
        <p:spPr>
          <a:xfrm>
            <a:off x="616817" y="1458097"/>
            <a:ext cx="10801179" cy="1631216"/>
          </a:xfrm>
          <a:prstGeom prst="rect">
            <a:avLst/>
          </a:prstGeom>
          <a:noFill/>
        </p:spPr>
        <p:txBody>
          <a:bodyPr wrap="square" rtlCol="0">
            <a:spAutoFit/>
          </a:bodyPr>
          <a:lstStyle/>
          <a:p>
            <a:pPr algn="l"/>
            <a:r>
              <a:rPr lang="en-US" sz="2000" i="0" dirty="0"/>
              <a:t>What ABL statement must you add at the beginning of a procedure or class file if the code is to access an instance of another class?</a:t>
            </a:r>
          </a:p>
          <a:p>
            <a:pPr algn="l"/>
            <a:endParaRPr lang="en-US" sz="2000" i="0" dirty="0">
              <a:solidFill>
                <a:srgbClr val="24A382"/>
              </a:solidFill>
            </a:endParaRPr>
          </a:p>
          <a:p>
            <a:pPr algn="l"/>
            <a:r>
              <a:rPr lang="en-US" sz="2000" i="0" dirty="0">
                <a:solidFill>
                  <a:srgbClr val="24A382"/>
                </a:solidFill>
              </a:rPr>
              <a:t>Choose the best answer.</a:t>
            </a:r>
          </a:p>
        </p:txBody>
      </p:sp>
      <p:sp>
        <p:nvSpPr>
          <p:cNvPr id="4" name="Rectangle 3"/>
          <p:cNvSpPr/>
          <p:nvPr/>
        </p:nvSpPr>
        <p:spPr>
          <a:xfrm>
            <a:off x="616817" y="3023674"/>
            <a:ext cx="9328461" cy="1938992"/>
          </a:xfrm>
          <a:prstGeom prst="rect">
            <a:avLst/>
          </a:prstGeom>
        </p:spPr>
        <p:txBody>
          <a:bodyPr wrap="square">
            <a:spAutoFit/>
          </a:bodyPr>
          <a:lstStyle/>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dirty="0">
                <a:latin typeface="+mn-lt"/>
                <a:ea typeface="Times New Roman" panose="02020603050405020304" pitchFamily="18" charset="0"/>
              </a:rPr>
              <a:t>include</a:t>
            </a:r>
          </a:p>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dirty="0">
                <a:latin typeface="+mn-lt"/>
                <a:ea typeface="Times New Roman" panose="02020603050405020304" pitchFamily="18" charset="0"/>
              </a:rPr>
              <a:t>block-level</a:t>
            </a:r>
          </a:p>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dirty="0">
                <a:latin typeface="+mn-lt"/>
                <a:ea typeface="Times New Roman" panose="02020603050405020304" pitchFamily="18" charset="0"/>
              </a:rPr>
              <a:t>define class</a:t>
            </a:r>
          </a:p>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dirty="0">
                <a:latin typeface="+mn-lt"/>
                <a:ea typeface="Times New Roman" panose="02020603050405020304" pitchFamily="18" charset="0"/>
              </a:rPr>
              <a:t>using</a:t>
            </a:r>
          </a:p>
        </p:txBody>
      </p:sp>
    </p:spTree>
    <p:custDataLst>
      <p:tags r:id="rId1"/>
    </p:custDataLst>
    <p:extLst>
      <p:ext uri="{BB962C8B-B14F-4D97-AF65-F5344CB8AC3E}">
        <p14:creationId xmlns:p14="http://schemas.microsoft.com/office/powerpoint/2010/main" val="965691958"/>
      </p:ext>
    </p:extLst>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Check your understanding – Answer 3</a:t>
            </a:r>
            <a:endParaRPr lang="en-IN" dirty="0"/>
          </a:p>
        </p:txBody>
      </p:sp>
      <p:sp>
        <p:nvSpPr>
          <p:cNvPr id="3" name="TextBox 2"/>
          <p:cNvSpPr txBox="1"/>
          <p:nvPr/>
        </p:nvSpPr>
        <p:spPr>
          <a:xfrm>
            <a:off x="616817" y="1458097"/>
            <a:ext cx="10801179" cy="1631216"/>
          </a:xfrm>
          <a:prstGeom prst="rect">
            <a:avLst/>
          </a:prstGeom>
          <a:noFill/>
        </p:spPr>
        <p:txBody>
          <a:bodyPr wrap="square" rtlCol="0">
            <a:spAutoFit/>
          </a:bodyPr>
          <a:lstStyle/>
          <a:p>
            <a:pPr algn="l"/>
            <a:r>
              <a:rPr lang="en-US" sz="2000" i="0" dirty="0"/>
              <a:t>What ABL statement must you add at the beginning of a procedure or class file if the code is to access an instance of another class?</a:t>
            </a:r>
          </a:p>
          <a:p>
            <a:pPr algn="l"/>
            <a:endParaRPr lang="en-US" sz="2000" i="0" dirty="0">
              <a:solidFill>
                <a:srgbClr val="24A382"/>
              </a:solidFill>
            </a:endParaRPr>
          </a:p>
          <a:p>
            <a:pPr algn="l"/>
            <a:r>
              <a:rPr lang="en-US" sz="2000" i="0" dirty="0">
                <a:solidFill>
                  <a:srgbClr val="24A382"/>
                </a:solidFill>
              </a:rPr>
              <a:t>Choose the best answer.</a:t>
            </a:r>
          </a:p>
        </p:txBody>
      </p:sp>
      <p:sp>
        <p:nvSpPr>
          <p:cNvPr id="4" name="Rectangle 3"/>
          <p:cNvSpPr/>
          <p:nvPr/>
        </p:nvSpPr>
        <p:spPr>
          <a:xfrm>
            <a:off x="616817" y="3023674"/>
            <a:ext cx="9328461" cy="1938992"/>
          </a:xfrm>
          <a:prstGeom prst="rect">
            <a:avLst/>
          </a:prstGeom>
        </p:spPr>
        <p:txBody>
          <a:bodyPr wrap="square">
            <a:spAutoFit/>
          </a:bodyPr>
          <a:lstStyle/>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dirty="0">
                <a:latin typeface="+mn-lt"/>
                <a:ea typeface="Times New Roman" panose="02020603050405020304" pitchFamily="18" charset="0"/>
              </a:rPr>
              <a:t>include</a:t>
            </a:r>
          </a:p>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dirty="0">
                <a:latin typeface="+mn-lt"/>
                <a:ea typeface="Times New Roman" panose="02020603050405020304" pitchFamily="18" charset="0"/>
              </a:rPr>
              <a:t>block-level</a:t>
            </a:r>
          </a:p>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dirty="0">
                <a:latin typeface="+mn-lt"/>
                <a:ea typeface="Times New Roman" panose="02020603050405020304" pitchFamily="18" charset="0"/>
              </a:rPr>
              <a:t>define class</a:t>
            </a:r>
          </a:p>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i="0" dirty="0">
                <a:solidFill>
                  <a:srgbClr val="24A382"/>
                </a:solidFill>
                <a:latin typeface="+mn-lt"/>
                <a:ea typeface="Times New Roman" panose="02020603050405020304" pitchFamily="18" charset="0"/>
              </a:rPr>
              <a:t>using</a:t>
            </a:r>
          </a:p>
        </p:txBody>
      </p:sp>
    </p:spTree>
    <p:custDataLst>
      <p:tags r:id="rId1"/>
    </p:custDataLst>
    <p:extLst>
      <p:ext uri="{BB962C8B-B14F-4D97-AF65-F5344CB8AC3E}">
        <p14:creationId xmlns:p14="http://schemas.microsoft.com/office/powerpoint/2010/main" val="3854251325"/>
      </p:ext>
    </p:extLst>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Check your understanding – Question 4</a:t>
            </a:r>
            <a:endParaRPr lang="en-IN" dirty="0"/>
          </a:p>
        </p:txBody>
      </p:sp>
      <p:sp>
        <p:nvSpPr>
          <p:cNvPr id="3" name="TextBox 2"/>
          <p:cNvSpPr txBox="1"/>
          <p:nvPr/>
        </p:nvSpPr>
        <p:spPr>
          <a:xfrm>
            <a:off x="616817" y="1448670"/>
            <a:ext cx="10801179" cy="2092881"/>
          </a:xfrm>
          <a:prstGeom prst="rect">
            <a:avLst/>
          </a:prstGeom>
          <a:noFill/>
        </p:spPr>
        <p:txBody>
          <a:bodyPr wrap="square" rtlCol="0">
            <a:spAutoFit/>
          </a:bodyPr>
          <a:lstStyle/>
          <a:p>
            <a:pPr algn="l"/>
            <a:r>
              <a:rPr lang="en-US" sz="2000" i="0" dirty="0"/>
              <a:t>Suppose you have defined a variable of class type </a:t>
            </a:r>
            <a:r>
              <a:rPr lang="en-US" sz="2000" dirty="0" err="1"/>
              <a:t>Dept</a:t>
            </a:r>
            <a:r>
              <a:rPr lang="en-US" sz="2000" dirty="0"/>
              <a:t> </a:t>
            </a:r>
            <a:r>
              <a:rPr lang="en-US" sz="2000" i="0" dirty="0"/>
              <a:t>as follows:</a:t>
            </a:r>
          </a:p>
          <a:p>
            <a:pPr algn="l"/>
            <a:endParaRPr lang="en-US" sz="2000" i="0" dirty="0">
              <a:solidFill>
                <a:srgbClr val="24A382"/>
              </a:solidFill>
            </a:endParaRPr>
          </a:p>
          <a:p>
            <a:pPr algn="l"/>
            <a:r>
              <a:rPr lang="en-US" sz="2000" i="0" dirty="0"/>
              <a:t>How do you create an instance of the </a:t>
            </a:r>
            <a:r>
              <a:rPr lang="en-US" sz="2000" dirty="0" err="1"/>
              <a:t>Dept</a:t>
            </a:r>
            <a:r>
              <a:rPr lang="en-US" sz="2000" i="0" dirty="0"/>
              <a:t> class that will be referenced by the </a:t>
            </a:r>
            <a:r>
              <a:rPr lang="en-US" sz="2000" dirty="0" err="1"/>
              <a:t>DeptInstance</a:t>
            </a:r>
            <a:r>
              <a:rPr lang="en-US" sz="2000" i="0" dirty="0"/>
              <a:t> variable?</a:t>
            </a:r>
          </a:p>
          <a:p>
            <a:pPr algn="l"/>
            <a:r>
              <a:rPr lang="en-US" sz="2000" i="0" dirty="0">
                <a:solidFill>
                  <a:srgbClr val="24A382"/>
                </a:solidFill>
              </a:rPr>
              <a:t>Choose the best answer.</a:t>
            </a:r>
          </a:p>
        </p:txBody>
      </p:sp>
      <p:sp>
        <p:nvSpPr>
          <p:cNvPr id="4" name="Rectangle 3"/>
          <p:cNvSpPr/>
          <p:nvPr/>
        </p:nvSpPr>
        <p:spPr>
          <a:xfrm>
            <a:off x="616817" y="3928649"/>
            <a:ext cx="9328461" cy="1938992"/>
          </a:xfrm>
          <a:prstGeom prst="rect">
            <a:avLst/>
          </a:prstGeom>
        </p:spPr>
        <p:txBody>
          <a:bodyPr wrap="square">
            <a:spAutoFit/>
          </a:bodyPr>
          <a:lstStyle/>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i="0" dirty="0">
                <a:solidFill>
                  <a:srgbClr val="7030A0"/>
                </a:solidFill>
                <a:latin typeface="Courier New" panose="02070309020205020404" pitchFamily="49" charset="0"/>
                <a:ea typeface="Times New Roman" panose="02020603050405020304" pitchFamily="18" charset="0"/>
                <a:cs typeface="Courier New" panose="02070309020205020404" pitchFamily="49" charset="0"/>
              </a:rPr>
              <a:t>create object </a:t>
            </a:r>
            <a:r>
              <a:rPr lang="en-US" sz="2000" i="0" dirty="0" err="1">
                <a:latin typeface="Courier New" panose="02070309020205020404" pitchFamily="49" charset="0"/>
                <a:ea typeface="Times New Roman" panose="02020603050405020304" pitchFamily="18" charset="0"/>
                <a:cs typeface="Courier New" panose="02070309020205020404" pitchFamily="49" charset="0"/>
              </a:rPr>
              <a:t>Dept</a:t>
            </a:r>
            <a:r>
              <a:rPr lang="en-US" sz="2000" i="0" dirty="0">
                <a:latin typeface="Courier New" panose="02070309020205020404" pitchFamily="49" charset="0"/>
                <a:ea typeface="Times New Roman" panose="02020603050405020304" pitchFamily="18" charset="0"/>
                <a:cs typeface="Courier New" panose="02070309020205020404" pitchFamily="49" charset="0"/>
              </a:rPr>
              <a:t> </a:t>
            </a:r>
            <a:r>
              <a:rPr lang="en-US" sz="2000" i="0" dirty="0">
                <a:solidFill>
                  <a:srgbClr val="7030A0"/>
                </a:solidFill>
                <a:latin typeface="Courier New" panose="02070309020205020404" pitchFamily="49" charset="0"/>
                <a:ea typeface="Times New Roman" panose="02020603050405020304" pitchFamily="18" charset="0"/>
                <a:cs typeface="Courier New" panose="02070309020205020404" pitchFamily="49" charset="0"/>
              </a:rPr>
              <a:t>set</a:t>
            </a:r>
            <a:r>
              <a:rPr lang="en-US" sz="2000" i="0" dirty="0">
                <a:latin typeface="Courier New" panose="02070309020205020404" pitchFamily="49" charset="0"/>
                <a:ea typeface="Times New Roman" panose="02020603050405020304" pitchFamily="18" charset="0"/>
                <a:cs typeface="Courier New" panose="02070309020205020404" pitchFamily="49" charset="0"/>
              </a:rPr>
              <a:t> </a:t>
            </a:r>
            <a:r>
              <a:rPr lang="en-US" sz="2000" i="0" dirty="0" err="1">
                <a:latin typeface="Courier New" panose="02070309020205020404" pitchFamily="49" charset="0"/>
                <a:ea typeface="Times New Roman" panose="02020603050405020304" pitchFamily="18" charset="0"/>
                <a:cs typeface="Courier New" panose="02070309020205020404" pitchFamily="49" charset="0"/>
              </a:rPr>
              <a:t>DeptInstance</a:t>
            </a:r>
            <a:r>
              <a:rPr lang="en-US" sz="2000" i="0" dirty="0">
                <a:latin typeface="Courier New" panose="02070309020205020404" pitchFamily="49" charset="0"/>
                <a:ea typeface="Times New Roman" panose="02020603050405020304" pitchFamily="18" charset="0"/>
                <a:cs typeface="Courier New" panose="02070309020205020404" pitchFamily="49" charset="0"/>
              </a:rPr>
              <a:t>.</a:t>
            </a:r>
          </a:p>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i="0" dirty="0">
                <a:solidFill>
                  <a:srgbClr val="7030A0"/>
                </a:solidFill>
                <a:latin typeface="Courier New" panose="02070309020205020404" pitchFamily="49" charset="0"/>
                <a:ea typeface="Times New Roman" panose="02020603050405020304" pitchFamily="18" charset="0"/>
                <a:cs typeface="Courier New" panose="02070309020205020404" pitchFamily="49" charset="0"/>
              </a:rPr>
              <a:t>create new </a:t>
            </a:r>
            <a:r>
              <a:rPr lang="en-US" sz="2000" i="0" dirty="0" err="1">
                <a:latin typeface="Courier New" panose="02070309020205020404" pitchFamily="49" charset="0"/>
                <a:ea typeface="Times New Roman" panose="02020603050405020304" pitchFamily="18" charset="0"/>
                <a:cs typeface="Courier New" panose="02070309020205020404" pitchFamily="49" charset="0"/>
              </a:rPr>
              <a:t>DeptInstance</a:t>
            </a:r>
            <a:r>
              <a:rPr lang="en-US" sz="2000" i="0" dirty="0">
                <a:latin typeface="Courier New" panose="02070309020205020404" pitchFamily="49" charset="0"/>
                <a:ea typeface="Times New Roman" panose="02020603050405020304" pitchFamily="18" charset="0"/>
                <a:cs typeface="Courier New" panose="02070309020205020404" pitchFamily="49" charset="0"/>
              </a:rPr>
              <a:t> </a:t>
            </a:r>
            <a:r>
              <a:rPr lang="en-US" sz="2000" i="0" dirty="0">
                <a:solidFill>
                  <a:srgbClr val="7030A0"/>
                </a:solidFill>
                <a:latin typeface="Courier New" panose="02070309020205020404" pitchFamily="49" charset="0"/>
                <a:ea typeface="Times New Roman" panose="02020603050405020304" pitchFamily="18" charset="0"/>
                <a:cs typeface="Courier New" panose="02070309020205020404" pitchFamily="49" charset="0"/>
              </a:rPr>
              <a:t>as</a:t>
            </a:r>
            <a:r>
              <a:rPr lang="en-US" sz="2000" i="0" dirty="0">
                <a:latin typeface="Courier New" panose="02070309020205020404" pitchFamily="49" charset="0"/>
                <a:ea typeface="Times New Roman" panose="02020603050405020304" pitchFamily="18" charset="0"/>
                <a:cs typeface="Courier New" panose="02070309020205020404" pitchFamily="49" charset="0"/>
              </a:rPr>
              <a:t> Dept.</a:t>
            </a:r>
          </a:p>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i="0" dirty="0" err="1">
                <a:latin typeface="Courier New" panose="02070309020205020404" pitchFamily="49" charset="0"/>
                <a:ea typeface="Times New Roman" panose="02020603050405020304" pitchFamily="18" charset="0"/>
                <a:cs typeface="Courier New" panose="02070309020205020404" pitchFamily="49" charset="0"/>
              </a:rPr>
              <a:t>DeptInstance</a:t>
            </a:r>
            <a:r>
              <a:rPr lang="en-US" sz="2000" i="0" dirty="0">
                <a:latin typeface="Courier New" panose="02070309020205020404" pitchFamily="49" charset="0"/>
                <a:ea typeface="Times New Roman" panose="02020603050405020304" pitchFamily="18" charset="0"/>
                <a:cs typeface="Courier New" panose="02070309020205020404" pitchFamily="49" charset="0"/>
              </a:rPr>
              <a:t> = </a:t>
            </a:r>
            <a:r>
              <a:rPr lang="en-US" sz="2000" i="0" dirty="0">
                <a:solidFill>
                  <a:srgbClr val="7030A0"/>
                </a:solidFill>
                <a:latin typeface="Courier New" panose="02070309020205020404" pitchFamily="49" charset="0"/>
                <a:ea typeface="Times New Roman" panose="02020603050405020304" pitchFamily="18" charset="0"/>
                <a:cs typeface="Courier New" panose="02070309020205020404" pitchFamily="49" charset="0"/>
              </a:rPr>
              <a:t>new</a:t>
            </a:r>
            <a:r>
              <a:rPr lang="en-US" sz="2000" i="0" dirty="0">
                <a:latin typeface="Courier New" panose="02070309020205020404" pitchFamily="49" charset="0"/>
                <a:ea typeface="Times New Roman" panose="02020603050405020304" pitchFamily="18" charset="0"/>
                <a:cs typeface="Courier New" panose="02070309020205020404" pitchFamily="49" charset="0"/>
              </a:rPr>
              <a:t> </a:t>
            </a:r>
            <a:r>
              <a:rPr lang="en-US" sz="2000" i="0" dirty="0" err="1">
                <a:latin typeface="Courier New" panose="02070309020205020404" pitchFamily="49" charset="0"/>
                <a:ea typeface="Times New Roman" panose="02020603050405020304" pitchFamily="18" charset="0"/>
                <a:cs typeface="Courier New" panose="02070309020205020404" pitchFamily="49" charset="0"/>
              </a:rPr>
              <a:t>Dept</a:t>
            </a:r>
            <a:r>
              <a:rPr lang="en-US" sz="2000" i="0" dirty="0">
                <a:latin typeface="Courier New" panose="02070309020205020404" pitchFamily="49" charset="0"/>
                <a:ea typeface="Times New Roman" panose="02020603050405020304" pitchFamily="18" charset="0"/>
                <a:cs typeface="Courier New" panose="02070309020205020404" pitchFamily="49" charset="0"/>
              </a:rPr>
              <a:t>().</a:t>
            </a:r>
          </a:p>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i="0" dirty="0">
                <a:solidFill>
                  <a:srgbClr val="7030A0"/>
                </a:solidFill>
                <a:latin typeface="Courier New" panose="02070309020205020404" pitchFamily="49" charset="0"/>
                <a:ea typeface="Times New Roman" panose="02020603050405020304" pitchFamily="18" charset="0"/>
                <a:cs typeface="Courier New" panose="02070309020205020404" pitchFamily="49" charset="0"/>
              </a:rPr>
              <a:t>new</a:t>
            </a:r>
            <a:r>
              <a:rPr lang="en-US" sz="2000" i="0" dirty="0">
                <a:latin typeface="Courier New" panose="02070309020205020404" pitchFamily="49" charset="0"/>
                <a:ea typeface="Times New Roman" panose="02020603050405020304" pitchFamily="18" charset="0"/>
                <a:cs typeface="Courier New" panose="02070309020205020404" pitchFamily="49" charset="0"/>
              </a:rPr>
              <a:t> </a:t>
            </a:r>
            <a:r>
              <a:rPr lang="en-US" sz="2000" i="0" dirty="0" err="1">
                <a:latin typeface="Courier New" panose="02070309020205020404" pitchFamily="49" charset="0"/>
                <a:ea typeface="Times New Roman" panose="02020603050405020304" pitchFamily="18" charset="0"/>
                <a:cs typeface="Courier New" panose="02070309020205020404" pitchFamily="49" charset="0"/>
              </a:rPr>
              <a:t>Dept</a:t>
            </a:r>
            <a:r>
              <a:rPr lang="en-US" sz="2000" i="0" dirty="0">
                <a:latin typeface="Courier New" panose="02070309020205020404" pitchFamily="49" charset="0"/>
                <a:ea typeface="Times New Roman" panose="02020603050405020304" pitchFamily="18" charset="0"/>
                <a:cs typeface="Courier New" panose="02070309020205020404" pitchFamily="49" charset="0"/>
              </a:rPr>
              <a:t>(</a:t>
            </a:r>
            <a:r>
              <a:rPr lang="en-US" sz="2000" i="0" dirty="0" err="1">
                <a:latin typeface="Courier New" panose="02070309020205020404" pitchFamily="49" charset="0"/>
                <a:ea typeface="Times New Roman" panose="02020603050405020304" pitchFamily="18" charset="0"/>
                <a:cs typeface="Courier New" panose="02070309020205020404" pitchFamily="49" charset="0"/>
              </a:rPr>
              <a:t>DeptInstance</a:t>
            </a:r>
            <a:r>
              <a:rPr lang="en-US" sz="2000" i="0" dirty="0">
                <a:latin typeface="Courier New" panose="02070309020205020404" pitchFamily="49" charset="0"/>
                <a:ea typeface="Times New Roman" panose="02020603050405020304" pitchFamily="18" charset="0"/>
                <a:cs typeface="Courier New" panose="02070309020205020404" pitchFamily="49" charset="0"/>
              </a:rPr>
              <a:t>).</a:t>
            </a:r>
          </a:p>
        </p:txBody>
      </p:sp>
      <p:pic>
        <p:nvPicPr>
          <p:cNvPr id="2" name="Picture 1"/>
          <p:cNvPicPr>
            <a:picLocks noChangeAspect="1"/>
          </p:cNvPicPr>
          <p:nvPr/>
        </p:nvPicPr>
        <p:blipFill>
          <a:blip r:embed="rId3"/>
          <a:stretch>
            <a:fillRect/>
          </a:stretch>
        </p:blipFill>
        <p:spPr>
          <a:xfrm>
            <a:off x="616817" y="1925239"/>
            <a:ext cx="7259510" cy="384327"/>
          </a:xfrm>
          <a:prstGeom prst="rect">
            <a:avLst/>
          </a:prstGeom>
        </p:spPr>
      </p:pic>
    </p:spTree>
    <p:custDataLst>
      <p:tags r:id="rId1"/>
    </p:custDataLst>
    <p:extLst>
      <p:ext uri="{BB962C8B-B14F-4D97-AF65-F5344CB8AC3E}">
        <p14:creationId xmlns:p14="http://schemas.microsoft.com/office/powerpoint/2010/main" val="2784697697"/>
      </p:ext>
    </p:extLst>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Check your understanding – Answer 4</a:t>
            </a:r>
            <a:endParaRPr lang="en-IN" dirty="0"/>
          </a:p>
        </p:txBody>
      </p:sp>
      <p:sp>
        <p:nvSpPr>
          <p:cNvPr id="3" name="TextBox 2"/>
          <p:cNvSpPr txBox="1"/>
          <p:nvPr/>
        </p:nvSpPr>
        <p:spPr>
          <a:xfrm>
            <a:off x="616817" y="1448670"/>
            <a:ext cx="10801179" cy="2092881"/>
          </a:xfrm>
          <a:prstGeom prst="rect">
            <a:avLst/>
          </a:prstGeom>
          <a:noFill/>
        </p:spPr>
        <p:txBody>
          <a:bodyPr wrap="square" rtlCol="0">
            <a:spAutoFit/>
          </a:bodyPr>
          <a:lstStyle/>
          <a:p>
            <a:pPr algn="l"/>
            <a:r>
              <a:rPr lang="en-US" sz="2000" i="0" dirty="0"/>
              <a:t>Suppose you have defined a variable of class type </a:t>
            </a:r>
            <a:r>
              <a:rPr lang="en-US" sz="2000" dirty="0" err="1"/>
              <a:t>Dept</a:t>
            </a:r>
            <a:r>
              <a:rPr lang="en-US" sz="2000" dirty="0"/>
              <a:t> </a:t>
            </a:r>
            <a:r>
              <a:rPr lang="en-US" sz="2000" i="0" dirty="0"/>
              <a:t>as follows:</a:t>
            </a:r>
          </a:p>
          <a:p>
            <a:pPr algn="l"/>
            <a:endParaRPr lang="en-US" sz="2000" i="0" dirty="0">
              <a:solidFill>
                <a:srgbClr val="24A382"/>
              </a:solidFill>
            </a:endParaRPr>
          </a:p>
          <a:p>
            <a:pPr algn="l"/>
            <a:r>
              <a:rPr lang="en-US" sz="2000" i="0" dirty="0"/>
              <a:t>How do you create an instance of the </a:t>
            </a:r>
            <a:r>
              <a:rPr lang="en-US" sz="2000" dirty="0" err="1"/>
              <a:t>Dept</a:t>
            </a:r>
            <a:r>
              <a:rPr lang="en-US" sz="2000" i="0" dirty="0"/>
              <a:t> class that will be referenced by the </a:t>
            </a:r>
            <a:r>
              <a:rPr lang="en-US" sz="2000" dirty="0" err="1"/>
              <a:t>DeptInstance</a:t>
            </a:r>
            <a:r>
              <a:rPr lang="en-US" sz="2000" i="0" dirty="0"/>
              <a:t> variable?</a:t>
            </a:r>
          </a:p>
          <a:p>
            <a:pPr algn="l"/>
            <a:r>
              <a:rPr lang="en-US" sz="2000" i="0" dirty="0">
                <a:solidFill>
                  <a:srgbClr val="24A382"/>
                </a:solidFill>
              </a:rPr>
              <a:t>Choose the best answer.</a:t>
            </a:r>
          </a:p>
        </p:txBody>
      </p:sp>
      <p:sp>
        <p:nvSpPr>
          <p:cNvPr id="4" name="Rectangle 3"/>
          <p:cNvSpPr/>
          <p:nvPr/>
        </p:nvSpPr>
        <p:spPr>
          <a:xfrm>
            <a:off x="616817" y="3928649"/>
            <a:ext cx="9328461" cy="1938992"/>
          </a:xfrm>
          <a:prstGeom prst="rect">
            <a:avLst/>
          </a:prstGeom>
        </p:spPr>
        <p:txBody>
          <a:bodyPr wrap="square">
            <a:spAutoFit/>
          </a:bodyPr>
          <a:lstStyle/>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i="0" dirty="0">
                <a:solidFill>
                  <a:srgbClr val="7030A0"/>
                </a:solidFill>
                <a:latin typeface="Courier New" panose="02070309020205020404" pitchFamily="49" charset="0"/>
                <a:ea typeface="Times New Roman" panose="02020603050405020304" pitchFamily="18" charset="0"/>
                <a:cs typeface="Courier New" panose="02070309020205020404" pitchFamily="49" charset="0"/>
              </a:rPr>
              <a:t>create object </a:t>
            </a:r>
            <a:r>
              <a:rPr lang="en-US" sz="2000" i="0" dirty="0" err="1">
                <a:latin typeface="Courier New" panose="02070309020205020404" pitchFamily="49" charset="0"/>
                <a:ea typeface="Times New Roman" panose="02020603050405020304" pitchFamily="18" charset="0"/>
                <a:cs typeface="Courier New" panose="02070309020205020404" pitchFamily="49" charset="0"/>
              </a:rPr>
              <a:t>Dept</a:t>
            </a:r>
            <a:r>
              <a:rPr lang="en-US" sz="2000" i="0" dirty="0">
                <a:latin typeface="Courier New" panose="02070309020205020404" pitchFamily="49" charset="0"/>
                <a:ea typeface="Times New Roman" panose="02020603050405020304" pitchFamily="18" charset="0"/>
                <a:cs typeface="Courier New" panose="02070309020205020404" pitchFamily="49" charset="0"/>
              </a:rPr>
              <a:t> </a:t>
            </a:r>
            <a:r>
              <a:rPr lang="en-US" sz="2000" i="0" dirty="0">
                <a:solidFill>
                  <a:srgbClr val="7030A0"/>
                </a:solidFill>
                <a:latin typeface="Courier New" panose="02070309020205020404" pitchFamily="49" charset="0"/>
                <a:ea typeface="Times New Roman" panose="02020603050405020304" pitchFamily="18" charset="0"/>
                <a:cs typeface="Courier New" panose="02070309020205020404" pitchFamily="49" charset="0"/>
              </a:rPr>
              <a:t>set</a:t>
            </a:r>
            <a:r>
              <a:rPr lang="en-US" sz="2000" i="0" dirty="0">
                <a:latin typeface="Courier New" panose="02070309020205020404" pitchFamily="49" charset="0"/>
                <a:ea typeface="Times New Roman" panose="02020603050405020304" pitchFamily="18" charset="0"/>
                <a:cs typeface="Courier New" panose="02070309020205020404" pitchFamily="49" charset="0"/>
              </a:rPr>
              <a:t> </a:t>
            </a:r>
            <a:r>
              <a:rPr lang="en-US" sz="2000" i="0" dirty="0" err="1">
                <a:latin typeface="Courier New" panose="02070309020205020404" pitchFamily="49" charset="0"/>
                <a:ea typeface="Times New Roman" panose="02020603050405020304" pitchFamily="18" charset="0"/>
                <a:cs typeface="Courier New" panose="02070309020205020404" pitchFamily="49" charset="0"/>
              </a:rPr>
              <a:t>DeptInstance</a:t>
            </a:r>
            <a:r>
              <a:rPr lang="en-US" sz="2000" i="0" dirty="0">
                <a:latin typeface="Courier New" panose="02070309020205020404" pitchFamily="49" charset="0"/>
                <a:ea typeface="Times New Roman" panose="02020603050405020304" pitchFamily="18" charset="0"/>
                <a:cs typeface="Courier New" panose="02070309020205020404" pitchFamily="49" charset="0"/>
              </a:rPr>
              <a:t>.</a:t>
            </a:r>
          </a:p>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i="0" dirty="0">
                <a:solidFill>
                  <a:srgbClr val="7030A0"/>
                </a:solidFill>
                <a:latin typeface="Courier New" panose="02070309020205020404" pitchFamily="49" charset="0"/>
                <a:ea typeface="Times New Roman" panose="02020603050405020304" pitchFamily="18" charset="0"/>
                <a:cs typeface="Courier New" panose="02070309020205020404" pitchFamily="49" charset="0"/>
              </a:rPr>
              <a:t>create new </a:t>
            </a:r>
            <a:r>
              <a:rPr lang="en-US" sz="2000" i="0" dirty="0" err="1">
                <a:latin typeface="Courier New" panose="02070309020205020404" pitchFamily="49" charset="0"/>
                <a:ea typeface="Times New Roman" panose="02020603050405020304" pitchFamily="18" charset="0"/>
                <a:cs typeface="Courier New" panose="02070309020205020404" pitchFamily="49" charset="0"/>
              </a:rPr>
              <a:t>DeptInstance</a:t>
            </a:r>
            <a:r>
              <a:rPr lang="en-US" sz="2000" i="0" dirty="0">
                <a:latin typeface="Courier New" panose="02070309020205020404" pitchFamily="49" charset="0"/>
                <a:ea typeface="Times New Roman" panose="02020603050405020304" pitchFamily="18" charset="0"/>
                <a:cs typeface="Courier New" panose="02070309020205020404" pitchFamily="49" charset="0"/>
              </a:rPr>
              <a:t> </a:t>
            </a:r>
            <a:r>
              <a:rPr lang="en-US" sz="2000" i="0" dirty="0">
                <a:solidFill>
                  <a:srgbClr val="7030A0"/>
                </a:solidFill>
                <a:latin typeface="Courier New" panose="02070309020205020404" pitchFamily="49" charset="0"/>
                <a:ea typeface="Times New Roman" panose="02020603050405020304" pitchFamily="18" charset="0"/>
                <a:cs typeface="Courier New" panose="02070309020205020404" pitchFamily="49" charset="0"/>
              </a:rPr>
              <a:t>as</a:t>
            </a:r>
            <a:r>
              <a:rPr lang="en-US" sz="2000" i="0" dirty="0">
                <a:latin typeface="Courier New" panose="02070309020205020404" pitchFamily="49" charset="0"/>
                <a:ea typeface="Times New Roman" panose="02020603050405020304" pitchFamily="18" charset="0"/>
                <a:cs typeface="Courier New" panose="02070309020205020404" pitchFamily="49" charset="0"/>
              </a:rPr>
              <a:t> Dept.</a:t>
            </a:r>
          </a:p>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i="0" dirty="0" err="1">
                <a:solidFill>
                  <a:srgbClr val="23C78C"/>
                </a:solidFill>
                <a:latin typeface="Courier New" panose="02070309020205020404" pitchFamily="49" charset="0"/>
                <a:ea typeface="Times New Roman" panose="02020603050405020304" pitchFamily="18" charset="0"/>
                <a:cs typeface="Courier New" panose="02070309020205020404" pitchFamily="49" charset="0"/>
              </a:rPr>
              <a:t>DeptInstance</a:t>
            </a:r>
            <a:r>
              <a:rPr lang="en-US" sz="2000" i="0" dirty="0">
                <a:solidFill>
                  <a:srgbClr val="23C78C"/>
                </a:solidFill>
                <a:latin typeface="Courier New" panose="02070309020205020404" pitchFamily="49" charset="0"/>
                <a:ea typeface="Times New Roman" panose="02020603050405020304" pitchFamily="18" charset="0"/>
                <a:cs typeface="Courier New" panose="02070309020205020404" pitchFamily="49" charset="0"/>
              </a:rPr>
              <a:t> = new </a:t>
            </a:r>
            <a:r>
              <a:rPr lang="en-US" sz="2000" i="0" dirty="0" err="1">
                <a:solidFill>
                  <a:srgbClr val="23C78C"/>
                </a:solidFill>
                <a:latin typeface="Courier New" panose="02070309020205020404" pitchFamily="49" charset="0"/>
                <a:ea typeface="Times New Roman" panose="02020603050405020304" pitchFamily="18" charset="0"/>
                <a:cs typeface="Courier New" panose="02070309020205020404" pitchFamily="49" charset="0"/>
              </a:rPr>
              <a:t>Dept</a:t>
            </a:r>
            <a:r>
              <a:rPr lang="en-US" sz="2000" i="0" dirty="0">
                <a:solidFill>
                  <a:srgbClr val="23C78C"/>
                </a:solidFill>
                <a:latin typeface="Courier New" panose="02070309020205020404" pitchFamily="49" charset="0"/>
                <a:ea typeface="Times New Roman" panose="02020603050405020304" pitchFamily="18" charset="0"/>
                <a:cs typeface="Courier New" panose="02070309020205020404" pitchFamily="49" charset="0"/>
              </a:rPr>
              <a:t>().</a:t>
            </a:r>
          </a:p>
          <a:p>
            <a:pPr marL="342900" marR="0" lvl="0" indent="-342900" algn="l">
              <a:lnSpc>
                <a:spcPct val="150000"/>
              </a:lnSpc>
              <a:spcBef>
                <a:spcPts val="0"/>
              </a:spcBef>
              <a:spcAft>
                <a:spcPts val="0"/>
              </a:spcAft>
              <a:buClr>
                <a:srgbClr val="24A382"/>
              </a:buClr>
              <a:buSzPct val="100000"/>
              <a:buFont typeface="+mj-lt"/>
              <a:buAutoNum type="alphaUcPeriod"/>
              <a:tabLst>
                <a:tab pos="1143000" algn="l"/>
              </a:tabLst>
            </a:pPr>
            <a:r>
              <a:rPr lang="en-US" sz="2000" i="0" dirty="0">
                <a:solidFill>
                  <a:srgbClr val="7030A0"/>
                </a:solidFill>
                <a:latin typeface="Courier New" panose="02070309020205020404" pitchFamily="49" charset="0"/>
                <a:ea typeface="Times New Roman" panose="02020603050405020304" pitchFamily="18" charset="0"/>
                <a:cs typeface="Courier New" panose="02070309020205020404" pitchFamily="49" charset="0"/>
              </a:rPr>
              <a:t>new</a:t>
            </a:r>
            <a:r>
              <a:rPr lang="en-US" sz="2000" i="0" dirty="0">
                <a:latin typeface="Courier New" panose="02070309020205020404" pitchFamily="49" charset="0"/>
                <a:ea typeface="Times New Roman" panose="02020603050405020304" pitchFamily="18" charset="0"/>
                <a:cs typeface="Courier New" panose="02070309020205020404" pitchFamily="49" charset="0"/>
              </a:rPr>
              <a:t> </a:t>
            </a:r>
            <a:r>
              <a:rPr lang="en-US" sz="2000" i="0" dirty="0" err="1">
                <a:latin typeface="Courier New" panose="02070309020205020404" pitchFamily="49" charset="0"/>
                <a:ea typeface="Times New Roman" panose="02020603050405020304" pitchFamily="18" charset="0"/>
                <a:cs typeface="Courier New" panose="02070309020205020404" pitchFamily="49" charset="0"/>
              </a:rPr>
              <a:t>Dept</a:t>
            </a:r>
            <a:r>
              <a:rPr lang="en-US" sz="2000" i="0" dirty="0">
                <a:latin typeface="Courier New" panose="02070309020205020404" pitchFamily="49" charset="0"/>
                <a:ea typeface="Times New Roman" panose="02020603050405020304" pitchFamily="18" charset="0"/>
                <a:cs typeface="Courier New" panose="02070309020205020404" pitchFamily="49" charset="0"/>
              </a:rPr>
              <a:t>(</a:t>
            </a:r>
            <a:r>
              <a:rPr lang="en-US" sz="2000" i="0" dirty="0" err="1">
                <a:latin typeface="Courier New" panose="02070309020205020404" pitchFamily="49" charset="0"/>
                <a:ea typeface="Times New Roman" panose="02020603050405020304" pitchFamily="18" charset="0"/>
                <a:cs typeface="Courier New" panose="02070309020205020404" pitchFamily="49" charset="0"/>
              </a:rPr>
              <a:t>DeptInstance</a:t>
            </a:r>
            <a:r>
              <a:rPr lang="en-US" sz="2000" i="0" dirty="0">
                <a:latin typeface="Courier New" panose="02070309020205020404" pitchFamily="49" charset="0"/>
                <a:ea typeface="Times New Roman" panose="02020603050405020304" pitchFamily="18" charset="0"/>
                <a:cs typeface="Courier New" panose="02070309020205020404" pitchFamily="49" charset="0"/>
              </a:rPr>
              <a:t>).</a:t>
            </a:r>
          </a:p>
        </p:txBody>
      </p:sp>
      <p:pic>
        <p:nvPicPr>
          <p:cNvPr id="2" name="Picture 1"/>
          <p:cNvPicPr>
            <a:picLocks noChangeAspect="1"/>
          </p:cNvPicPr>
          <p:nvPr/>
        </p:nvPicPr>
        <p:blipFill>
          <a:blip r:embed="rId3"/>
          <a:stretch>
            <a:fillRect/>
          </a:stretch>
        </p:blipFill>
        <p:spPr>
          <a:xfrm>
            <a:off x="616817" y="1925239"/>
            <a:ext cx="7259510" cy="384327"/>
          </a:xfrm>
          <a:prstGeom prst="rect">
            <a:avLst/>
          </a:prstGeom>
        </p:spPr>
      </p:pic>
    </p:spTree>
    <p:custDataLst>
      <p:tags r:id="rId1"/>
    </p:custDataLst>
    <p:extLst>
      <p:ext uri="{BB962C8B-B14F-4D97-AF65-F5344CB8AC3E}">
        <p14:creationId xmlns:p14="http://schemas.microsoft.com/office/powerpoint/2010/main" val="3176634530"/>
      </p:ext>
    </p:extLst>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Try It 2.2: Working with classes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1305" y="1543050"/>
            <a:ext cx="3055620" cy="3017520"/>
          </a:xfrm>
          <a:prstGeom prst="rect">
            <a:avLst/>
          </a:prstGeom>
        </p:spPr>
      </p:pic>
    </p:spTree>
    <p:extLst>
      <p:ext uri="{BB962C8B-B14F-4D97-AF65-F5344CB8AC3E}">
        <p14:creationId xmlns:p14="http://schemas.microsoft.com/office/powerpoint/2010/main" val="2447862356"/>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a:t>Testing classes</a:t>
            </a:r>
          </a:p>
        </p:txBody>
      </p:sp>
      <p:sp>
        <p:nvSpPr>
          <p:cNvPr id="100355" name="Rectangle 3"/>
          <p:cNvSpPr>
            <a:spLocks noGrp="1" noChangeArrowheads="1"/>
          </p:cNvSpPr>
          <p:nvPr>
            <p:ph idx="1"/>
          </p:nvPr>
        </p:nvSpPr>
        <p:spPr/>
        <p:txBody>
          <a:bodyPr/>
          <a:lstStyle/>
          <a:p>
            <a:pPr lvl="0"/>
            <a:r>
              <a:rPr lang="en-US" dirty="0"/>
              <a:t>Set up the class test:</a:t>
            </a:r>
          </a:p>
          <a:p>
            <a:pPr lvl="1"/>
            <a:r>
              <a:rPr lang="en-US" dirty="0"/>
              <a:t>Specify a using statement for the class you will test.</a:t>
            </a:r>
          </a:p>
          <a:p>
            <a:pPr lvl="1"/>
            <a:r>
              <a:rPr lang="en-US" dirty="0"/>
              <a:t>Define a variable of the class type.</a:t>
            </a:r>
          </a:p>
          <a:p>
            <a:pPr lvl="1"/>
            <a:r>
              <a:rPr lang="en-US" dirty="0"/>
              <a:t>Open the output file for writing test results.</a:t>
            </a:r>
          </a:p>
          <a:p>
            <a:pPr lvl="0"/>
            <a:r>
              <a:rPr lang="en-US" dirty="0"/>
              <a:t>Test the class:</a:t>
            </a:r>
          </a:p>
          <a:p>
            <a:pPr lvl="1"/>
            <a:r>
              <a:rPr lang="en-US" dirty="0"/>
              <a:t>Create multiple instances of the class, assigning its reference to the variable.</a:t>
            </a:r>
          </a:p>
          <a:p>
            <a:pPr lvl="2"/>
            <a:r>
              <a:rPr lang="en-US" dirty="0"/>
              <a:t>Make sure every constructor is called.</a:t>
            </a:r>
          </a:p>
          <a:p>
            <a:pPr lvl="2"/>
            <a:r>
              <a:rPr lang="en-US" dirty="0"/>
              <a:t>Pass a range of values to fully test the constructors.</a:t>
            </a:r>
          </a:p>
          <a:p>
            <a:pPr lvl="1"/>
            <a:r>
              <a:rPr lang="en-US" dirty="0"/>
              <a:t>Call each method of the class using the reference.</a:t>
            </a:r>
          </a:p>
          <a:p>
            <a:pPr lvl="2"/>
            <a:r>
              <a:rPr lang="en-US" dirty="0"/>
              <a:t>Pass a range of values to fully test the methods. </a:t>
            </a:r>
          </a:p>
          <a:p>
            <a:pPr lvl="2"/>
            <a:r>
              <a:rPr lang="en-US" dirty="0"/>
              <a:t>Write relevant data to the output file.</a:t>
            </a:r>
          </a:p>
          <a:p>
            <a:pPr lvl="0"/>
            <a:r>
              <a:rPr lang="en-US" dirty="0"/>
              <a:t>End the class test:</a:t>
            </a:r>
          </a:p>
          <a:p>
            <a:pPr lvl="1"/>
            <a:r>
              <a:rPr lang="en-US" dirty="0"/>
              <a:t>Delete each instance when you no longer require it.</a:t>
            </a:r>
          </a:p>
          <a:p>
            <a:pPr lvl="1"/>
            <a:r>
              <a:rPr lang="en-US" dirty="0"/>
              <a:t>Close the output file.</a:t>
            </a:r>
          </a:p>
        </p:txBody>
      </p:sp>
    </p:spTree>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Setting up the class test</a:t>
            </a:r>
          </a:p>
        </p:txBody>
      </p:sp>
      <p:sp>
        <p:nvSpPr>
          <p:cNvPr id="5" name="TextBox 4"/>
          <p:cNvSpPr txBox="1"/>
          <p:nvPr/>
        </p:nvSpPr>
        <p:spPr>
          <a:xfrm>
            <a:off x="616817" y="1093509"/>
            <a:ext cx="10902738" cy="1015663"/>
          </a:xfrm>
          <a:prstGeom prst="rect">
            <a:avLst/>
          </a:prstGeom>
          <a:noFill/>
        </p:spPr>
        <p:txBody>
          <a:bodyPr wrap="square" rtlCol="0">
            <a:spAutoFit/>
          </a:bodyPr>
          <a:lstStyle/>
          <a:p>
            <a:pPr algn="l"/>
            <a:r>
              <a:rPr lang="en-US" sz="2000" i="0" dirty="0"/>
              <a:t>Here is the setup code for testing the </a:t>
            </a:r>
            <a:r>
              <a:rPr lang="en-US" sz="2000" dirty="0" err="1"/>
              <a:t>Emp</a:t>
            </a:r>
            <a:r>
              <a:rPr lang="en-US" sz="2000" i="0" dirty="0"/>
              <a:t> class. It first specifies the </a:t>
            </a:r>
            <a:r>
              <a:rPr lang="en-US" sz="2000" dirty="0" err="1"/>
              <a:t>Enterprise.HR.Emp</a:t>
            </a:r>
            <a:r>
              <a:rPr lang="en-US" sz="2000" i="0" dirty="0"/>
              <a:t> class in a using statement. Then, it defines the variable, </a:t>
            </a:r>
            <a:r>
              <a:rPr lang="en-US" sz="2000" dirty="0" err="1"/>
              <a:t>EmpInstance</a:t>
            </a:r>
            <a:r>
              <a:rPr lang="en-US" sz="2000" i="0" dirty="0"/>
              <a:t> that will hold a reference to the </a:t>
            </a:r>
            <a:r>
              <a:rPr lang="en-US" sz="2000" dirty="0" err="1"/>
              <a:t>Emp</a:t>
            </a:r>
            <a:r>
              <a:rPr lang="en-US" sz="2000" i="0" dirty="0"/>
              <a:t> class instance. Next, it specifies the file where test output will be written. </a:t>
            </a:r>
          </a:p>
        </p:txBody>
      </p:sp>
      <p:pic>
        <p:nvPicPr>
          <p:cNvPr id="3" name="Picture 2"/>
          <p:cNvPicPr>
            <a:picLocks noChangeAspect="1"/>
          </p:cNvPicPr>
          <p:nvPr/>
        </p:nvPicPr>
        <p:blipFill>
          <a:blip r:embed="rId2"/>
          <a:stretch>
            <a:fillRect/>
          </a:stretch>
        </p:blipFill>
        <p:spPr>
          <a:xfrm>
            <a:off x="1818279" y="2321840"/>
            <a:ext cx="8499814" cy="2910035"/>
          </a:xfrm>
          <a:prstGeom prst="rect">
            <a:avLst/>
          </a:prstGeom>
        </p:spPr>
      </p:pic>
    </p:spTree>
    <p:extLst>
      <p:ext uri="{BB962C8B-B14F-4D97-AF65-F5344CB8AC3E}">
        <p14:creationId xmlns:p14="http://schemas.microsoft.com/office/powerpoint/2010/main" val="400538665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Defining ABL classes</a:t>
            </a:r>
          </a:p>
        </p:txBody>
      </p:sp>
      <p:sp>
        <p:nvSpPr>
          <p:cNvPr id="5" name="Content Placeholder 2"/>
          <p:cNvSpPr>
            <a:spLocks noGrp="1"/>
          </p:cNvSpPr>
          <p:nvPr>
            <p:ph idx="1"/>
          </p:nvPr>
        </p:nvSpPr>
        <p:spPr>
          <a:xfrm>
            <a:off x="611962" y="1200150"/>
            <a:ext cx="10360501" cy="5303520"/>
          </a:xfrm>
        </p:spPr>
        <p:txBody>
          <a:bodyPr/>
          <a:lstStyle/>
          <a:p>
            <a:pPr marL="0" indent="0">
              <a:buNone/>
            </a:pPr>
            <a:r>
              <a:rPr lang="en-US" dirty="0"/>
              <a:t>These are the tasks you perform to define an ABL class: </a:t>
            </a:r>
          </a:p>
          <a:p>
            <a:pPr lvl="0"/>
            <a:r>
              <a:rPr lang="en-US" dirty="0"/>
              <a:t>Determine the package name.</a:t>
            </a:r>
          </a:p>
          <a:p>
            <a:pPr lvl="0"/>
            <a:r>
              <a:rPr lang="en-US" dirty="0"/>
              <a:t>Determine the class name.</a:t>
            </a:r>
          </a:p>
          <a:p>
            <a:pPr lvl="0"/>
            <a:r>
              <a:rPr lang="en-US" dirty="0"/>
              <a:t>Create the class file using the </a:t>
            </a:r>
            <a:r>
              <a:rPr lang="en-US" i="1" dirty="0"/>
              <a:t>New ABL Class</a:t>
            </a:r>
            <a:r>
              <a:rPr lang="en-US" dirty="0"/>
              <a:t> wizard.</a:t>
            </a:r>
          </a:p>
          <a:p>
            <a:pPr lvl="0"/>
            <a:r>
              <a:rPr lang="en-US" dirty="0"/>
              <a:t>Define the following parts of the class:</a:t>
            </a:r>
          </a:p>
          <a:p>
            <a:pPr lvl="1"/>
            <a:r>
              <a:rPr lang="en-US" dirty="0"/>
              <a:t>Data members</a:t>
            </a:r>
          </a:p>
          <a:p>
            <a:pPr lvl="1"/>
            <a:r>
              <a:rPr lang="en-US" dirty="0"/>
              <a:t>Constructors</a:t>
            </a:r>
          </a:p>
          <a:p>
            <a:pPr lvl="1"/>
            <a:r>
              <a:rPr lang="en-US" dirty="0"/>
              <a:t>Methods</a:t>
            </a:r>
          </a:p>
          <a:p>
            <a:pPr lvl="1"/>
            <a:r>
              <a:rPr lang="en-US" dirty="0"/>
              <a:t>Destructor</a:t>
            </a:r>
          </a:p>
          <a:p>
            <a:endParaRPr lang="en-US" dirty="0"/>
          </a:p>
          <a:p>
            <a:endParaRPr lang="en-US" dirty="0"/>
          </a:p>
        </p:txBody>
      </p:sp>
    </p:spTree>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Testing the class</a:t>
            </a:r>
          </a:p>
        </p:txBody>
      </p:sp>
      <p:pic>
        <p:nvPicPr>
          <p:cNvPr id="2" name="Picture 1"/>
          <p:cNvPicPr>
            <a:picLocks noChangeAspect="1"/>
          </p:cNvPicPr>
          <p:nvPr/>
        </p:nvPicPr>
        <p:blipFill>
          <a:blip r:embed="rId2"/>
          <a:stretch>
            <a:fillRect/>
          </a:stretch>
        </p:blipFill>
        <p:spPr>
          <a:xfrm>
            <a:off x="3499448" y="1064935"/>
            <a:ext cx="5035915" cy="5510612"/>
          </a:xfrm>
          <a:prstGeom prst="rect">
            <a:avLst/>
          </a:prstGeom>
        </p:spPr>
      </p:pic>
    </p:spTree>
    <p:extLst>
      <p:ext uri="{BB962C8B-B14F-4D97-AF65-F5344CB8AC3E}">
        <p14:creationId xmlns:p14="http://schemas.microsoft.com/office/powerpoint/2010/main" val="3164950581"/>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Ending the test</a:t>
            </a:r>
          </a:p>
        </p:txBody>
      </p:sp>
      <p:pic>
        <p:nvPicPr>
          <p:cNvPr id="3" name="Picture 2"/>
          <p:cNvPicPr>
            <a:picLocks noChangeAspect="1"/>
          </p:cNvPicPr>
          <p:nvPr/>
        </p:nvPicPr>
        <p:blipFill rotWithShape="1">
          <a:blip r:embed="rId2"/>
          <a:srcRect l="1371" t="1152" r="1217" b="976"/>
          <a:stretch/>
        </p:blipFill>
        <p:spPr>
          <a:xfrm>
            <a:off x="3260558" y="1058779"/>
            <a:ext cx="5522496" cy="5474368"/>
          </a:xfrm>
          <a:prstGeom prst="rect">
            <a:avLst/>
          </a:prstGeom>
        </p:spPr>
      </p:pic>
    </p:spTree>
    <p:extLst>
      <p:ext uri="{BB962C8B-B14F-4D97-AF65-F5344CB8AC3E}">
        <p14:creationId xmlns:p14="http://schemas.microsoft.com/office/powerpoint/2010/main" val="126996162"/>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Try It 2.3: Testing classes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1305" y="1543050"/>
            <a:ext cx="3055620" cy="3017520"/>
          </a:xfrm>
          <a:prstGeom prst="rect">
            <a:avLst/>
          </a:prstGeom>
        </p:spPr>
      </p:pic>
    </p:spTree>
    <p:extLst>
      <p:ext uri="{BB962C8B-B14F-4D97-AF65-F5344CB8AC3E}">
        <p14:creationId xmlns:p14="http://schemas.microsoft.com/office/powerpoint/2010/main" val="2268673967"/>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Lesson summary</a:t>
            </a:r>
            <a:endParaRPr lang="en-US" dirty="0"/>
          </a:p>
        </p:txBody>
      </p:sp>
      <p:sp>
        <p:nvSpPr>
          <p:cNvPr id="100355" name="Rectangle 3"/>
          <p:cNvSpPr>
            <a:spLocks noGrp="1" noChangeArrowheads="1"/>
          </p:cNvSpPr>
          <p:nvPr>
            <p:ph idx="1"/>
          </p:nvPr>
        </p:nvSpPr>
        <p:spPr/>
        <p:txBody>
          <a:bodyPr/>
          <a:lstStyle/>
          <a:p>
            <a:pPr marL="0" indent="0">
              <a:buNone/>
            </a:pPr>
            <a:r>
              <a:rPr lang="en-US" dirty="0"/>
              <a:t>You should now be able to: </a:t>
            </a:r>
          </a:p>
          <a:p>
            <a:pPr lvl="0"/>
            <a:r>
              <a:rPr lang="en-US" dirty="0"/>
              <a:t>Define the parts of an ABL class, including:</a:t>
            </a:r>
          </a:p>
          <a:p>
            <a:pPr lvl="1"/>
            <a:r>
              <a:rPr lang="en-US" dirty="0"/>
              <a:t>Data members</a:t>
            </a:r>
          </a:p>
          <a:p>
            <a:pPr lvl="1"/>
            <a:r>
              <a:rPr lang="en-US" dirty="0"/>
              <a:t>Constructors</a:t>
            </a:r>
          </a:p>
          <a:p>
            <a:pPr lvl="1"/>
            <a:r>
              <a:rPr lang="en-US" dirty="0"/>
              <a:t>Methods</a:t>
            </a:r>
          </a:p>
          <a:p>
            <a:pPr lvl="1"/>
            <a:r>
              <a:rPr lang="en-US" dirty="0"/>
              <a:t>A destructor</a:t>
            </a:r>
          </a:p>
          <a:p>
            <a:pPr lvl="0"/>
            <a:r>
              <a:rPr lang="en-US" dirty="0"/>
              <a:t>Access data members and call methods within a class.</a:t>
            </a:r>
          </a:p>
          <a:p>
            <a:pPr lvl="0"/>
            <a:r>
              <a:rPr lang="en-US" dirty="0"/>
              <a:t>Work with other classes, including:</a:t>
            </a:r>
          </a:p>
          <a:p>
            <a:pPr lvl="1"/>
            <a:r>
              <a:rPr lang="en-US" dirty="0"/>
              <a:t>Creating instances</a:t>
            </a:r>
          </a:p>
          <a:p>
            <a:pPr lvl="1"/>
            <a:r>
              <a:rPr lang="en-US" dirty="0"/>
              <a:t>Accessing data members and methods</a:t>
            </a:r>
          </a:p>
          <a:p>
            <a:pPr lvl="1"/>
            <a:r>
              <a:rPr lang="en-US" dirty="0"/>
              <a:t>Accessing a class instance dynamically</a:t>
            </a:r>
          </a:p>
          <a:p>
            <a:pPr lvl="1"/>
            <a:r>
              <a:rPr lang="en-US" dirty="0"/>
              <a:t>Deleting instances</a:t>
            </a:r>
          </a:p>
          <a:p>
            <a:pPr lvl="0"/>
            <a:r>
              <a:rPr lang="en-US" dirty="0"/>
              <a:t>Test a class</a:t>
            </a:r>
          </a:p>
        </p:txBody>
      </p:sp>
    </p:spTree>
    <p:extLst>
      <p:ext uri="{BB962C8B-B14F-4D97-AF65-F5344CB8AC3E}">
        <p14:creationId xmlns:p14="http://schemas.microsoft.com/office/powerpoint/2010/main" val="598306322"/>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Determining the package name</a:t>
            </a:r>
          </a:p>
        </p:txBody>
      </p:sp>
      <p:sp>
        <p:nvSpPr>
          <p:cNvPr id="5" name="Content Placeholder 2"/>
          <p:cNvSpPr>
            <a:spLocks noGrp="1"/>
          </p:cNvSpPr>
          <p:nvPr>
            <p:ph idx="1"/>
          </p:nvPr>
        </p:nvSpPr>
        <p:spPr>
          <a:xfrm>
            <a:off x="611962" y="1200150"/>
            <a:ext cx="10360501" cy="5303520"/>
          </a:xfrm>
        </p:spPr>
        <p:txBody>
          <a:bodyPr/>
          <a:lstStyle/>
          <a:p>
            <a:pPr marL="0" indent="0">
              <a:buNone/>
            </a:pPr>
            <a:r>
              <a:rPr lang="en-US" dirty="0"/>
              <a:t>Server</a:t>
            </a:r>
          </a:p>
          <a:p>
            <a:pPr marL="0" indent="0">
              <a:buNone/>
            </a:pPr>
            <a:r>
              <a:rPr lang="en-US" dirty="0"/>
              <a:t>	</a:t>
            </a:r>
            <a:r>
              <a:rPr lang="en-US" dirty="0" err="1"/>
              <a:t>src</a:t>
            </a:r>
            <a:endParaRPr lang="en-US" dirty="0"/>
          </a:p>
          <a:p>
            <a:pPr marL="0" indent="0">
              <a:buNone/>
            </a:pPr>
            <a:r>
              <a:rPr lang="en-US" dirty="0"/>
              <a:t>		</a:t>
            </a:r>
            <a:r>
              <a:rPr lang="en-US" dirty="0" err="1"/>
              <a:t>BusinessComponent</a:t>
            </a:r>
            <a:endParaRPr lang="en-US" dirty="0"/>
          </a:p>
          <a:p>
            <a:pPr marL="0" indent="0">
              <a:buNone/>
            </a:pPr>
            <a:r>
              <a:rPr lang="en-US" dirty="0"/>
              <a:t>			</a:t>
            </a:r>
            <a:r>
              <a:rPr lang="en-US" dirty="0" err="1"/>
              <a:t>BusinessEntity</a:t>
            </a:r>
            <a:endParaRPr lang="en-US" dirty="0"/>
          </a:p>
          <a:p>
            <a:pPr marL="0" indent="0">
              <a:buNone/>
            </a:pPr>
            <a:r>
              <a:rPr lang="en-US" dirty="0"/>
              <a:t>			</a:t>
            </a:r>
            <a:r>
              <a:rPr lang="en-US" dirty="0" err="1"/>
              <a:t>BusinessTask</a:t>
            </a:r>
            <a:endParaRPr lang="en-US" dirty="0"/>
          </a:p>
          <a:p>
            <a:pPr marL="0" indent="0">
              <a:buNone/>
            </a:pPr>
            <a:r>
              <a:rPr lang="en-US" dirty="0"/>
              <a:t>			</a:t>
            </a:r>
            <a:r>
              <a:rPr lang="en-US" dirty="0" err="1"/>
              <a:t>BusinessWorkflow</a:t>
            </a:r>
            <a:endParaRPr lang="en-US" dirty="0"/>
          </a:p>
          <a:p>
            <a:pPr marL="0" indent="0">
              <a:buNone/>
            </a:pPr>
            <a:r>
              <a:rPr lang="en-US" dirty="0"/>
              <a:t>		</a:t>
            </a:r>
            <a:r>
              <a:rPr lang="en-US" dirty="0" err="1"/>
              <a:t>DataAccess</a:t>
            </a:r>
            <a:endParaRPr lang="en-US" dirty="0"/>
          </a:p>
          <a:p>
            <a:pPr marL="0" indent="0">
              <a:buNone/>
            </a:pPr>
            <a:r>
              <a:rPr lang="en-US" dirty="0"/>
              <a:t>		</a:t>
            </a:r>
            <a:r>
              <a:rPr lang="en-US" dirty="0" err="1"/>
              <a:t>DataSource</a:t>
            </a:r>
            <a:endParaRPr lang="en-US" dirty="0"/>
          </a:p>
          <a:p>
            <a:endParaRPr lang="en-US" dirty="0"/>
          </a:p>
        </p:txBody>
      </p:sp>
    </p:spTree>
    <p:extLst>
      <p:ext uri="{BB962C8B-B14F-4D97-AF65-F5344CB8AC3E}">
        <p14:creationId xmlns:p14="http://schemas.microsoft.com/office/powerpoint/2010/main" val="3493174187"/>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Determining the class name</a:t>
            </a: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0823" y="3551084"/>
            <a:ext cx="3475876" cy="2306718"/>
          </a:xfrm>
          <a:ln>
            <a:solidFill>
              <a:schemeClr val="tx1"/>
            </a:solidFill>
          </a:ln>
        </p:spPr>
      </p:pic>
      <p:sp>
        <p:nvSpPr>
          <p:cNvPr id="5" name="Content Placeholder 2"/>
          <p:cNvSpPr txBox="1">
            <a:spLocks/>
          </p:cNvSpPr>
          <p:nvPr/>
        </p:nvSpPr>
        <p:spPr bwMode="auto">
          <a:xfrm>
            <a:off x="611962" y="1200149"/>
            <a:ext cx="10360501" cy="19955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fontAlgn="base" latinLnBrk="0" hangingPunct="1">
              <a:spcBef>
                <a:spcPts val="900"/>
              </a:spcBef>
              <a:spcAft>
                <a:spcPct val="0"/>
              </a:spcAft>
              <a:buClr>
                <a:srgbClr val="00AB8E"/>
              </a:buClr>
              <a:buFont typeface="Wingdings" pitchFamily="2" charset="2"/>
              <a:buChar char="§"/>
              <a:defRPr lang="en-US" sz="2000" kern="1200">
                <a:solidFill>
                  <a:srgbClr val="000000"/>
                </a:solidFill>
                <a:latin typeface="Arial" pitchFamily="34" charset="0"/>
                <a:ea typeface="+mn-ea"/>
                <a:cs typeface="Arial" pitchFamily="34" charset="0"/>
              </a:defRPr>
            </a:lvl1pPr>
            <a:lvl2pPr marL="742950" indent="-285750" algn="l" defTabSz="914400" rtl="0" eaLnBrk="1" fontAlgn="base" latinLnBrk="0" hangingPunct="1">
              <a:spcBef>
                <a:spcPts val="900"/>
              </a:spcBef>
              <a:spcAft>
                <a:spcPct val="0"/>
              </a:spcAft>
              <a:buClr>
                <a:srgbClr val="00AB8E"/>
              </a:buClr>
              <a:buChar char="•"/>
              <a:defRPr lang="en-US" sz="1800" kern="1200">
                <a:solidFill>
                  <a:srgbClr val="000000"/>
                </a:solidFill>
                <a:latin typeface="Arial" pitchFamily="34" charset="0"/>
                <a:ea typeface="+mn-ea"/>
                <a:cs typeface="Arial" pitchFamily="34" charset="0"/>
              </a:defRPr>
            </a:lvl2pPr>
            <a:lvl3pPr marL="1143000" indent="-228600" algn="l" defTabSz="914400" rtl="0" eaLnBrk="1" fontAlgn="base" latinLnBrk="0" hangingPunct="1">
              <a:spcBef>
                <a:spcPts val="900"/>
              </a:spcBef>
              <a:spcAft>
                <a:spcPct val="0"/>
              </a:spcAft>
              <a:buClr>
                <a:srgbClr val="00AB8E"/>
              </a:buClr>
              <a:buFont typeface="Arial" charset="0"/>
              <a:buChar char="–"/>
              <a:defRPr lang="en-US" sz="1600" kern="1200">
                <a:solidFill>
                  <a:srgbClr val="000000"/>
                </a:solidFill>
                <a:latin typeface="Arial" pitchFamily="34" charset="0"/>
                <a:ea typeface="+mn-ea"/>
                <a:cs typeface="Arial" pitchFamily="34" charset="0"/>
              </a:defRPr>
            </a:lvl3pPr>
            <a:lvl4pPr marL="1600200" indent="-228600" algn="l" defTabSz="914400" rtl="0" eaLnBrk="1" fontAlgn="base" latinLnBrk="0" hangingPunct="1">
              <a:spcBef>
                <a:spcPts val="900"/>
              </a:spcBef>
              <a:spcAft>
                <a:spcPct val="0"/>
              </a:spcAft>
              <a:buClr>
                <a:srgbClr val="00AB8E"/>
              </a:buClr>
              <a:buSzPct val="95000"/>
              <a:buFont typeface="Courier New" pitchFamily="49" charset="0"/>
              <a:buChar char="o"/>
              <a:defRPr lang="en-US" sz="1400" kern="1200">
                <a:solidFill>
                  <a:srgbClr val="000000"/>
                </a:solidFill>
                <a:latin typeface="Arial" pitchFamily="34" charset="0"/>
                <a:ea typeface="+mn-ea"/>
                <a:cs typeface="Arial" pitchFamily="34" charset="0"/>
              </a:defRPr>
            </a:lvl4pPr>
            <a:lvl5pPr marL="2057400" indent="-228600" algn="l" defTabSz="914400" rtl="0" eaLnBrk="1" fontAlgn="base" latinLnBrk="0" hangingPunct="1">
              <a:spcBef>
                <a:spcPts val="900"/>
              </a:spcBef>
              <a:spcAft>
                <a:spcPct val="0"/>
              </a:spcAft>
              <a:buClr>
                <a:srgbClr val="00AB8E"/>
              </a:buClr>
              <a:buSzPct val="95000"/>
              <a:buFont typeface="Courier New" pitchFamily="49" charset="0"/>
              <a:buChar char="o"/>
              <a:defRPr lang="en-US" sz="1400" kern="1200">
                <a:solidFill>
                  <a:srgbClr val="000000"/>
                </a:solidFill>
                <a:latin typeface="Arial" pitchFamily="34" charset="0"/>
                <a:ea typeface="+mn-ea"/>
                <a:cs typeface="Arial" pitchFamily="34" charset="0"/>
              </a:defRPr>
            </a:lvl5pPr>
            <a:lvl6pPr marL="2514600" indent="-228600" algn="l" rtl="0" eaLnBrk="1" fontAlgn="base" hangingPunct="1">
              <a:spcBef>
                <a:spcPct val="20000"/>
              </a:spcBef>
              <a:spcAft>
                <a:spcPct val="0"/>
              </a:spcAft>
              <a:buClr>
                <a:schemeClr val="accent1"/>
              </a:buClr>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Clr>
                <a:schemeClr val="accent1"/>
              </a:buClr>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Clr>
                <a:schemeClr val="accent1"/>
              </a:buClr>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Clr>
                <a:schemeClr val="accent1"/>
              </a:buClr>
              <a:buFont typeface="Arial" charset="0"/>
              <a:buChar char="•"/>
              <a:defRPr sz="2000">
                <a:solidFill>
                  <a:schemeClr val="tx1"/>
                </a:solidFill>
                <a:latin typeface="+mn-lt"/>
              </a:defRPr>
            </a:lvl9pPr>
          </a:lstStyle>
          <a:p>
            <a:pPr>
              <a:buSzTx/>
            </a:pPr>
            <a:r>
              <a:rPr lang="en-US" i="0" dirty="0"/>
              <a:t>The name of a class should represent its purpose. </a:t>
            </a:r>
          </a:p>
          <a:p>
            <a:pPr>
              <a:buSzTx/>
            </a:pPr>
            <a:r>
              <a:rPr lang="en-US" i="0" dirty="0"/>
              <a:t>It must begin with a letter and it can contain letters, numbers, underscores, or hyphens.</a:t>
            </a:r>
          </a:p>
          <a:p>
            <a:pPr>
              <a:buSzTx/>
            </a:pPr>
            <a:r>
              <a:rPr lang="en-US" i="0" dirty="0"/>
              <a:t>It must not contain spaces or periods. </a:t>
            </a:r>
          </a:p>
          <a:p>
            <a:pPr>
              <a:buSzTx/>
            </a:pPr>
            <a:r>
              <a:rPr lang="en-US" i="0" dirty="0"/>
              <a:t>The name of the class must be the same as the name of the file with the </a:t>
            </a:r>
            <a:r>
              <a:rPr lang="en-US" b="1" i="0" dirty="0"/>
              <a:t>.</a:t>
            </a:r>
            <a:r>
              <a:rPr lang="en-US" b="1" i="0" dirty="0" err="1"/>
              <a:t>cls</a:t>
            </a:r>
            <a:r>
              <a:rPr lang="en-US" b="1" i="0" dirty="0"/>
              <a:t> </a:t>
            </a:r>
            <a:r>
              <a:rPr lang="en-US" i="0" dirty="0"/>
              <a:t>extension that contains the class definition.</a:t>
            </a:r>
          </a:p>
          <a:p>
            <a:pPr>
              <a:buSzTx/>
            </a:pPr>
            <a:endParaRPr lang="en-US" i="0" dirty="0"/>
          </a:p>
        </p:txBody>
      </p:sp>
    </p:spTree>
    <p:extLst>
      <p:ext uri="{BB962C8B-B14F-4D97-AF65-F5344CB8AC3E}">
        <p14:creationId xmlns:p14="http://schemas.microsoft.com/office/powerpoint/2010/main" val="257704850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Using the New ABL Class wizard	</a:t>
            </a:r>
          </a:p>
        </p:txBody>
      </p:sp>
      <p:pic>
        <p:nvPicPr>
          <p:cNvPr id="3" name="Picture 2"/>
          <p:cNvPicPr>
            <a:picLocks noChangeAspect="1"/>
          </p:cNvPicPr>
          <p:nvPr/>
        </p:nvPicPr>
        <p:blipFill>
          <a:blip r:embed="rId2"/>
          <a:stretch>
            <a:fillRect/>
          </a:stretch>
        </p:blipFill>
        <p:spPr>
          <a:xfrm>
            <a:off x="3786211" y="1084082"/>
            <a:ext cx="4462389" cy="5442702"/>
          </a:xfrm>
          <a:prstGeom prst="rect">
            <a:avLst/>
          </a:prstGeom>
        </p:spPr>
      </p:pic>
    </p:spTree>
    <p:extLst>
      <p:ext uri="{BB962C8B-B14F-4D97-AF65-F5344CB8AC3E}">
        <p14:creationId xmlns:p14="http://schemas.microsoft.com/office/powerpoint/2010/main" val="1573677389"/>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6817" y="370575"/>
            <a:ext cx="10801179" cy="424732"/>
          </a:xfrm>
        </p:spPr>
        <p:txBody>
          <a:bodyPr/>
          <a:lstStyle/>
          <a:p>
            <a:r>
              <a:rPr lang="en-US" dirty="0"/>
              <a:t>Example: Newly defined class </a:t>
            </a:r>
            <a:r>
              <a:rPr lang="en-US" dirty="0" err="1"/>
              <a:t>Emp</a:t>
            </a:r>
            <a:endParaRPr lang="en-US" dirty="0"/>
          </a:p>
        </p:txBody>
      </p:sp>
      <p:pic>
        <p:nvPicPr>
          <p:cNvPr id="3" name="Picture 2"/>
          <p:cNvPicPr>
            <a:picLocks noChangeAspect="1"/>
          </p:cNvPicPr>
          <p:nvPr/>
        </p:nvPicPr>
        <p:blipFill rotWithShape="1">
          <a:blip r:embed="rId2"/>
          <a:srcRect l="47926" t="22049" r="20495" b="35675"/>
          <a:stretch/>
        </p:blipFill>
        <p:spPr>
          <a:xfrm>
            <a:off x="3494728" y="2162236"/>
            <a:ext cx="5269025" cy="3967741"/>
          </a:xfrm>
          <a:prstGeom prst="rect">
            <a:avLst/>
          </a:prstGeom>
        </p:spPr>
      </p:pic>
      <p:sp>
        <p:nvSpPr>
          <p:cNvPr id="5" name="Content Placeholder 2"/>
          <p:cNvSpPr>
            <a:spLocks noGrp="1"/>
          </p:cNvSpPr>
          <p:nvPr>
            <p:ph idx="1"/>
          </p:nvPr>
        </p:nvSpPr>
        <p:spPr>
          <a:xfrm>
            <a:off x="611962" y="1200150"/>
            <a:ext cx="10360501" cy="854893"/>
          </a:xfrm>
        </p:spPr>
        <p:txBody>
          <a:bodyPr/>
          <a:lstStyle/>
          <a:p>
            <a:pPr marL="0" lvl="0" indent="0">
              <a:buNone/>
            </a:pPr>
            <a:r>
              <a:rPr lang="en-US" dirty="0"/>
              <a:t>Here is an example of the code that the New ABL Class wizard generates for the </a:t>
            </a:r>
            <a:r>
              <a:rPr lang="en-US" i="1" dirty="0" err="1"/>
              <a:t>Emp</a:t>
            </a:r>
            <a:r>
              <a:rPr lang="en-US" dirty="0"/>
              <a:t> class. </a:t>
            </a:r>
          </a:p>
        </p:txBody>
      </p:sp>
    </p:spTree>
    <p:extLst>
      <p:ext uri="{BB962C8B-B14F-4D97-AF65-F5344CB8AC3E}">
        <p14:creationId xmlns:p14="http://schemas.microsoft.com/office/powerpoint/2010/main" val="2937074119"/>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EDU template Jan 2014">
  <a:themeElements>
    <a:clrScheme name="Progress Colors 2013 - Sept25">
      <a:dk1>
        <a:srgbClr val="000000"/>
      </a:dk1>
      <a:lt1>
        <a:srgbClr val="FFFFFF"/>
      </a:lt1>
      <a:dk2>
        <a:srgbClr val="005F97"/>
      </a:dk2>
      <a:lt2>
        <a:srgbClr val="FFFFFF"/>
      </a:lt2>
      <a:accent1>
        <a:srgbClr val="FF4E00"/>
      </a:accent1>
      <a:accent2>
        <a:srgbClr val="24A382"/>
      </a:accent2>
      <a:accent3>
        <a:srgbClr val="0072B7"/>
      </a:accent3>
      <a:accent4>
        <a:srgbClr val="C1282D"/>
      </a:accent4>
      <a:accent5>
        <a:srgbClr val="FCDB3F"/>
      </a:accent5>
      <a:accent6>
        <a:srgbClr val="58595B"/>
      </a:accent6>
      <a:hlink>
        <a:srgbClr val="FF4E00"/>
      </a:hlink>
      <a:folHlink>
        <a:srgbClr val="FF4E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Pct val="130000"/>
          <a:buFontTx/>
          <a:buNone/>
          <a:tabLst/>
          <a:defRPr kumimoji="0" lang="en-US" sz="24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Pct val="130000"/>
          <a:buFontTx/>
          <a:buNone/>
          <a:tabLst/>
          <a:defRPr kumimoji="0" lang="en-US" sz="2400" b="0" i="1"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2000" i="0" dirty="0" err="1" smtClean="0">
            <a:solidFill>
              <a:srgbClr val="000000"/>
            </a:solidFill>
          </a:defRPr>
        </a:defPPr>
      </a:lstStyle>
    </a:txDef>
  </a:objectDefaults>
  <a:extraClrSchemeLst>
    <a:extraClrScheme>
      <a:clrScheme name="psc_powerpoint_template_2007 1">
        <a:dk1>
          <a:srgbClr val="000000"/>
        </a:dk1>
        <a:lt1>
          <a:srgbClr val="FFFFFF"/>
        </a:lt1>
        <a:dk2>
          <a:srgbClr val="004B85"/>
        </a:dk2>
        <a:lt2>
          <a:srgbClr val="C0C0C0"/>
        </a:lt2>
        <a:accent1>
          <a:srgbClr val="E8A82C"/>
        </a:accent1>
        <a:accent2>
          <a:srgbClr val="00BA97"/>
        </a:accent2>
        <a:accent3>
          <a:srgbClr val="FFFFFF"/>
        </a:accent3>
        <a:accent4>
          <a:srgbClr val="000000"/>
        </a:accent4>
        <a:accent5>
          <a:srgbClr val="F2D1AC"/>
        </a:accent5>
        <a:accent6>
          <a:srgbClr val="00A888"/>
        </a:accent6>
        <a:hlink>
          <a:srgbClr val="D21E27"/>
        </a:hlink>
        <a:folHlink>
          <a:srgbClr val="0066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 id="{0C9932F4-97F2-40CF-A099-430DAC40C137}" vid="{1E2E8CFE-D25C-4115-A987-D26FC0A1678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6B80EC531CDE4BA5CCC220CF39A60F" ma:contentTypeVersion="26" ma:contentTypeDescription="Create a new document." ma:contentTypeScope="" ma:versionID="d79e6fb36a00bd9d5f2ea9c910124fa2">
  <xsd:schema xmlns:xsd="http://www.w3.org/2001/XMLSchema" xmlns:xs="http://www.w3.org/2001/XMLSchema" xmlns:p="http://schemas.microsoft.com/office/2006/metadata/properties" xmlns:ns2="c50ce1ea-e3af-44b6-8548-b864ba6bdfeb" xmlns:ns3="9e244160-759d-472e-925e-0993d518e217" targetNamespace="http://schemas.microsoft.com/office/2006/metadata/properties" ma:root="true" ma:fieldsID="de76553b1cfabae6b283cfbf09b81e2e" ns2:_="" ns3:_="">
    <xsd:import namespace="c50ce1ea-e3af-44b6-8548-b864ba6bdfeb"/>
    <xsd:import namespace="9e244160-759d-472e-925e-0993d518e217"/>
    <xsd:element name="properties">
      <xsd:complexType>
        <xsd:sequence>
          <xsd:element name="documentManagement">
            <xsd:complexType>
              <xsd:all>
                <xsd:element ref="ns2:MediaServiceMetadata" minOccurs="0"/>
                <xsd:element ref="ns2:MediaServiceFastMetadata" minOccurs="0"/>
                <xsd:element ref="ns2:MediaServiceEventHashCode" minOccurs="0"/>
                <xsd:element ref="ns2:MediaServiceGenerationTime" minOccurs="0"/>
                <xsd:element ref="ns3:SharedWithUsers" minOccurs="0"/>
                <xsd:element ref="ns3:SharedWithDetails"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0ce1ea-e3af-44b6-8548-b864ba6bdfe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244160-759d-472e-925e-0993d518e21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444EF0-B035-4653-A2AC-19FCA80562E1}"/>
</file>

<file path=customXml/itemProps2.xml><?xml version="1.0" encoding="utf-8"?>
<ds:datastoreItem xmlns:ds="http://schemas.openxmlformats.org/officeDocument/2006/customXml" ds:itemID="{DDA4C4B2-98B1-44DF-A244-E8FB7A2D195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EA8EEE7-F1C0-4377-82D1-E55A92F384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4952</TotalTime>
  <Words>1914</Words>
  <Application>Microsoft Office PowerPoint</Application>
  <PresentationFormat>Custom</PresentationFormat>
  <Paragraphs>239</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Courier New</vt:lpstr>
      <vt:lpstr>Times New Roman</vt:lpstr>
      <vt:lpstr>Wingdings</vt:lpstr>
      <vt:lpstr>1_EDU template Jan 2014</vt:lpstr>
      <vt:lpstr>Getting started with  ABL classes</vt:lpstr>
      <vt:lpstr>Lesson introduction</vt:lpstr>
      <vt:lpstr>Learning objectives</vt:lpstr>
      <vt:lpstr>Prerequisites</vt:lpstr>
      <vt:lpstr>Defining ABL classes</vt:lpstr>
      <vt:lpstr>Determining the package name</vt:lpstr>
      <vt:lpstr>Determining the class name</vt:lpstr>
      <vt:lpstr>Using the New ABL Class wizard </vt:lpstr>
      <vt:lpstr>Example: Newly defined class Emp</vt:lpstr>
      <vt:lpstr>Parts of an ABL class definition</vt:lpstr>
      <vt:lpstr>Data members of a class</vt:lpstr>
      <vt:lpstr>Defining a data member as a variable</vt:lpstr>
      <vt:lpstr>Class properties</vt:lpstr>
      <vt:lpstr>Defining a data member as a property</vt:lpstr>
      <vt:lpstr>Procedure: Using the Add Property wizard</vt:lpstr>
      <vt:lpstr>Example: Defining properties</vt:lpstr>
      <vt:lpstr>Class constructors</vt:lpstr>
      <vt:lpstr>Defining a class constructor</vt:lpstr>
      <vt:lpstr>Class methods</vt:lpstr>
      <vt:lpstr>Defining a class method</vt:lpstr>
      <vt:lpstr>Class destructor</vt:lpstr>
      <vt:lpstr>Defining a class destructor</vt:lpstr>
      <vt:lpstr>Check your understanding – Question 1</vt:lpstr>
      <vt:lpstr>Check your understanding – Answer 1</vt:lpstr>
      <vt:lpstr>Check your understanding – Question 2</vt:lpstr>
      <vt:lpstr>Check your understanding – Answer 2</vt:lpstr>
      <vt:lpstr>Try It 2.1: Defining classes</vt:lpstr>
      <vt:lpstr>Accessing data members and calling methods within a class</vt:lpstr>
      <vt:lpstr>Accessing a data member within a class</vt:lpstr>
      <vt:lpstr>Example: Initializing data members in the constructor</vt:lpstr>
      <vt:lpstr>Accessing a class method within a class</vt:lpstr>
      <vt:lpstr>Examples: Accessing class methods from within the class</vt:lpstr>
      <vt:lpstr>Accessing data members and calling methods in other classes</vt:lpstr>
      <vt:lpstr>Writing ABL using statements</vt:lpstr>
      <vt:lpstr>Example: Writing ABL using statements</vt:lpstr>
      <vt:lpstr>Defining a variable or property of a class type</vt:lpstr>
      <vt:lpstr>Creating an instance of another class</vt:lpstr>
      <vt:lpstr>Accessing a public data member of a class instance</vt:lpstr>
      <vt:lpstr>Calling a public method of a class instance</vt:lpstr>
      <vt:lpstr>Accessing a class instance dynamically</vt:lpstr>
      <vt:lpstr>Example: Accessing a class instance dynamically</vt:lpstr>
      <vt:lpstr>Deleting an instance of a class</vt:lpstr>
      <vt:lpstr>Check your understanding – Question 3</vt:lpstr>
      <vt:lpstr>Check your understanding – Answer 3</vt:lpstr>
      <vt:lpstr>Check your understanding – Question 4</vt:lpstr>
      <vt:lpstr>Check your understanding – Answer 4</vt:lpstr>
      <vt:lpstr>Try It 2.2: Working with classes</vt:lpstr>
      <vt:lpstr>Testing classes</vt:lpstr>
      <vt:lpstr>Setting up the class test</vt:lpstr>
      <vt:lpstr>Testing the class</vt:lpstr>
      <vt:lpstr>Ending the test</vt:lpstr>
      <vt:lpstr>Try It 2.3: Testing classes</vt:lpstr>
      <vt:lpstr>Lesson summary</vt:lpstr>
    </vt:vector>
  </TitlesOfParts>
  <Company>Progress Software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ABL classes</dc:title>
  <dc:creator>Bhuvaneshwari Murahari Haribabu</dc:creator>
  <cp:lastModifiedBy>Elaine Rosenberg</cp:lastModifiedBy>
  <cp:revision>764</cp:revision>
  <cp:lastPrinted>2013-09-18T03:48:20Z</cp:lastPrinted>
  <dcterms:created xsi:type="dcterms:W3CDTF">2013-11-27T05:26:06Z</dcterms:created>
  <dcterms:modified xsi:type="dcterms:W3CDTF">2017-06-16T12:58:16Z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0x010100596B80EC531CDE4BA5CCC220CF39A60F</vt:lpwstr>
  </property>
  <property fmtid="{D5CDD505-2E9C-101B-9397-08002B2CF9AE}" pid="3" name="Category1">
    <vt:lpwstr>367;#PowerPoint|ef797fd0-0a2c-4c70-979e-7c4753a1af05</vt:lpwstr>
  </property>
  <property fmtid="{D5CDD505-2E9C-101B-9397-08002B2CF9AE}" pid="4" name="TaxCatchAll">
    <vt:lpwstr>237;#Template|c9160f8f-74c9-4442-ac41-24463e06691d</vt:lpwstr>
  </property>
  <property fmtid="{D5CDD505-2E9C-101B-9397-08002B2CF9AE}" pid="5" name="Doc ID">
    <vt:lpwstr>101816</vt:lpwstr>
  </property>
  <property fmtid="{D5CDD505-2E9C-101B-9397-08002B2CF9AE}" pid="6" name="Location1">
    <vt:lpwstr/>
  </property>
  <property fmtid="{D5CDD505-2E9C-101B-9397-08002B2CF9AE}" pid="7" name="Tagged Doc ID's">
    <vt:bool>false</vt:bool>
  </property>
  <property fmtid="{D5CDD505-2E9C-101B-9397-08002B2CF9AE}" pid="8" name="ContentType1">
    <vt:lpwstr>212;#Presentation|bb6cbacc-6fa5-4c01-b5cb-9e459e8851d2</vt:lpwstr>
  </property>
  <property fmtid="{D5CDD505-2E9C-101B-9397-08002B2CF9AE}" pid="9" name="Solution0">
    <vt:lpwstr/>
  </property>
  <property fmtid="{D5CDD505-2E9C-101B-9397-08002B2CF9AE}" pid="10" name="Industry">
    <vt:lpwstr/>
  </property>
  <property fmtid="{D5CDD505-2E9C-101B-9397-08002B2CF9AE}" pid="11" name="IndustrySolution">
    <vt:lpwstr/>
  </property>
  <property fmtid="{D5CDD505-2E9C-101B-9397-08002B2CF9AE}" pid="12" name="Attachment Only ?">
    <vt:bool>true</vt:bool>
  </property>
  <property fmtid="{D5CDD505-2E9C-101B-9397-08002B2CF9AE}" pid="13" name="GFOAudience">
    <vt:lpwstr/>
  </property>
  <property fmtid="{D5CDD505-2E9C-101B-9397-08002B2CF9AE}" pid="14" name="OpenEdgeModule">
    <vt:lpwstr/>
  </property>
  <property fmtid="{D5CDD505-2E9C-101B-9397-08002B2CF9AE}" pid="15" name="kb2a064789314f00a60cb6c3cf784453">
    <vt:lpwstr/>
  </property>
  <property fmtid="{D5CDD505-2E9C-101B-9397-08002B2CF9AE}" pid="16" name="HorizontalUseCase">
    <vt:lpwstr/>
  </property>
  <property fmtid="{D5CDD505-2E9C-101B-9397-08002B2CF9AE}" pid="17" name="GFOResourceTags">
    <vt:lpwstr/>
  </property>
  <property fmtid="{D5CDD505-2E9C-101B-9397-08002B2CF9AE}" pid="18" name="Partner Empowerment">
    <vt:lpwstr/>
  </property>
  <property fmtid="{D5CDD505-2E9C-101B-9397-08002B2CF9AE}" pid="19" name="BusinessLine">
    <vt:lpwstr/>
  </property>
  <property fmtid="{D5CDD505-2E9C-101B-9397-08002B2CF9AE}" pid="20" name="Portal Audience">
    <vt:lpwstr/>
  </property>
  <property fmtid="{D5CDD505-2E9C-101B-9397-08002B2CF9AE}" pid="21" name="_dlc_DocIdItemGuid">
    <vt:lpwstr>85cb4dd0-c17f-4ba5-a255-abbcc572bcc0</vt:lpwstr>
  </property>
</Properties>
</file>