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82" r:id="rId4"/>
  </p:sldMasterIdLst>
  <p:notesMasterIdLst>
    <p:notesMasterId r:id="rId33"/>
  </p:notesMasterIdLst>
  <p:handoutMasterIdLst>
    <p:handoutMasterId r:id="rId34"/>
  </p:handoutMasterIdLst>
  <p:sldIdLst>
    <p:sldId id="1262" r:id="rId5"/>
    <p:sldId id="1176" r:id="rId6"/>
    <p:sldId id="1177" r:id="rId7"/>
    <p:sldId id="1178" r:id="rId8"/>
    <p:sldId id="1180" r:id="rId9"/>
    <p:sldId id="1269" r:id="rId10"/>
    <p:sldId id="1270" r:id="rId11"/>
    <p:sldId id="1271" r:id="rId12"/>
    <p:sldId id="1290" r:id="rId13"/>
    <p:sldId id="1234" r:id="rId14"/>
    <p:sldId id="1274" r:id="rId15"/>
    <p:sldId id="1275" r:id="rId16"/>
    <p:sldId id="1291" r:id="rId17"/>
    <p:sldId id="1293" r:id="rId18"/>
    <p:sldId id="1277" r:id="rId19"/>
    <p:sldId id="1272" r:id="rId20"/>
    <p:sldId id="1279" r:id="rId21"/>
    <p:sldId id="1281" r:id="rId22"/>
    <p:sldId id="1282" r:id="rId23"/>
    <p:sldId id="1283" r:id="rId24"/>
    <p:sldId id="1295" r:id="rId25"/>
    <p:sldId id="1296" r:id="rId26"/>
    <p:sldId id="1285" r:id="rId27"/>
    <p:sldId id="1286" r:id="rId28"/>
    <p:sldId id="1287" r:id="rId29"/>
    <p:sldId id="1288" r:id="rId30"/>
    <p:sldId id="1289" r:id="rId31"/>
    <p:sldId id="1278" r:id="rId32"/>
  </p:sldIdLst>
  <p:sldSz cx="12188825" cy="6858000"/>
  <p:notesSz cx="7027863" cy="9313863"/>
  <p:custDataLst>
    <p:tags r:id="rId35"/>
  </p:custDataLst>
  <p:defaultTextStyle>
    <a:defPPr>
      <a:defRPr lang="en-US"/>
    </a:defPPr>
    <a:lvl1pPr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">
          <p15:clr>
            <a:srgbClr val="A4A3A4"/>
          </p15:clr>
        </p15:guide>
        <p15:guide id="2" orient="horz" pos="794">
          <p15:clr>
            <a:srgbClr val="A4A3A4"/>
          </p15:clr>
        </p15:guide>
        <p15:guide id="3" orient="horz" pos="3403">
          <p15:clr>
            <a:srgbClr val="A4A3A4"/>
          </p15:clr>
        </p15:guide>
        <p15:guide id="4" pos="38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21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provanc" initials="c" lastIdx="1" clrIdx="0"/>
  <p:cmAuthor id="1" name="Chuck Provancher" initials="cp" lastIdx="2" clrIdx="1"/>
  <p:cmAuthor id="2" name="Progress Software" initials="" lastIdx="0" clrIdx="2"/>
  <p:cmAuthor id="3" name="Chuck Provancher" initials="" lastIdx="0" clrIdx="3"/>
  <p:cmAuthor id="4" name="Editor" initials="Ed" lastIdx="9" clrIdx="4"/>
  <p:cmAuthor id="5" name="erosenbe" initials="e" lastIdx="17" clrIdx="5"/>
  <p:cmAuthor id="6" name="psingh" initials="ed" lastIdx="2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B96"/>
    <a:srgbClr val="993300"/>
    <a:srgbClr val="BFA649"/>
    <a:srgbClr val="FF4E00"/>
    <a:srgbClr val="2F5662"/>
    <a:srgbClr val="DD461E"/>
    <a:srgbClr val="B0D806"/>
    <a:srgbClr val="AAD204"/>
    <a:srgbClr val="24D997"/>
    <a:srgbClr val="23C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6" autoAdjust="0"/>
    <p:restoredTop sz="98457" autoAdjust="0"/>
  </p:normalViewPr>
  <p:slideViewPr>
    <p:cSldViewPr snapToGrid="0" showGuides="1">
      <p:cViewPr varScale="1">
        <p:scale>
          <a:sx n="65" d="100"/>
          <a:sy n="65" d="100"/>
        </p:scale>
        <p:origin x="90" y="870"/>
      </p:cViewPr>
      <p:guideLst>
        <p:guide orient="horz" pos="437"/>
        <p:guide orient="horz" pos="794"/>
        <p:guide orient="horz" pos="3403"/>
        <p:guide pos="38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-4608" y="-112"/>
      </p:cViewPr>
      <p:guideLst>
        <p:guide orient="horz" pos="2933"/>
        <p:guide pos="22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  <a:spAutoFit/>
          </a:bodyPr>
          <a:lstStyle>
            <a:lvl1pPr algn="l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i="0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0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  <a:spAutoFit/>
          </a:bodyPr>
          <a:lstStyle>
            <a:lvl1pPr algn="r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i="0" dirty="0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34925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  <a:spAutoFit/>
          </a:bodyPr>
          <a:lstStyle>
            <a:lvl1pPr algn="l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r>
              <a:rPr lang="en-US" i="0" dirty="0"/>
              <a:t>Progress Software</a:t>
            </a:r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9034925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  <a:spAutoFit/>
          </a:bodyPr>
          <a:lstStyle>
            <a:lvl1pPr algn="r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D2F5EF90-0EF8-4688-ABBA-2D94A5D7A6DA}" type="slidenum">
              <a:rPr lang="en-US" i="0"/>
              <a:pPr>
                <a:defRPr/>
              </a:pPr>
              <a:t>‹#›</a:t>
            </a:fld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140713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>
            <a:lvl1pPr algn="l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0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>
            <a:lvl1pPr algn="r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0" y="700088"/>
            <a:ext cx="62055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4363"/>
            <a:ext cx="5154613" cy="4189412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8725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</a:bodyPr>
          <a:lstStyle>
            <a:lvl1pPr algn="l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Progress Software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848725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</a:bodyPr>
          <a:lstStyle>
            <a:lvl1pPr algn="r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46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7" y="0"/>
            <a:ext cx="12183947" cy="6856899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712375" y="1312684"/>
            <a:ext cx="7225625" cy="738664"/>
          </a:xfrm>
          <a:ln algn="ctr"/>
        </p:spPr>
        <p:txBody>
          <a:bodyPr lIns="0" tIns="0" rIns="0" bIns="0" anchor="ctr" anchorCtr="0"/>
          <a:lstStyle>
            <a:lvl1pPr>
              <a:lnSpc>
                <a:spcPct val="100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15712" y="3541836"/>
            <a:ext cx="7222287" cy="723098"/>
          </a:xfrm>
          <a:ln algn="ctr"/>
        </p:spPr>
        <p:txBody>
          <a:bodyPr lIns="0" tIns="0" rIns="0" bIns="0" anchor="ctr" anchorCtr="0"/>
          <a:lstStyle>
            <a:lvl1pPr marL="0" indent="0">
              <a:buClrTx/>
              <a:buFontTx/>
              <a:buNone/>
              <a:defRPr sz="2400" i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715712" y="4702484"/>
            <a:ext cx="338539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0"/>
              </a:spcBef>
            </a:pP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  <a:p>
            <a:pPr algn="l">
              <a:spcBef>
                <a:spcPts val="0"/>
              </a:spcBef>
            </a:pP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Progress Education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94418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597419" y="2461457"/>
            <a:ext cx="6628192" cy="1552916"/>
            <a:chOff x="2476120" y="2461457"/>
            <a:chExt cx="6628192" cy="1552916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6120" y="2840458"/>
              <a:ext cx="771152" cy="9634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341" y="2461457"/>
              <a:ext cx="981109" cy="128721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6120" y="3353747"/>
              <a:ext cx="315917" cy="36497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849" y="2813480"/>
              <a:ext cx="5029463" cy="120089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5534140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42011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7" y="0"/>
            <a:ext cx="12183947" cy="6856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5550" y="1568371"/>
            <a:ext cx="6901583" cy="543739"/>
          </a:xfr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270341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62" y="1200150"/>
            <a:ext cx="10360501" cy="5303520"/>
          </a:xfrm>
        </p:spPr>
        <p:txBody>
          <a:bodyPr/>
          <a:lstStyle>
            <a:lvl1pPr>
              <a:buClr>
                <a:srgbClr val="00AB8E"/>
              </a:buClr>
              <a:defRPr/>
            </a:lvl1pPr>
            <a:lvl2pPr>
              <a:buClr>
                <a:srgbClr val="00AB8E"/>
              </a:buClr>
              <a:defRPr/>
            </a:lvl2pPr>
            <a:lvl3pPr>
              <a:buClr>
                <a:srgbClr val="00AB8E"/>
              </a:buClr>
              <a:defRPr/>
            </a:lvl3pPr>
            <a:lvl4pPr>
              <a:buClr>
                <a:srgbClr val="00AB8E"/>
              </a:buClr>
              <a:defRPr/>
            </a:lvl4pPr>
            <a:lvl5pPr>
              <a:buClr>
                <a:srgbClr val="00AB8E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17085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62" y="1197864"/>
            <a:ext cx="10360501" cy="5130582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  <a:lvl2pPr>
              <a:spcBef>
                <a:spcPts val="1800"/>
              </a:spcBef>
              <a:defRPr/>
            </a:lvl2pPr>
            <a:lvl3pPr>
              <a:spcBef>
                <a:spcPts val="1800"/>
              </a:spcBef>
              <a:defRPr/>
            </a:lvl3pPr>
            <a:lvl4pPr>
              <a:spcBef>
                <a:spcPts val="1800"/>
              </a:spcBef>
              <a:defRPr/>
            </a:lvl4pPr>
            <a:lvl5pPr>
              <a:spcBef>
                <a:spcPts val="1800"/>
              </a:spcBef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279948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00150"/>
            <a:ext cx="5385514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91189"/>
            <a:ext cx="5385514" cy="423836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200150"/>
            <a:ext cx="5387630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1991189"/>
            <a:ext cx="5387630" cy="423836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592296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824679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06008143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843443604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373A3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031027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" y="0"/>
            <a:ext cx="12183945" cy="6856898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62" y="1200150"/>
            <a:ext cx="10894238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white">
          <a:xfrm>
            <a:off x="616817" y="367497"/>
            <a:ext cx="108011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13157" name="Rectangle 5"/>
          <p:cNvSpPr>
            <a:spLocks noChangeArrowheads="1"/>
          </p:cNvSpPr>
          <p:nvPr/>
        </p:nvSpPr>
        <p:spPr bwMode="black">
          <a:xfrm>
            <a:off x="1810543" y="6621282"/>
            <a:ext cx="234359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>
              <a:buSzTx/>
              <a:defRPr/>
            </a:pPr>
            <a:r>
              <a:rPr lang="en-US" sz="7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2017 Progress Software Corporation. All rights reserved.</a:t>
            </a:r>
          </a:p>
        </p:txBody>
      </p:sp>
      <p:sp>
        <p:nvSpPr>
          <p:cNvPr id="1713158" name="Rectangle 6"/>
          <p:cNvSpPr>
            <a:spLocks noChangeArrowheads="1"/>
          </p:cNvSpPr>
          <p:nvPr/>
        </p:nvSpPr>
        <p:spPr bwMode="auto">
          <a:xfrm>
            <a:off x="10003832" y="6590505"/>
            <a:ext cx="15673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1033463" eaLnBrk="0" hangingPunct="0">
              <a:spcBef>
                <a:spcPct val="0"/>
              </a:spcBef>
              <a:buSzTx/>
              <a:defRPr/>
            </a:pPr>
            <a:fld id="{CE68E300-6CD8-4700-9D8F-1117408838C5}" type="slidenum">
              <a:rPr lang="en-US" sz="10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l" defTabSz="1033463" eaLnBrk="0" hangingPunct="0">
                <a:spcBef>
                  <a:spcPct val="0"/>
                </a:spcBef>
                <a:buSzTx/>
                <a:defRPr/>
              </a:pPr>
              <a:t>‹#›</a:t>
            </a:fld>
            <a:endParaRPr lang="en-US" sz="900" i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 bwMode="auto">
          <a:xfrm>
            <a:off x="611962" y="998376"/>
            <a:ext cx="1089423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43A7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3"/>
    </p:custDataLst>
    <p:extLst>
      <p:ext uri="{BB962C8B-B14F-4D97-AF65-F5344CB8AC3E}">
        <p14:creationId xmlns:p14="http://schemas.microsoft.com/office/powerpoint/2010/main" val="234134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>
    <p:wipe dir="r"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defTabSz="914400" rtl="0" eaLnBrk="1" fontAlgn="base" latinLnBrk="0" hangingPunct="1">
        <a:spcBef>
          <a:spcPts val="900"/>
        </a:spcBef>
        <a:spcAft>
          <a:spcPct val="0"/>
        </a:spcAft>
        <a:buClr>
          <a:srgbClr val="00AB8E"/>
        </a:buClr>
        <a:buFont typeface="Wingdings" pitchFamily="2" charset="2"/>
        <a:buChar char="§"/>
        <a:defRPr lang="en-US" sz="20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fontAlgn="base" latinLnBrk="0" hangingPunct="1">
        <a:spcBef>
          <a:spcPts val="900"/>
        </a:spcBef>
        <a:spcAft>
          <a:spcPct val="0"/>
        </a:spcAft>
        <a:buClr>
          <a:srgbClr val="00AB8E"/>
        </a:buClr>
        <a:buChar char="•"/>
        <a:defRPr lang="en-US" sz="18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rgbClr val="00AB8E"/>
        </a:buClr>
        <a:buFont typeface="Arial" charset="0"/>
        <a:buChar char="–"/>
        <a:defRPr lang="en-US" sz="16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rgbClr val="00AB8E"/>
        </a:buClr>
        <a:buSzPct val="95000"/>
        <a:buFont typeface="Courier New" pitchFamily="49" charset="0"/>
        <a:buChar char="o"/>
        <a:defRPr lang="en-US" sz="14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rgbClr val="00AB8E"/>
        </a:buClr>
        <a:buSzPct val="95000"/>
        <a:buFont typeface="Courier New" pitchFamily="49" charset="0"/>
        <a:buChar char="o"/>
        <a:defRPr lang="en-US" sz="14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02588" y="2338466"/>
            <a:ext cx="7321345" cy="1477328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Using ABL classes </a:t>
            </a:r>
            <a:br>
              <a:rPr lang="en-US" dirty="0"/>
            </a:br>
            <a:r>
              <a:rPr lang="en-US" dirty="0"/>
              <a:t>in an application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4296889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 interface class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56" y="2520175"/>
            <a:ext cx="6362700" cy="187380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6817" y="38177"/>
            <a:ext cx="10801179" cy="1089529"/>
          </a:xfrm>
        </p:spPr>
        <p:txBody>
          <a:bodyPr/>
          <a:lstStyle/>
          <a:p>
            <a:r>
              <a:rPr lang="en-US" dirty="0"/>
              <a:t>Procedure: Using the New ABL Class wizard to create a class that uses an interface class </a:t>
            </a:r>
            <a:br>
              <a:rPr lang="en-US" b="1" i="1" dirty="0"/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88556" y="1127706"/>
            <a:ext cx="4669644" cy="5425494"/>
          </a:xfrm>
          <a:prstGeom prst="rect">
            <a:avLst/>
          </a:prstGeom>
          <a:solidFill>
            <a:schemeClr val="accent1"/>
          </a:solidFill>
          <a:ln w="6348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16145367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/>
              <a:t>Defining a class that uses an interface class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18" y="1053985"/>
            <a:ext cx="4860156" cy="2210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658" y="3366945"/>
            <a:ext cx="5516284" cy="325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82463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Question 1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6817" y="1458097"/>
            <a:ext cx="56813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i="0" dirty="0"/>
              <a:t>What items can you define in an interface class?</a:t>
            </a:r>
          </a:p>
          <a:p>
            <a:pPr algn="l"/>
            <a:endParaRPr lang="en-US" sz="2000" i="0" dirty="0">
              <a:solidFill>
                <a:srgbClr val="24A382"/>
              </a:solidFill>
            </a:endParaRPr>
          </a:p>
          <a:p>
            <a:pPr algn="l"/>
            <a:r>
              <a:rPr lang="en-US" sz="2000" i="0" dirty="0">
                <a:solidFill>
                  <a:srgbClr val="24A382"/>
                </a:solidFill>
              </a:rPr>
              <a:t>Choose all that apply: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817" y="2967112"/>
            <a:ext cx="6092825" cy="32669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latin typeface="+mn-lt"/>
                <a:ea typeface="Times New Roman" panose="02020603050405020304" pitchFamily="18" charset="0"/>
              </a:rPr>
              <a:t>Public variables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latin typeface="+mn-lt"/>
                <a:ea typeface="Times New Roman" panose="02020603050405020304" pitchFamily="18" charset="0"/>
              </a:rPr>
              <a:t>Private variables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latin typeface="+mn-lt"/>
                <a:ea typeface="Times New Roman" panose="02020603050405020304" pitchFamily="18" charset="0"/>
              </a:rPr>
              <a:t>Public properties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latin typeface="+mn-lt"/>
                <a:ea typeface="Times New Roman" panose="02020603050405020304" pitchFamily="18" charset="0"/>
              </a:rPr>
              <a:t>Private properties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latin typeface="+mn-lt"/>
                <a:ea typeface="Times New Roman" panose="02020603050405020304" pitchFamily="18" charset="0"/>
              </a:rPr>
              <a:t>Public methods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latin typeface="+mn-lt"/>
                <a:ea typeface="Times New Roman" panose="02020603050405020304" pitchFamily="18" charset="0"/>
              </a:rPr>
              <a:t>Private methods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endParaRPr lang="en-US" sz="2000" i="0" dirty="0">
              <a:latin typeface="+mn-lt"/>
              <a:ea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497775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Answer 1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6817" y="1458097"/>
            <a:ext cx="56813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i="0" dirty="0"/>
              <a:t>What items can you define in an interface class?</a:t>
            </a:r>
          </a:p>
          <a:p>
            <a:pPr algn="l"/>
            <a:endParaRPr lang="en-US" sz="2000" i="0" dirty="0">
              <a:solidFill>
                <a:srgbClr val="24A382"/>
              </a:solidFill>
            </a:endParaRPr>
          </a:p>
          <a:p>
            <a:pPr algn="l"/>
            <a:r>
              <a:rPr lang="en-US" sz="2000" i="0" dirty="0">
                <a:solidFill>
                  <a:srgbClr val="24A382"/>
                </a:solidFill>
              </a:rPr>
              <a:t>Choose all that apply: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817" y="2967112"/>
            <a:ext cx="6092825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latin typeface="+mn-lt"/>
                <a:ea typeface="Times New Roman" panose="02020603050405020304" pitchFamily="18" charset="0"/>
              </a:rPr>
              <a:t>Public variables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latin typeface="+mn-lt"/>
                <a:ea typeface="Times New Roman" panose="02020603050405020304" pitchFamily="18" charset="0"/>
              </a:rPr>
              <a:t>Private variables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solidFill>
                  <a:srgbClr val="24A382"/>
                </a:solidFill>
                <a:latin typeface="+mn-lt"/>
                <a:ea typeface="Times New Roman" panose="02020603050405020304" pitchFamily="18" charset="0"/>
              </a:rPr>
              <a:t>Public properties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latin typeface="+mn-lt"/>
                <a:ea typeface="Times New Roman" panose="02020603050405020304" pitchFamily="18" charset="0"/>
              </a:rPr>
              <a:t>Private properties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solidFill>
                  <a:srgbClr val="24A382"/>
                </a:solidFill>
                <a:latin typeface="+mn-lt"/>
                <a:ea typeface="Times New Roman" panose="02020603050405020304" pitchFamily="18" charset="0"/>
              </a:rPr>
              <a:t>Public methods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latin typeface="+mn-lt"/>
                <a:ea typeface="Times New Roman" panose="02020603050405020304" pitchFamily="18" charset="0"/>
              </a:rPr>
              <a:t>Private methods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endParaRPr lang="en-US" sz="2000" i="0" dirty="0">
              <a:latin typeface="+mn-lt"/>
              <a:ea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6747764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/>
              <a:t>Try It 3.2: Using an interface class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305" y="1543050"/>
            <a:ext cx="305562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4709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singletons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want to have a global instance that is available to all code running in the ABL Virtual Machine (AVM). You can implement this by defining a class that has a static constructor and static data members. </a:t>
            </a:r>
          </a:p>
          <a:p>
            <a:r>
              <a:rPr lang="en-US" dirty="0"/>
              <a:t>One of the static data members is used to hold an instance of the class in the AVM. This data member must be public. This single class instance is called a singleton. </a:t>
            </a:r>
          </a:p>
        </p:txBody>
      </p:sp>
    </p:spTree>
    <p:extLst>
      <p:ext uri="{BB962C8B-B14F-4D97-AF65-F5344CB8AC3E}">
        <p14:creationId xmlns:p14="http://schemas.microsoft.com/office/powerpoint/2010/main" val="1814659746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/>
              <a:t>Defining a static data member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670" y="1629787"/>
            <a:ext cx="6276975" cy="118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670" y="3549115"/>
            <a:ext cx="6362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92472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/>
              <a:t>Defining a static constructor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02" y="1831959"/>
            <a:ext cx="6286500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702" y="3149598"/>
            <a:ext cx="63341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32002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/>
              <a:t>Creating class instances dynamically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69" y="2744850"/>
            <a:ext cx="62960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0770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i</a:t>
            </a:r>
            <a:r>
              <a:rPr lang="en-US" dirty="0">
                <a:solidFill>
                  <a:srgbClr val="000000"/>
                </a:solidFill>
              </a:rPr>
              <a:t>ntroduction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class inheritance hierarchies to share data members, properties, methods, and events between related classes </a:t>
            </a:r>
          </a:p>
          <a:p>
            <a:r>
              <a:rPr lang="en-US" dirty="0"/>
              <a:t>Defining a class using an interface class</a:t>
            </a:r>
          </a:p>
          <a:p>
            <a:r>
              <a:rPr lang="en-US" dirty="0"/>
              <a:t>Creating instances dynamically</a:t>
            </a:r>
          </a:p>
          <a:p>
            <a:r>
              <a:rPr lang="en-US" dirty="0"/>
              <a:t>Defining and publishing an event and subscribing to it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/>
              <a:t>Example: Creating a class instance dynamically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743" y="2062914"/>
            <a:ext cx="6669326" cy="23286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2934929" y="2168013"/>
            <a:ext cx="2654710" cy="17698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34192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Question 2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6817" y="1458097"/>
            <a:ext cx="56813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i="0" dirty="0"/>
              <a:t>What items can you define in an interface class?</a:t>
            </a:r>
          </a:p>
          <a:p>
            <a:pPr algn="l"/>
            <a:endParaRPr lang="en-US" sz="2000" i="0" dirty="0">
              <a:solidFill>
                <a:srgbClr val="24A382"/>
              </a:solidFill>
            </a:endParaRPr>
          </a:p>
          <a:p>
            <a:pPr algn="l"/>
            <a:r>
              <a:rPr lang="en-US" sz="2000" i="0" dirty="0">
                <a:solidFill>
                  <a:srgbClr val="24A382"/>
                </a:solidFill>
              </a:rPr>
              <a:t>Choose all that apply: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817" y="2967112"/>
            <a:ext cx="944158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ea typeface="Times New Roman" panose="02020603050405020304" pitchFamily="18" charset="0"/>
              </a:rPr>
              <a:t>Specify a singleton keyword in the class definition.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latin typeface="+mn-lt"/>
                <a:ea typeface="Times New Roman" panose="02020603050405020304" pitchFamily="18" charset="0"/>
              </a:rPr>
              <a:t>A static public data member that will hold a reference to an instance of the class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ea typeface="Times New Roman" panose="02020603050405020304" pitchFamily="18" charset="0"/>
              </a:rPr>
              <a:t>A private data member that will hold a reference to an instance of the class.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ea typeface="Times New Roman" panose="02020603050405020304" pitchFamily="18" charset="0"/>
              </a:rPr>
              <a:t>A constructor that takes no arguments.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latin typeface="+mn-lt"/>
                <a:ea typeface="Times New Roman" panose="02020603050405020304" pitchFamily="18" charset="0"/>
              </a:rPr>
              <a:t>A static constructor that takes no arguments.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ea typeface="Times New Roman" panose="02020603050405020304" pitchFamily="18" charset="0"/>
              </a:rPr>
              <a:t>A public Create() method for creating the instance.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8939675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Answer 2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6817" y="1458097"/>
            <a:ext cx="56813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i="0" dirty="0"/>
              <a:t>What items can you define in an interface class?</a:t>
            </a:r>
          </a:p>
          <a:p>
            <a:pPr algn="l"/>
            <a:endParaRPr lang="en-US" sz="2000" i="0" dirty="0">
              <a:solidFill>
                <a:srgbClr val="24A382"/>
              </a:solidFill>
            </a:endParaRPr>
          </a:p>
          <a:p>
            <a:pPr algn="l"/>
            <a:r>
              <a:rPr lang="en-US" sz="2000" i="0" dirty="0">
                <a:solidFill>
                  <a:srgbClr val="24A382"/>
                </a:solidFill>
              </a:rPr>
              <a:t>Choose all that apply: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817" y="2967112"/>
            <a:ext cx="944158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ea typeface="Times New Roman" panose="02020603050405020304" pitchFamily="18" charset="0"/>
              </a:rPr>
              <a:t>Specify a singleton keyword in the class definition.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solidFill>
                  <a:srgbClr val="24A382"/>
                </a:solidFill>
                <a:latin typeface="+mn-lt"/>
                <a:ea typeface="Times New Roman" panose="02020603050405020304" pitchFamily="18" charset="0"/>
              </a:rPr>
              <a:t>A static public data member that will hold a reference to an instance of the class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ea typeface="Times New Roman" panose="02020603050405020304" pitchFamily="18" charset="0"/>
              </a:rPr>
              <a:t>A private data member that will hold a reference to an instance of the class.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ea typeface="Times New Roman" panose="02020603050405020304" pitchFamily="18" charset="0"/>
              </a:rPr>
              <a:t>A constructor that takes no arguments.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solidFill>
                  <a:srgbClr val="24A382"/>
                </a:solidFill>
                <a:latin typeface="+mn-lt"/>
                <a:ea typeface="Times New Roman" panose="02020603050405020304" pitchFamily="18" charset="0"/>
              </a:rPr>
              <a:t>A static constructor that takes no arguments.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A382"/>
              </a:buClr>
              <a:buSzPct val="100000"/>
              <a:buFont typeface="+mj-lt"/>
              <a:buAutoNum type="alphaUcPeriod"/>
              <a:tabLst>
                <a:tab pos="1143000" algn="l"/>
              </a:tabLst>
            </a:pPr>
            <a:r>
              <a:rPr lang="en-US" sz="2000" i="0" dirty="0">
                <a:ea typeface="Times New Roman" panose="02020603050405020304" pitchFamily="18" charset="0"/>
              </a:rPr>
              <a:t>A public Create() method for creating the instance.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947569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/>
              <a:t>Try It 3.3: Using a singleton and creating classes dynamically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305" y="1543050"/>
            <a:ext cx="305562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9640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/>
              <a:t>Using Events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37" y="4760275"/>
            <a:ext cx="6305550" cy="533400"/>
          </a:xfrm>
          <a:prstGeom prst="rect">
            <a:avLst/>
          </a:prstGeom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11962" y="1200150"/>
            <a:ext cx="10360501" cy="3155282"/>
          </a:xfrm>
        </p:spPr>
        <p:txBody>
          <a:bodyPr/>
          <a:lstStyle/>
          <a:p>
            <a:pPr lvl="0"/>
            <a:r>
              <a:rPr lang="en-US" dirty="0"/>
              <a:t>Event is a condition</a:t>
            </a:r>
          </a:p>
          <a:p>
            <a:pPr lvl="0"/>
            <a:r>
              <a:rPr lang="en-US" dirty="0"/>
              <a:t>Publisher and Subscriber classes</a:t>
            </a:r>
          </a:p>
          <a:p>
            <a:pPr lvl="0"/>
            <a:r>
              <a:rPr lang="en-US" dirty="0"/>
              <a:t>Publisher class:</a:t>
            </a:r>
          </a:p>
          <a:p>
            <a:pPr lvl="1"/>
            <a:r>
              <a:rPr lang="en-US" dirty="0"/>
              <a:t>Defines the event</a:t>
            </a:r>
          </a:p>
          <a:p>
            <a:pPr lvl="1"/>
            <a:r>
              <a:rPr lang="en-US" dirty="0"/>
              <a:t>Method of the class publishes the event</a:t>
            </a:r>
          </a:p>
          <a:p>
            <a:pPr lvl="0"/>
            <a:r>
              <a:rPr lang="en-US" dirty="0"/>
              <a:t>Subscriber class:</a:t>
            </a:r>
          </a:p>
          <a:p>
            <a:pPr lvl="1"/>
            <a:r>
              <a:rPr lang="en-US" dirty="0"/>
              <a:t>Subscribe to event</a:t>
            </a:r>
          </a:p>
          <a:p>
            <a:pPr lvl="1"/>
            <a:r>
              <a:rPr lang="en-US" dirty="0"/>
              <a:t>Must implement an event handler method</a:t>
            </a:r>
          </a:p>
        </p:txBody>
      </p:sp>
    </p:spTree>
    <p:extLst>
      <p:ext uri="{BB962C8B-B14F-4D97-AF65-F5344CB8AC3E}">
        <p14:creationId xmlns:p14="http://schemas.microsoft.com/office/powerpoint/2010/main" val="1312708267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/>
              <a:t>Publishing class events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74" y="3238500"/>
            <a:ext cx="63150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12284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/>
              <a:t>Subscribing and unsubscribing event handlers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81" y="1921927"/>
            <a:ext cx="6343650" cy="352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81" y="2907812"/>
            <a:ext cx="63817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10837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/>
              <a:t>Try It 3.4: Using events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305" y="1543050"/>
            <a:ext cx="305562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59624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summary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should now be able to:</a:t>
            </a:r>
          </a:p>
          <a:p>
            <a:pPr lvl="0"/>
            <a:r>
              <a:rPr lang="en-US" dirty="0"/>
              <a:t>Define and use an inheritance hierarchy</a:t>
            </a:r>
          </a:p>
          <a:p>
            <a:pPr lvl="0"/>
            <a:r>
              <a:rPr lang="en-US" dirty="0"/>
              <a:t>Define and use interface classes</a:t>
            </a:r>
          </a:p>
          <a:p>
            <a:pPr lvl="0"/>
            <a:r>
              <a:rPr lang="en-US" dirty="0"/>
              <a:t>Create singletons (static instances)</a:t>
            </a:r>
          </a:p>
          <a:p>
            <a:pPr lvl="0"/>
            <a:r>
              <a:rPr lang="en-US" dirty="0"/>
              <a:t>Create instances dynamically</a:t>
            </a:r>
          </a:p>
          <a:p>
            <a:pPr lvl="0"/>
            <a:r>
              <a:rPr lang="en-US" dirty="0"/>
              <a:t>Define and use </a:t>
            </a:r>
            <a:r>
              <a:rPr lang="en-US"/>
              <a:t>class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7872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you complete this lesson, you should be able to:</a:t>
            </a:r>
          </a:p>
          <a:p>
            <a:pPr lvl="0"/>
            <a:r>
              <a:rPr lang="en-US" dirty="0"/>
              <a:t>Define and use an inheritance hierarchy</a:t>
            </a:r>
          </a:p>
          <a:p>
            <a:pPr lvl="0"/>
            <a:r>
              <a:rPr lang="en-US" dirty="0"/>
              <a:t>Define and use interface classes</a:t>
            </a:r>
          </a:p>
          <a:p>
            <a:pPr lvl="0"/>
            <a:r>
              <a:rPr lang="en-US" dirty="0"/>
              <a:t>Create singletons (static instances)</a:t>
            </a:r>
          </a:p>
          <a:p>
            <a:pPr lvl="0"/>
            <a:r>
              <a:rPr lang="en-US" dirty="0"/>
              <a:t>Create instances dynamically</a:t>
            </a:r>
          </a:p>
          <a:p>
            <a:pPr lvl="0"/>
            <a:r>
              <a:rPr lang="en-US" dirty="0"/>
              <a:t>Define and use class events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Before you begin this lesson, you should meet the following prerequisites: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sz="2000" dirty="0"/>
              <a:t>Experience with ABL procedural programming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sz="2000" dirty="0"/>
              <a:t>Creating OpenEdge projects in Developer Studio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sz="2000" dirty="0"/>
              <a:t>Understanding of ABL object-oriented programming concepts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sz="2000" dirty="0"/>
              <a:t>Creating classes and methods</a:t>
            </a:r>
            <a:endParaRPr lang="en-US" sz="2400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inheritance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11962" y="1200150"/>
            <a:ext cx="10360501" cy="2066925"/>
          </a:xfrm>
        </p:spPr>
        <p:txBody>
          <a:bodyPr/>
          <a:lstStyle/>
          <a:p>
            <a:pPr lvl="0"/>
            <a:r>
              <a:rPr lang="en-US" dirty="0"/>
              <a:t>Classes inherit non-private data and methods</a:t>
            </a:r>
          </a:p>
          <a:p>
            <a:pPr lvl="0"/>
            <a:r>
              <a:rPr lang="en-US" dirty="0"/>
              <a:t>Class hierarchy can contain multiple inherited classes</a:t>
            </a:r>
          </a:p>
          <a:p>
            <a:pPr lvl="0"/>
            <a:r>
              <a:rPr lang="en-US" dirty="0"/>
              <a:t>Can override methods defined in super classes</a:t>
            </a:r>
          </a:p>
          <a:p>
            <a:pPr lvl="0"/>
            <a:r>
              <a:rPr lang="en-US" dirty="0"/>
              <a:t>Can define additional methods in derived classes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94" y="3267075"/>
            <a:ext cx="7558424" cy="44261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/>
              <a:t>Procedure: Using the New ABL Class wizard to create a derived class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068" y="1079500"/>
            <a:ext cx="4407105" cy="537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5873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TeamMember</a:t>
            </a:r>
            <a:r>
              <a:rPr lang="en-US" dirty="0"/>
              <a:t> class </a:t>
            </a:r>
          </a:p>
        </p:txBody>
      </p:sp>
      <p:sp>
        <p:nvSpPr>
          <p:cNvPr id="3" name="Rectangle 2"/>
          <p:cNvSpPr/>
          <p:nvPr/>
        </p:nvSpPr>
        <p:spPr>
          <a:xfrm>
            <a:off x="2005844" y="1210560"/>
            <a:ext cx="8023123" cy="5262979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using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Progress.Lang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.*.</a:t>
            </a: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using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Enterprise.HR.Emp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using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Enterprise.HR.Role.TeamMember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using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Enterprise.HR.Role.Manager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en-US" sz="1200" i="0" dirty="0">
              <a:latin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block-level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on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error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undo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throw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en-US" sz="1200" i="0" dirty="0">
              <a:latin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Enterprise.HR.Role.TeamMember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inherits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:     </a:t>
            </a: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define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property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as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Manager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no-undo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get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set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.          </a:t>
            </a: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constructor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TeamMember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input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pMgr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as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Manager ):</a:t>
            </a: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().</a:t>
            </a: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assign</a:t>
            </a: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EmpType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i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i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TeamMember</a:t>
            </a:r>
            <a:r>
              <a:rPr lang="en-US" sz="1200" i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pMgr</a:t>
            </a:r>
            <a:endParaRPr lang="en-US" sz="1200" i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.</a:t>
            </a: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end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constructor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en-US" sz="1200" i="0" dirty="0">
              <a:latin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method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Manager </a:t>
            </a:r>
            <a:r>
              <a:rPr lang="en-US" sz="120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GetManager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(): </a:t>
            </a: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Mgr.  </a:t>
            </a: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end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method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method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override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>
                <a:solidFill>
                  <a:srgbClr val="CD3A3A"/>
                </a:solidFill>
                <a:latin typeface="Courier New" panose="02070309020205020404" pitchFamily="49" charset="0"/>
              </a:rPr>
              <a:t>character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GetInfo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(  ):       </a:t>
            </a: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define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variable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result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as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>
                <a:solidFill>
                  <a:srgbClr val="CD3A3A"/>
                </a:solidFill>
                <a:latin typeface="Courier New" panose="02070309020205020404" pitchFamily="49" charset="0"/>
              </a:rPr>
              <a:t>character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no-undo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result = </a:t>
            </a:r>
            <a:r>
              <a:rPr lang="en-US" sz="1200" i="0" dirty="0" err="1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US" sz="120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:GetName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() + </a:t>
            </a:r>
            <a:r>
              <a:rPr lang="en-US" sz="1200" i="0" dirty="0">
                <a:solidFill>
                  <a:srgbClr val="2A00FF"/>
                </a:solidFill>
                <a:latin typeface="Courier New" panose="02070309020205020404" pitchFamily="49" charset="0"/>
              </a:rPr>
              <a:t>", Team Member "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Address + </a:t>
            </a:r>
            <a:r>
              <a:rPr lang="en-US" sz="1200" i="0" dirty="0">
                <a:solidFill>
                  <a:srgbClr val="2A00FF"/>
                </a:solidFill>
                <a:latin typeface="Courier New" panose="02070309020205020404" pitchFamily="49" charset="0"/>
              </a:rPr>
              <a:t>" "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20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PostalCode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200" i="0" dirty="0">
                <a:solidFill>
                  <a:srgbClr val="2A00FF"/>
                </a:solidFill>
                <a:latin typeface="Courier New" panose="02070309020205020404" pitchFamily="49" charset="0"/>
              </a:rPr>
              <a:t>" "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+</a:t>
            </a: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sz="1200" i="0" dirty="0">
                <a:solidFill>
                  <a:srgbClr val="2A00FF"/>
                </a:solidFill>
                <a:latin typeface="Courier New" panose="02070309020205020404" pitchFamily="49" charset="0"/>
              </a:rPr>
              <a:t>"Job Title: "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20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JobTitle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200" i="0" dirty="0">
                <a:solidFill>
                  <a:srgbClr val="2A00FF"/>
                </a:solidFill>
                <a:latin typeface="Courier New" panose="02070309020205020404" pitchFamily="49" charset="0"/>
              </a:rPr>
              <a:t>" "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+</a:t>
            </a: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sz="1200" i="0" dirty="0">
                <a:solidFill>
                  <a:srgbClr val="2A00FF"/>
                </a:solidFill>
                <a:latin typeface="Courier New" panose="02070309020205020404" pitchFamily="49" charset="0"/>
              </a:rPr>
              <a:t>"Vacation Hours: "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VacationHours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result.</a:t>
            </a:r>
            <a:endParaRPr lang="en-US" sz="1200" i="0" dirty="0">
              <a:latin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end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method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en-US" sz="1200" i="0" dirty="0">
              <a:latin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end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i="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i="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en-US" sz="1600" i="0" dirty="0"/>
          </a:p>
        </p:txBody>
      </p:sp>
    </p:spTree>
    <p:extLst>
      <p:ext uri="{BB962C8B-B14F-4D97-AF65-F5344CB8AC3E}">
        <p14:creationId xmlns:p14="http://schemas.microsoft.com/office/powerpoint/2010/main" val="75251170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/>
              <a:t>Try It 3.1: Using inheritance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305" y="1543050"/>
            <a:ext cx="305562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7199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interface classes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Defining and developing a class that uses an interface class includes a number of tasks: </a:t>
            </a:r>
          </a:p>
          <a:p>
            <a:pPr lvl="0"/>
            <a:r>
              <a:rPr lang="en-US" dirty="0"/>
              <a:t>Define the interface class that will be used by the class.</a:t>
            </a:r>
          </a:p>
          <a:p>
            <a:pPr lvl="0"/>
            <a:r>
              <a:rPr lang="en-US" dirty="0"/>
              <a:t>Define the class using the interface class.</a:t>
            </a:r>
          </a:p>
          <a:p>
            <a:pPr lvl="0"/>
            <a:r>
              <a:rPr lang="en-US" dirty="0"/>
              <a:t>Implement the constructors, methods, and destructor of the class.</a:t>
            </a:r>
          </a:p>
        </p:txBody>
      </p:sp>
    </p:spTree>
    <p:extLst>
      <p:ext uri="{BB962C8B-B14F-4D97-AF65-F5344CB8AC3E}">
        <p14:creationId xmlns:p14="http://schemas.microsoft.com/office/powerpoint/2010/main" val="3428335950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EDU template Jan 2014">
  <a:themeElements>
    <a:clrScheme name="Progress Colors 2013 - Sept25">
      <a:dk1>
        <a:srgbClr val="000000"/>
      </a:dk1>
      <a:lt1>
        <a:srgbClr val="FFFFFF"/>
      </a:lt1>
      <a:dk2>
        <a:srgbClr val="005F97"/>
      </a:dk2>
      <a:lt2>
        <a:srgbClr val="FFFFFF"/>
      </a:lt2>
      <a:accent1>
        <a:srgbClr val="FF4E00"/>
      </a:accent1>
      <a:accent2>
        <a:srgbClr val="24A382"/>
      </a:accent2>
      <a:accent3>
        <a:srgbClr val="0072B7"/>
      </a:accent3>
      <a:accent4>
        <a:srgbClr val="C1282D"/>
      </a:accent4>
      <a:accent5>
        <a:srgbClr val="FCDB3F"/>
      </a:accent5>
      <a:accent6>
        <a:srgbClr val="58595B"/>
      </a:accent6>
      <a:hlink>
        <a:srgbClr val="FF4E00"/>
      </a:hlink>
      <a:folHlink>
        <a:srgbClr val="FF4E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130000"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130000"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i="0" dirty="0" err="1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psc_powerpoint_template_2007 1">
        <a:dk1>
          <a:srgbClr val="000000"/>
        </a:dk1>
        <a:lt1>
          <a:srgbClr val="FFFFFF"/>
        </a:lt1>
        <a:dk2>
          <a:srgbClr val="004B85"/>
        </a:dk2>
        <a:lt2>
          <a:srgbClr val="C0C0C0"/>
        </a:lt2>
        <a:accent1>
          <a:srgbClr val="E8A82C"/>
        </a:accent1>
        <a:accent2>
          <a:srgbClr val="00BA97"/>
        </a:accent2>
        <a:accent3>
          <a:srgbClr val="FFFFFF"/>
        </a:accent3>
        <a:accent4>
          <a:srgbClr val="000000"/>
        </a:accent4>
        <a:accent5>
          <a:srgbClr val="F2D1AC"/>
        </a:accent5>
        <a:accent6>
          <a:srgbClr val="00A888"/>
        </a:accent6>
        <a:hlink>
          <a:srgbClr val="D21E27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" id="{0C9932F4-97F2-40CF-A099-430DAC40C137}" vid="{1E2E8CFE-D25C-4115-A987-D26FC0A1678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6B80EC531CDE4BA5CCC220CF39A60F" ma:contentTypeVersion="26" ma:contentTypeDescription="Create a new document." ma:contentTypeScope="" ma:versionID="d79e6fb36a00bd9d5f2ea9c910124fa2">
  <xsd:schema xmlns:xsd="http://www.w3.org/2001/XMLSchema" xmlns:xs="http://www.w3.org/2001/XMLSchema" xmlns:p="http://schemas.microsoft.com/office/2006/metadata/properties" xmlns:ns2="c50ce1ea-e3af-44b6-8548-b864ba6bdfeb" xmlns:ns3="9e244160-759d-472e-925e-0993d518e217" targetNamespace="http://schemas.microsoft.com/office/2006/metadata/properties" ma:root="true" ma:fieldsID="de76553b1cfabae6b283cfbf09b81e2e" ns2:_="" ns3:_="">
    <xsd:import namespace="c50ce1ea-e3af-44b6-8548-b864ba6bdfeb"/>
    <xsd:import namespace="9e244160-759d-472e-925e-0993d518e2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ce1ea-e3af-44b6-8548-b864ba6bdf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44160-759d-472e-925e-0993d518e2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A4C4B2-98B1-44DF-A244-E8FB7A2D19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EA8EEE7-F1C0-4377-82D1-E55A92F384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6C909A-050C-43E6-AE4C-507DC36EF1A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5106</TotalTime>
  <Words>809</Words>
  <Application>Microsoft Office PowerPoint</Application>
  <PresentationFormat>Custom</PresentationFormat>
  <Paragraphs>131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Courier New</vt:lpstr>
      <vt:lpstr>Times New Roman</vt:lpstr>
      <vt:lpstr>Wingdings</vt:lpstr>
      <vt:lpstr>1_EDU template Jan 2014</vt:lpstr>
      <vt:lpstr>Using ABL classes  in an application</vt:lpstr>
      <vt:lpstr>Lesson introduction</vt:lpstr>
      <vt:lpstr>Learning objectives</vt:lpstr>
      <vt:lpstr>Prerequisites</vt:lpstr>
      <vt:lpstr>Using inheritance</vt:lpstr>
      <vt:lpstr>Procedure: Using the New ABL Class wizard to create a derived class</vt:lpstr>
      <vt:lpstr>Example: TeamMember class </vt:lpstr>
      <vt:lpstr>Try It 3.1: Using inheritance </vt:lpstr>
      <vt:lpstr>Using interface classes</vt:lpstr>
      <vt:lpstr>Defining an interface class</vt:lpstr>
      <vt:lpstr>Procedure: Using the New ABL Class wizard to create a class that uses an interface class  </vt:lpstr>
      <vt:lpstr>Defining a class that uses an interface class</vt:lpstr>
      <vt:lpstr>Check your understanding – Question 1</vt:lpstr>
      <vt:lpstr>Check your understanding – Answer 1</vt:lpstr>
      <vt:lpstr>Try It 3.2: Using an interface class </vt:lpstr>
      <vt:lpstr>Using singletons</vt:lpstr>
      <vt:lpstr>Defining a static data member</vt:lpstr>
      <vt:lpstr>Defining a static constructor</vt:lpstr>
      <vt:lpstr>Creating class instances dynamically</vt:lpstr>
      <vt:lpstr>Example: Creating a class instance dynamically</vt:lpstr>
      <vt:lpstr>Check your understanding – Question 2</vt:lpstr>
      <vt:lpstr>Check your understanding – Answer 2</vt:lpstr>
      <vt:lpstr>Try It 3.3: Using a singleton and creating classes dynamically</vt:lpstr>
      <vt:lpstr>Using Events</vt:lpstr>
      <vt:lpstr>Publishing class events</vt:lpstr>
      <vt:lpstr>Subscribing and unsubscribing event handlers</vt:lpstr>
      <vt:lpstr>Try It 3.4: Using events</vt:lpstr>
      <vt:lpstr>Lesson summary</vt:lpstr>
    </vt:vector>
  </TitlesOfParts>
  <Company>Progress Software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ABL classes  in an application</dc:title>
  <dc:creator>Bhuvaneshwari Murahari Haribabu</dc:creator>
  <cp:lastModifiedBy>Elaine Rosenberg</cp:lastModifiedBy>
  <cp:revision>759</cp:revision>
  <cp:lastPrinted>2013-09-18T03:48:20Z</cp:lastPrinted>
  <dcterms:created xsi:type="dcterms:W3CDTF">2013-11-27T05:26:06Z</dcterms:created>
  <dcterms:modified xsi:type="dcterms:W3CDTF">2017-06-16T13:17:36Z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0x010100596B80EC531CDE4BA5CCC220CF39A60F</vt:lpwstr>
  </property>
  <property fmtid="{D5CDD505-2E9C-101B-9397-08002B2CF9AE}" pid="3" name="Category1">
    <vt:lpwstr>367;#PowerPoint|ef797fd0-0a2c-4c70-979e-7c4753a1af05</vt:lpwstr>
  </property>
  <property fmtid="{D5CDD505-2E9C-101B-9397-08002B2CF9AE}" pid="4" name="TaxCatchAll">
    <vt:lpwstr>237;#Template|c9160f8f-74c9-4442-ac41-24463e06691d</vt:lpwstr>
  </property>
  <property fmtid="{D5CDD505-2E9C-101B-9397-08002B2CF9AE}" pid="5" name="Doc ID">
    <vt:lpwstr>101816</vt:lpwstr>
  </property>
  <property fmtid="{D5CDD505-2E9C-101B-9397-08002B2CF9AE}" pid="6" name="Location1">
    <vt:lpwstr/>
  </property>
  <property fmtid="{D5CDD505-2E9C-101B-9397-08002B2CF9AE}" pid="7" name="Tagged Doc ID's">
    <vt:bool>false</vt:bool>
  </property>
  <property fmtid="{D5CDD505-2E9C-101B-9397-08002B2CF9AE}" pid="8" name="ContentType1">
    <vt:lpwstr>212;#Presentation|bb6cbacc-6fa5-4c01-b5cb-9e459e8851d2</vt:lpwstr>
  </property>
  <property fmtid="{D5CDD505-2E9C-101B-9397-08002B2CF9AE}" pid="9" name="Solution0">
    <vt:lpwstr/>
  </property>
  <property fmtid="{D5CDD505-2E9C-101B-9397-08002B2CF9AE}" pid="10" name="Industry">
    <vt:lpwstr/>
  </property>
  <property fmtid="{D5CDD505-2E9C-101B-9397-08002B2CF9AE}" pid="11" name="IndustrySolution">
    <vt:lpwstr/>
  </property>
  <property fmtid="{D5CDD505-2E9C-101B-9397-08002B2CF9AE}" pid="12" name="Attachment Only ?">
    <vt:bool>true</vt:bool>
  </property>
  <property fmtid="{D5CDD505-2E9C-101B-9397-08002B2CF9AE}" pid="13" name="GFOAudience">
    <vt:lpwstr/>
  </property>
  <property fmtid="{D5CDD505-2E9C-101B-9397-08002B2CF9AE}" pid="14" name="OpenEdgeModule">
    <vt:lpwstr/>
  </property>
  <property fmtid="{D5CDD505-2E9C-101B-9397-08002B2CF9AE}" pid="15" name="kb2a064789314f00a60cb6c3cf784453">
    <vt:lpwstr/>
  </property>
  <property fmtid="{D5CDD505-2E9C-101B-9397-08002B2CF9AE}" pid="16" name="HorizontalUseCase">
    <vt:lpwstr/>
  </property>
  <property fmtid="{D5CDD505-2E9C-101B-9397-08002B2CF9AE}" pid="17" name="GFOResourceTags">
    <vt:lpwstr/>
  </property>
  <property fmtid="{D5CDD505-2E9C-101B-9397-08002B2CF9AE}" pid="18" name="Partner Empowerment">
    <vt:lpwstr/>
  </property>
  <property fmtid="{D5CDD505-2E9C-101B-9397-08002B2CF9AE}" pid="19" name="BusinessLine">
    <vt:lpwstr/>
  </property>
  <property fmtid="{D5CDD505-2E9C-101B-9397-08002B2CF9AE}" pid="20" name="Portal Audience">
    <vt:lpwstr/>
  </property>
  <property fmtid="{D5CDD505-2E9C-101B-9397-08002B2CF9AE}" pid="21" name="_dlc_DocIdItemGuid">
    <vt:lpwstr>d628b20c-a5f1-4bc8-989d-4aaad8e298d4</vt:lpwstr>
  </property>
</Properties>
</file>