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7" r:id="rId4"/>
  </p:sldMasterIdLst>
  <p:notesMasterIdLst>
    <p:notesMasterId r:id="rId10"/>
  </p:notesMasterIdLst>
  <p:handoutMasterIdLst>
    <p:handoutMasterId r:id="rId11"/>
  </p:handoutMasterIdLst>
  <p:sldIdLst>
    <p:sldId id="1164" r:id="rId5"/>
    <p:sldId id="1165" r:id="rId6"/>
    <p:sldId id="1166" r:id="rId7"/>
    <p:sldId id="1168" r:id="rId8"/>
    <p:sldId id="1169" r:id="rId9"/>
  </p:sldIdLst>
  <p:sldSz cx="12188825" cy="6858000"/>
  <p:notesSz cx="7027863" cy="9313863"/>
  <p:custDataLst>
    <p:tags r:id="rId12"/>
  </p:custDataLst>
  <p:defaultTextStyle>
    <a:defPPr>
      <a:defRPr lang="en-US"/>
    </a:defPPr>
    <a:lvl1pPr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buSzPct val="130000"/>
      <a:defRPr sz="24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7">
          <p15:clr>
            <a:srgbClr val="A4A3A4"/>
          </p15:clr>
        </p15:guide>
        <p15:guide id="2" orient="horz" pos="756">
          <p15:clr>
            <a:srgbClr val="A4A3A4"/>
          </p15:clr>
        </p15:guide>
        <p15:guide id="3" orient="horz" pos="3403">
          <p15:clr>
            <a:srgbClr val="A4A3A4"/>
          </p15:clr>
        </p15:guide>
        <p15:guide id="4" pos="38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>
          <p15:clr>
            <a:srgbClr val="A4A3A4"/>
          </p15:clr>
        </p15:guide>
        <p15:guide id="2" pos="221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provanc" initials="c" lastIdx="1" clrIdx="0"/>
  <p:cmAuthor id="1" name="Chuck Provancher" initials="cp" lastIdx="2" clrIdx="1"/>
  <p:cmAuthor id="2" name="Progress Software" initials="" lastIdx="0" clrIdx="2"/>
  <p:cmAuthor id="3" name="Chuck Provancher" initials="" lastIdx="0" clrIdx="3"/>
  <p:cmAuthor id="4" name="Utsav Banerjee" initials="UB" lastIdx="1" clrIdx="4">
    <p:extLst>
      <p:ext uri="{19B8F6BF-5375-455C-9EA6-DF929625EA0E}">
        <p15:presenceInfo xmlns:p15="http://schemas.microsoft.com/office/powerpoint/2012/main" userId="S-1-5-21-2089814041-428609448-1854500012-599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A3E"/>
    <a:srgbClr val="43A700"/>
    <a:srgbClr val="5CE500"/>
    <a:srgbClr val="FF4E00"/>
    <a:srgbClr val="2F5662"/>
    <a:srgbClr val="DD461E"/>
    <a:srgbClr val="B0D806"/>
    <a:srgbClr val="AAD204"/>
    <a:srgbClr val="24D997"/>
    <a:srgbClr val="23C7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88" autoAdjust="0"/>
    <p:restoredTop sz="90966" autoAdjust="0"/>
  </p:normalViewPr>
  <p:slideViewPr>
    <p:cSldViewPr snapToGrid="0" showGuides="1">
      <p:cViewPr varScale="1">
        <p:scale>
          <a:sx n="68" d="100"/>
          <a:sy n="68" d="100"/>
        </p:scale>
        <p:origin x="880" y="52"/>
      </p:cViewPr>
      <p:guideLst>
        <p:guide orient="horz" pos="437"/>
        <p:guide orient="horz" pos="756"/>
        <p:guide orient="horz" pos="3403"/>
        <p:guide pos="38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3" d="100"/>
          <a:sy n="53" d="100"/>
        </p:scale>
        <p:origin x="-3060" y="-108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4825" cy="2789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  <a:spAutoFit/>
          </a:bodyPr>
          <a:lstStyle>
            <a:lvl1pPr algn="l" defTabSz="935038" eaLnBrk="0" hangingPunct="0">
              <a:spcBef>
                <a:spcPct val="0"/>
              </a:spcBef>
              <a:buSzTx/>
              <a:defRPr sz="1200" b="1">
                <a:latin typeface="Arial" charset="0"/>
              </a:defRPr>
            </a:lvl1pPr>
          </a:lstStyle>
          <a:p>
            <a:pPr>
              <a:defRPr/>
            </a:pPr>
            <a:endParaRPr lang="en-US" i="0" dirty="0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0"/>
            <a:ext cx="3044825" cy="2789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  <a:spAutoFit/>
          </a:bodyPr>
          <a:lstStyle>
            <a:lvl1pPr algn="r" defTabSz="935038" eaLnBrk="0" hangingPunct="0">
              <a:spcBef>
                <a:spcPct val="0"/>
              </a:spcBef>
              <a:buSzTx/>
              <a:defRPr sz="1200" b="1">
                <a:latin typeface="Arial" charset="0"/>
              </a:defRPr>
            </a:lvl1pPr>
          </a:lstStyle>
          <a:p>
            <a:pPr>
              <a:defRPr/>
            </a:pPr>
            <a:endParaRPr lang="en-US" i="0" dirty="0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34925"/>
            <a:ext cx="3044825" cy="2789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b" anchorCtr="0" compatLnSpc="1">
            <a:prstTxWarp prst="textNoShape">
              <a:avLst/>
            </a:prstTxWarp>
            <a:spAutoFit/>
          </a:bodyPr>
          <a:lstStyle>
            <a:lvl1pPr algn="l" defTabSz="935038" eaLnBrk="0" hangingPunct="0">
              <a:spcBef>
                <a:spcPct val="0"/>
              </a:spcBef>
              <a:buSzTx/>
              <a:defRPr sz="1200" b="1">
                <a:latin typeface="Arial" charset="0"/>
              </a:defRPr>
            </a:lvl1pPr>
          </a:lstStyle>
          <a:p>
            <a:pPr>
              <a:defRPr/>
            </a:pPr>
            <a:r>
              <a:rPr lang="en-US" i="0" dirty="0"/>
              <a:t>Progress Software</a:t>
            </a:r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9034925"/>
            <a:ext cx="3044825" cy="2789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b" anchorCtr="0" compatLnSpc="1">
            <a:prstTxWarp prst="textNoShape">
              <a:avLst/>
            </a:prstTxWarp>
            <a:spAutoFit/>
          </a:bodyPr>
          <a:lstStyle>
            <a:lvl1pPr algn="r" defTabSz="935038" eaLnBrk="0" hangingPunct="0">
              <a:spcBef>
                <a:spcPct val="0"/>
              </a:spcBef>
              <a:buSzTx/>
              <a:defRPr sz="1200" b="1">
                <a:latin typeface="Arial" charset="0"/>
              </a:defRPr>
            </a:lvl1pPr>
          </a:lstStyle>
          <a:p>
            <a:pPr>
              <a:defRPr/>
            </a:pPr>
            <a:fld id="{D2F5EF90-0EF8-4688-ABBA-2D94A5D7A6DA}" type="slidenum">
              <a:rPr lang="en-US" i="0"/>
              <a:pPr>
                <a:defRPr/>
              </a:pPr>
              <a:t>‹#›</a:t>
            </a:fld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4140713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4825" cy="4651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</a:bodyPr>
          <a:lstStyle>
            <a:lvl1pPr algn="l" defTabSz="935038" eaLnBrk="0" hangingPunct="0">
              <a:spcBef>
                <a:spcPct val="0"/>
              </a:spcBef>
              <a:buSzTx/>
              <a:defRPr sz="1200" b="1" i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0"/>
            <a:ext cx="3044825" cy="4651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</a:bodyPr>
          <a:lstStyle>
            <a:lvl1pPr algn="r" defTabSz="935038" eaLnBrk="0" hangingPunct="0">
              <a:spcBef>
                <a:spcPct val="0"/>
              </a:spcBef>
              <a:buSzTx/>
              <a:defRPr sz="1200" b="1" i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2750" y="700088"/>
            <a:ext cx="62055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625" y="4424363"/>
            <a:ext cx="5154613" cy="4189412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8725"/>
            <a:ext cx="3044825" cy="4651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b" anchorCtr="0" compatLnSpc="1">
            <a:prstTxWarp prst="textNoShape">
              <a:avLst/>
            </a:prstTxWarp>
          </a:bodyPr>
          <a:lstStyle>
            <a:lvl1pPr algn="l" defTabSz="935038" eaLnBrk="0" hangingPunct="0">
              <a:spcBef>
                <a:spcPct val="0"/>
              </a:spcBef>
              <a:buSzTx/>
              <a:defRPr sz="1200" b="1" i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Progress Software</a:t>
            </a:r>
            <a:endParaRPr lang="en-US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848725"/>
            <a:ext cx="3044825" cy="465138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3359" tIns="46680" rIns="93359" bIns="46680" numCol="1" anchor="b" anchorCtr="0" compatLnSpc="1">
            <a:prstTxWarp prst="textNoShape">
              <a:avLst/>
            </a:prstTxWarp>
          </a:bodyPr>
          <a:lstStyle>
            <a:lvl1pPr algn="r" defTabSz="935038" eaLnBrk="0" hangingPunct="0">
              <a:spcBef>
                <a:spcPct val="0"/>
              </a:spcBef>
              <a:buSzTx/>
              <a:defRPr sz="1200" b="1" i="0">
                <a:latin typeface="Arial" charset="0"/>
              </a:defRPr>
            </a:lvl1pPr>
          </a:lstStyle>
          <a:p>
            <a:pPr>
              <a:defRPr/>
            </a:pPr>
            <a:fld id="{3BC3B10F-A77C-499D-8A55-4E7169A1E7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46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7" y="0"/>
            <a:ext cx="12183947" cy="6856899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4712375" y="1312684"/>
            <a:ext cx="7225625" cy="738664"/>
          </a:xfrm>
          <a:ln algn="ctr"/>
        </p:spPr>
        <p:txBody>
          <a:bodyPr lIns="0" tIns="0" rIns="0" bIns="0" anchor="ctr" anchorCtr="0"/>
          <a:lstStyle>
            <a:lvl1pPr>
              <a:lnSpc>
                <a:spcPct val="100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15712" y="3541836"/>
            <a:ext cx="7222287" cy="723098"/>
          </a:xfrm>
          <a:ln algn="ctr"/>
        </p:spPr>
        <p:txBody>
          <a:bodyPr lIns="0" tIns="0" rIns="0" bIns="0" anchor="ctr" anchorCtr="0"/>
          <a:lstStyle>
            <a:lvl1pPr marL="0" indent="0">
              <a:buClrTx/>
              <a:buFontTx/>
              <a:buNone/>
              <a:defRPr sz="2400" i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715712" y="4702484"/>
            <a:ext cx="338539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0"/>
              </a:spcBef>
            </a:pPr>
            <a:endParaRPr lang="en-US" sz="1600" i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</a:endParaRPr>
          </a:p>
          <a:p>
            <a:pPr algn="l">
              <a:spcBef>
                <a:spcPts val="0"/>
              </a:spcBef>
            </a:pPr>
            <a:endParaRPr lang="en-US" sz="1600" i="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160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Progress Education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7904274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2597419" y="2461457"/>
            <a:ext cx="6628192" cy="1552916"/>
            <a:chOff x="2476120" y="2461457"/>
            <a:chExt cx="6628192" cy="1552916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6120" y="2840458"/>
              <a:ext cx="771152" cy="96345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5341" y="2461457"/>
              <a:ext cx="981109" cy="128721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6120" y="3353747"/>
              <a:ext cx="315917" cy="36497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849" y="2813480"/>
              <a:ext cx="5029463" cy="1200893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92177742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7" y="0"/>
            <a:ext cx="12183947" cy="68568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5550" y="1568371"/>
            <a:ext cx="6901583" cy="543739"/>
          </a:xfr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168059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962" y="1200150"/>
            <a:ext cx="10360501" cy="5303520"/>
          </a:xfrm>
        </p:spPr>
        <p:txBody>
          <a:bodyPr/>
          <a:lstStyle>
            <a:lvl1pPr>
              <a:buClr>
                <a:srgbClr val="00AB8E"/>
              </a:buClr>
              <a:defRPr/>
            </a:lvl1pPr>
            <a:lvl2pPr>
              <a:buClr>
                <a:srgbClr val="00AB8E"/>
              </a:buClr>
              <a:defRPr/>
            </a:lvl2pPr>
            <a:lvl3pPr>
              <a:buClr>
                <a:srgbClr val="00AB8E"/>
              </a:buClr>
              <a:defRPr/>
            </a:lvl3pPr>
            <a:lvl4pPr>
              <a:buClr>
                <a:srgbClr val="00AB8E"/>
              </a:buClr>
              <a:defRPr/>
            </a:lvl4pPr>
            <a:lvl5pPr>
              <a:buClr>
                <a:srgbClr val="00AB8E"/>
              </a:buCl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9320292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962" y="1197864"/>
            <a:ext cx="10360501" cy="5130582"/>
          </a:xfrm>
        </p:spPr>
        <p:txBody>
          <a:bodyPr/>
          <a:lstStyle>
            <a:lvl1pPr>
              <a:spcBef>
                <a:spcPts val="1800"/>
              </a:spcBef>
              <a:defRPr/>
            </a:lvl1pPr>
            <a:lvl2pPr>
              <a:spcBef>
                <a:spcPts val="1800"/>
              </a:spcBef>
              <a:defRPr/>
            </a:lvl2pPr>
            <a:lvl3pPr>
              <a:spcBef>
                <a:spcPts val="1800"/>
              </a:spcBef>
              <a:defRPr/>
            </a:lvl3pPr>
            <a:lvl4pPr>
              <a:spcBef>
                <a:spcPts val="1800"/>
              </a:spcBef>
              <a:defRPr/>
            </a:lvl4pPr>
            <a:lvl5pPr>
              <a:spcBef>
                <a:spcPts val="18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29182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00150"/>
            <a:ext cx="5385514" cy="63976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91189"/>
            <a:ext cx="5385514" cy="4238369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200150"/>
            <a:ext cx="5387630" cy="63976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1991189"/>
            <a:ext cx="5387630" cy="4238369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1706189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7819600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254445532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rgbClr val="373A3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30000"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6004367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" y="0"/>
            <a:ext cx="12183945" cy="6856898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962" y="1200150"/>
            <a:ext cx="10894238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white">
          <a:xfrm>
            <a:off x="616817" y="367497"/>
            <a:ext cx="1080117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13157" name="Rectangle 5"/>
          <p:cNvSpPr>
            <a:spLocks noChangeArrowheads="1"/>
          </p:cNvSpPr>
          <p:nvPr/>
        </p:nvSpPr>
        <p:spPr bwMode="black">
          <a:xfrm>
            <a:off x="1810543" y="6621282"/>
            <a:ext cx="234359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eaLnBrk="0" hangingPunct="0">
              <a:buSzTx/>
              <a:defRPr/>
            </a:pPr>
            <a:r>
              <a:rPr lang="en-US" sz="7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© 2017 Progress Software Corporation. All rights reserved.</a:t>
            </a:r>
          </a:p>
        </p:txBody>
      </p:sp>
      <p:sp>
        <p:nvSpPr>
          <p:cNvPr id="1713158" name="Rectangle 6"/>
          <p:cNvSpPr>
            <a:spLocks noChangeArrowheads="1"/>
          </p:cNvSpPr>
          <p:nvPr/>
        </p:nvSpPr>
        <p:spPr bwMode="auto">
          <a:xfrm>
            <a:off x="10003832" y="6590505"/>
            <a:ext cx="15673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defTabSz="1033463" eaLnBrk="0" hangingPunct="0">
              <a:spcBef>
                <a:spcPct val="0"/>
              </a:spcBef>
              <a:buSzTx/>
              <a:defRPr/>
            </a:pPr>
            <a:fld id="{CE68E300-6CD8-4700-9D8F-1117408838C5}" type="slidenum">
              <a:rPr lang="en-US" sz="10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pPr algn="l" defTabSz="1033463" eaLnBrk="0" hangingPunct="0">
                <a:spcBef>
                  <a:spcPct val="0"/>
                </a:spcBef>
                <a:buSzTx/>
                <a:defRPr/>
              </a:pPr>
              <a:t>‹#›</a:t>
            </a:fld>
            <a:endParaRPr lang="en-US" sz="900" i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4" name="Straight Connector 3"/>
          <p:cNvCxnSpPr/>
          <p:nvPr userDrawn="1"/>
        </p:nvCxnSpPr>
        <p:spPr bwMode="auto">
          <a:xfrm>
            <a:off x="611962" y="998376"/>
            <a:ext cx="1089423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43A7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69" r:id="rId2"/>
    <p:sldLayoutId id="2147483738" r:id="rId3"/>
    <p:sldLayoutId id="2147483734" r:id="rId4"/>
    <p:sldLayoutId id="2147483762" r:id="rId5"/>
    <p:sldLayoutId id="2147483739" r:id="rId6"/>
    <p:sldLayoutId id="2147483755" r:id="rId7"/>
    <p:sldLayoutId id="2147483714" r:id="rId8"/>
    <p:sldLayoutId id="2147483767" r:id="rId9"/>
    <p:sldLayoutId id="2147483768" r:id="rId10"/>
  </p:sldLayoutIdLst>
  <p:transition>
    <p:wipe dir="r"/>
  </p:transition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defTabSz="914400" rtl="0" eaLnBrk="1" fontAlgn="base" latinLnBrk="0" hangingPunct="1">
        <a:spcBef>
          <a:spcPts val="900"/>
        </a:spcBef>
        <a:spcAft>
          <a:spcPct val="0"/>
        </a:spcAft>
        <a:buClr>
          <a:srgbClr val="00AB8E"/>
        </a:buClr>
        <a:buFont typeface="Wingdings" pitchFamily="2" charset="2"/>
        <a:buChar char="§"/>
        <a:defRPr lang="en-US" sz="20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fontAlgn="base" latinLnBrk="0" hangingPunct="1">
        <a:spcBef>
          <a:spcPts val="900"/>
        </a:spcBef>
        <a:spcAft>
          <a:spcPct val="0"/>
        </a:spcAft>
        <a:buClr>
          <a:srgbClr val="00AB8E"/>
        </a:buClr>
        <a:buChar char="•"/>
        <a:defRPr lang="en-US" sz="18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fontAlgn="base" latinLnBrk="0" hangingPunct="1">
        <a:spcBef>
          <a:spcPts val="900"/>
        </a:spcBef>
        <a:spcAft>
          <a:spcPct val="0"/>
        </a:spcAft>
        <a:buClr>
          <a:srgbClr val="00AB8E"/>
        </a:buClr>
        <a:buFont typeface="Arial" charset="0"/>
        <a:buChar char="–"/>
        <a:defRPr lang="en-US" sz="16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fontAlgn="base" latinLnBrk="0" hangingPunct="1">
        <a:spcBef>
          <a:spcPts val="900"/>
        </a:spcBef>
        <a:spcAft>
          <a:spcPct val="0"/>
        </a:spcAft>
        <a:buClr>
          <a:srgbClr val="00AB8E"/>
        </a:buClr>
        <a:buSzPct val="95000"/>
        <a:buFont typeface="Courier New" pitchFamily="49" charset="0"/>
        <a:buChar char="o"/>
        <a:defRPr lang="en-US" sz="14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fontAlgn="base" latinLnBrk="0" hangingPunct="1">
        <a:spcBef>
          <a:spcPts val="900"/>
        </a:spcBef>
        <a:spcAft>
          <a:spcPct val="0"/>
        </a:spcAft>
        <a:buClr>
          <a:srgbClr val="00AB8E"/>
        </a:buClr>
        <a:buSzPct val="95000"/>
        <a:buFont typeface="Courier New" pitchFamily="49" charset="0"/>
        <a:buChar char="o"/>
        <a:defRPr lang="en-US" sz="14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Nxy1VY73tYJ7o_R25HjohQ/playlists?shelf_id=10&amp;view=50&amp;sort=dd" TargetMode="External"/><Relationship Id="rId7" Type="http://schemas.openxmlformats.org/officeDocument/2006/relationships/hyperlink" Target="https://wbt.progress.com/" TargetMode="External"/><Relationship Id="rId2" Type="http://schemas.openxmlformats.org/officeDocument/2006/relationships/hyperlink" Target="https://www.progress.com/openedg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mmunity.progress.com/" TargetMode="External"/><Relationship Id="rId5" Type="http://schemas.openxmlformats.org/officeDocument/2006/relationships/hyperlink" Target="https://www.progress.com/support/reference-guide" TargetMode="External"/><Relationship Id="rId4" Type="http://schemas.openxmlformats.org/officeDocument/2006/relationships/hyperlink" Target="http://documentation.progress.com/output/ua/OpenEdge_latest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18087" y="1868402"/>
            <a:ext cx="7321345" cy="2215991"/>
          </a:xfrm>
          <a:noFill/>
          <a:ln/>
        </p:spPr>
        <p:txBody>
          <a:bodyPr/>
          <a:lstStyle/>
          <a:p>
            <a:pPr eaLnBrk="1" hangingPunct="1"/>
            <a:r>
              <a:rPr lang="en-US" dirty="0"/>
              <a:t>Course Summary:</a:t>
            </a:r>
            <a:br>
              <a:rPr lang="en-US" dirty="0"/>
            </a:br>
            <a:r>
              <a:rPr lang="en-US" dirty="0"/>
              <a:t>Introduction to Object-oriented Programming</a:t>
            </a:r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6817" y="370575"/>
            <a:ext cx="10801179" cy="42473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43A700"/>
              </a:buClr>
            </a:pPr>
            <a:r>
              <a:rPr lang="en-US" dirty="0"/>
              <a:t>Review of the </a:t>
            </a:r>
            <a:r>
              <a:rPr lang="en-US" i="1" dirty="0"/>
              <a:t>Introduction to Object-oriented programming </a:t>
            </a:r>
            <a:r>
              <a:rPr lang="en-US" dirty="0"/>
              <a:t>course learning objectives</a:t>
            </a:r>
          </a:p>
          <a:p>
            <a:pPr>
              <a:buClr>
                <a:srgbClr val="43A700"/>
              </a:buClr>
            </a:pPr>
            <a:r>
              <a:rPr lang="en-US" dirty="0"/>
              <a:t>Progress OpenEdge resources on the web</a:t>
            </a:r>
          </a:p>
          <a:p>
            <a:pPr>
              <a:buClr>
                <a:srgbClr val="43A700"/>
              </a:buClr>
            </a:pPr>
            <a:r>
              <a:rPr lang="en-US" dirty="0"/>
              <a:t>Progress worldwide technical support</a:t>
            </a:r>
          </a:p>
        </p:txBody>
      </p:sp>
    </p:spTree>
    <p:custDataLst>
      <p:tags r:id="rId1"/>
    </p:custData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course learning objectives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611962" y="1197864"/>
            <a:ext cx="10360501" cy="5367528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000000"/>
                </a:solidFill>
              </a:rPr>
              <a:t>By now, you should be able to:</a:t>
            </a:r>
          </a:p>
          <a:p>
            <a:pPr lvl="0"/>
            <a:r>
              <a:rPr lang="en-US" dirty="0"/>
              <a:t>Describe the key features of object-oriented ABL programming.</a:t>
            </a:r>
          </a:p>
          <a:p>
            <a:pPr lvl="0"/>
            <a:r>
              <a:rPr lang="en-US" dirty="0"/>
              <a:t>Define the parts of an ABL class</a:t>
            </a:r>
          </a:p>
          <a:p>
            <a:pPr lvl="0"/>
            <a:r>
              <a:rPr lang="en-US" dirty="0"/>
              <a:t>Access data members and call methods within a class.</a:t>
            </a:r>
          </a:p>
          <a:p>
            <a:pPr lvl="0"/>
            <a:r>
              <a:rPr lang="en-US" dirty="0"/>
              <a:t>Work with other classes</a:t>
            </a:r>
          </a:p>
          <a:p>
            <a:pPr lvl="0"/>
            <a:r>
              <a:rPr lang="en-US" dirty="0"/>
              <a:t>Test a class</a:t>
            </a:r>
          </a:p>
          <a:p>
            <a:pPr lvl="0"/>
            <a:r>
              <a:rPr lang="en-US" dirty="0"/>
              <a:t>Define and use an inheritance hierarchy</a:t>
            </a:r>
          </a:p>
          <a:p>
            <a:pPr lvl="0"/>
            <a:r>
              <a:rPr lang="en-US" dirty="0"/>
              <a:t>Define and use interface classes</a:t>
            </a:r>
          </a:p>
          <a:p>
            <a:pPr lvl="0"/>
            <a:r>
              <a:rPr lang="en-US" dirty="0"/>
              <a:t>Create singletons (static instances)</a:t>
            </a:r>
          </a:p>
          <a:p>
            <a:pPr lvl="0"/>
            <a:r>
              <a:rPr lang="en-US" dirty="0"/>
              <a:t>Create instances dynamically</a:t>
            </a:r>
          </a:p>
          <a:p>
            <a:pPr lvl="0"/>
            <a:r>
              <a:rPr lang="en-US" dirty="0"/>
              <a:t>Define and use class events</a:t>
            </a:r>
          </a:p>
        </p:txBody>
      </p:sp>
    </p:spTree>
    <p:custDataLst>
      <p:tags r:id="rId1"/>
    </p:custData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OpenEdge resources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5123" y="997306"/>
            <a:ext cx="11471710" cy="566118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Web site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hlinkClick r:id="rId2"/>
              </a:rPr>
              <a:t>https://www.progress.com/openedge</a:t>
            </a:r>
            <a:endParaRPr lang="en-US" sz="2000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YouTube channel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  <a:hlinkClick r:id="rId3"/>
              </a:rPr>
              <a:t>https://www.youtube.com/channel/UCNxy1VY73tYJ7o_R25HjohQ/playlists?shelf_id=10&amp;view=50&amp;sort=dd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Documentation</a:t>
            </a:r>
          </a:p>
          <a:p>
            <a:pPr indent="65088">
              <a:buNone/>
            </a:pPr>
            <a:r>
              <a:rPr lang="en-US" dirty="0">
                <a:solidFill>
                  <a:schemeClr val="tx1"/>
                </a:solidFill>
                <a:hlinkClick r:id="rId4"/>
              </a:rPr>
              <a:t>http://documentation.progress.com/output/ua/OpenEdge_latest/</a:t>
            </a:r>
            <a:r>
              <a:rPr lang="en-US" dirty="0">
                <a:solidFill>
                  <a:schemeClr val="tx1"/>
                </a:solidFill>
              </a:rPr>
              <a:t> </a:t>
            </a:r>
          </a:p>
          <a:p>
            <a:r>
              <a:rPr lang="en-US" b="1" dirty="0">
                <a:solidFill>
                  <a:schemeClr val="tx1"/>
                </a:solidFill>
              </a:rPr>
              <a:t>Technical support and knowledge base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tx1"/>
                </a:solidFill>
                <a:hlinkClick r:id="rId5"/>
              </a:rPr>
              <a:t>https://www.progress.com/support/reference-guide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Developer community</a:t>
            </a:r>
          </a:p>
          <a:p>
            <a:pPr indent="-3175">
              <a:buNone/>
            </a:pPr>
            <a:r>
              <a:rPr lang="en-US" dirty="0">
                <a:solidFill>
                  <a:schemeClr val="tx1"/>
                </a:solidFill>
                <a:hlinkClick r:id="rId6"/>
              </a:rPr>
              <a:t> https://community.progress.com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Progress eLearning community</a:t>
            </a:r>
          </a:p>
          <a:p>
            <a:pPr indent="-3175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hlinkClick r:id="rId7"/>
              </a:rPr>
              <a:t>https://wbt.progress.com</a:t>
            </a:r>
            <a:endParaRPr lang="en-US" dirty="0">
              <a:solidFill>
                <a:schemeClr val="tx1"/>
              </a:solidFill>
            </a:endParaRPr>
          </a:p>
          <a:p>
            <a:pPr indent="-3175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129546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technical support</a:t>
            </a:r>
          </a:p>
        </p:txBody>
      </p:sp>
      <p:pic>
        <p:nvPicPr>
          <p:cNvPr id="9220" name="Picture 5" descr="mp00640_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6906" y="1763384"/>
            <a:ext cx="3482566" cy="346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6447804" y="2410960"/>
            <a:ext cx="5741021" cy="303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algn="l">
              <a:buClr>
                <a:schemeClr val="accent1"/>
              </a:buClr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Americas</a:t>
            </a:r>
          </a:p>
          <a:p>
            <a:pPr marL="742950" lvl="1" indent="-285750" algn="l">
              <a:buClr>
                <a:schemeClr val="accent1"/>
              </a:buClr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Europe, Middle East, and Africa</a:t>
            </a:r>
          </a:p>
          <a:p>
            <a:pPr marL="742950" lvl="1" indent="-285750" algn="l">
              <a:buClr>
                <a:schemeClr val="accent1"/>
              </a:buClr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Asia Pacific</a:t>
            </a:r>
            <a:endParaRPr lang="en-US" sz="2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033483"/>
      </p:ext>
    </p:extLst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EDU template Jan 2014">
  <a:themeElements>
    <a:clrScheme name="Custom 2">
      <a:dk1>
        <a:srgbClr val="000000"/>
      </a:dk1>
      <a:lt1>
        <a:srgbClr val="FFFFFF"/>
      </a:lt1>
      <a:dk2>
        <a:srgbClr val="005F97"/>
      </a:dk2>
      <a:lt2>
        <a:srgbClr val="FFFFFF"/>
      </a:lt2>
      <a:accent1>
        <a:srgbClr val="FF4E00"/>
      </a:accent1>
      <a:accent2>
        <a:srgbClr val="24A382"/>
      </a:accent2>
      <a:accent3>
        <a:srgbClr val="0072B7"/>
      </a:accent3>
      <a:accent4>
        <a:srgbClr val="C1282D"/>
      </a:accent4>
      <a:accent5>
        <a:srgbClr val="FCDB3F"/>
      </a:accent5>
      <a:accent6>
        <a:srgbClr val="58595B"/>
      </a:accent6>
      <a:hlink>
        <a:srgbClr val="0000FF"/>
      </a:hlink>
      <a:folHlink>
        <a:srgbClr val="7030A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Pct val="130000"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Pct val="130000"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i="0" dirty="0" err="1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psc_powerpoint_template_2007 1">
        <a:dk1>
          <a:srgbClr val="000000"/>
        </a:dk1>
        <a:lt1>
          <a:srgbClr val="FFFFFF"/>
        </a:lt1>
        <a:dk2>
          <a:srgbClr val="004B85"/>
        </a:dk2>
        <a:lt2>
          <a:srgbClr val="C0C0C0"/>
        </a:lt2>
        <a:accent1>
          <a:srgbClr val="E8A82C"/>
        </a:accent1>
        <a:accent2>
          <a:srgbClr val="00BA97"/>
        </a:accent2>
        <a:accent3>
          <a:srgbClr val="FFFFFF"/>
        </a:accent3>
        <a:accent4>
          <a:srgbClr val="000000"/>
        </a:accent4>
        <a:accent5>
          <a:srgbClr val="F2D1AC"/>
        </a:accent5>
        <a:accent6>
          <a:srgbClr val="00A888"/>
        </a:accent6>
        <a:hlink>
          <a:srgbClr val="D21E27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" id="{0C9932F4-97F2-40CF-A099-430DAC40C137}" vid="{1E2E8CFE-D25C-4115-A987-D26FC0A1678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rogress Colors 2013 - Sept25">
    <a:dk1>
      <a:srgbClr val="000000"/>
    </a:dk1>
    <a:lt1>
      <a:srgbClr val="FFFFFF"/>
    </a:lt1>
    <a:dk2>
      <a:srgbClr val="005F97"/>
    </a:dk2>
    <a:lt2>
      <a:srgbClr val="FFFFFF"/>
    </a:lt2>
    <a:accent1>
      <a:srgbClr val="FF4E00"/>
    </a:accent1>
    <a:accent2>
      <a:srgbClr val="24A382"/>
    </a:accent2>
    <a:accent3>
      <a:srgbClr val="0072B7"/>
    </a:accent3>
    <a:accent4>
      <a:srgbClr val="C1282D"/>
    </a:accent4>
    <a:accent5>
      <a:srgbClr val="FCDB3F"/>
    </a:accent5>
    <a:accent6>
      <a:srgbClr val="58595B"/>
    </a:accent6>
    <a:hlink>
      <a:srgbClr val="FF4E00"/>
    </a:hlink>
    <a:folHlink>
      <a:srgbClr val="FF4E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6B80EC531CDE4BA5CCC220CF39A60F" ma:contentTypeVersion="26" ma:contentTypeDescription="Create a new document." ma:contentTypeScope="" ma:versionID="d79e6fb36a00bd9d5f2ea9c910124fa2">
  <xsd:schema xmlns:xsd="http://www.w3.org/2001/XMLSchema" xmlns:xs="http://www.w3.org/2001/XMLSchema" xmlns:p="http://schemas.microsoft.com/office/2006/metadata/properties" xmlns:ns2="c50ce1ea-e3af-44b6-8548-b864ba6bdfeb" xmlns:ns3="9e244160-759d-472e-925e-0993d518e217" targetNamespace="http://schemas.microsoft.com/office/2006/metadata/properties" ma:root="true" ma:fieldsID="de76553b1cfabae6b283cfbf09b81e2e" ns2:_="" ns3:_="">
    <xsd:import namespace="c50ce1ea-e3af-44b6-8548-b864ba6bdfeb"/>
    <xsd:import namespace="9e244160-759d-472e-925e-0993d518e2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0ce1ea-e3af-44b6-8548-b864ba6bdf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244160-759d-472e-925e-0993d518e21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EBAC14-A01F-49ED-BAA2-9F3DED8062F9}"/>
</file>

<file path=customXml/itemProps2.xml><?xml version="1.0" encoding="utf-8"?>
<ds:datastoreItem xmlns:ds="http://schemas.openxmlformats.org/officeDocument/2006/customXml" ds:itemID="{EEA8EEE7-F1C0-4377-82D1-E55A92F384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A4C4B2-98B1-44DF-A244-E8FB7A2D1956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2796</TotalTime>
  <Words>127</Words>
  <Application>Microsoft Office PowerPoint</Application>
  <PresentationFormat>Custom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Courier New</vt:lpstr>
      <vt:lpstr>Wingdings</vt:lpstr>
      <vt:lpstr>EDU template Jan 2014</vt:lpstr>
      <vt:lpstr>Course Summary: Introduction to Object-oriented Programming</vt:lpstr>
      <vt:lpstr>Overview</vt:lpstr>
      <vt:lpstr>Review of course learning objectives</vt:lpstr>
      <vt:lpstr>Progress OpenEdge resources</vt:lpstr>
      <vt:lpstr>Progress technical support</vt:lpstr>
    </vt:vector>
  </TitlesOfParts>
  <Company>Progress Software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CourseSummary</dc:title>
  <dc:creator>Utsav Banerjee</dc:creator>
  <cp:lastModifiedBy>Annie Khan</cp:lastModifiedBy>
  <cp:revision>31</cp:revision>
  <cp:lastPrinted>2013-09-18T03:48:20Z</cp:lastPrinted>
  <dcterms:created xsi:type="dcterms:W3CDTF">2016-06-22T09:18:27Z</dcterms:created>
  <dcterms:modified xsi:type="dcterms:W3CDTF">2017-06-12T09:19:40Z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0x010100596B80EC531CDE4BA5CCC220CF39A60F</vt:lpwstr>
  </property>
  <property fmtid="{D5CDD505-2E9C-101B-9397-08002B2CF9AE}" pid="3" name="Category1">
    <vt:lpwstr>367;#PowerPoint|ef797fd0-0a2c-4c70-979e-7c4753a1af05</vt:lpwstr>
  </property>
  <property fmtid="{D5CDD505-2E9C-101B-9397-08002B2CF9AE}" pid="4" name="TaxCatchAll">
    <vt:lpwstr>237;#Template|c9160f8f-74c9-4442-ac41-24463e06691d</vt:lpwstr>
  </property>
  <property fmtid="{D5CDD505-2E9C-101B-9397-08002B2CF9AE}" pid="5" name="Doc ID">
    <vt:lpwstr>101816</vt:lpwstr>
  </property>
  <property fmtid="{D5CDD505-2E9C-101B-9397-08002B2CF9AE}" pid="6" name="Location1">
    <vt:lpwstr/>
  </property>
  <property fmtid="{D5CDD505-2E9C-101B-9397-08002B2CF9AE}" pid="7" name="Tagged Doc ID's">
    <vt:bool>false</vt:bool>
  </property>
  <property fmtid="{D5CDD505-2E9C-101B-9397-08002B2CF9AE}" pid="8" name="ContentType1">
    <vt:lpwstr>212;#Presentation|bb6cbacc-6fa5-4c01-b5cb-9e459e8851d2</vt:lpwstr>
  </property>
  <property fmtid="{D5CDD505-2E9C-101B-9397-08002B2CF9AE}" pid="9" name="Solution0">
    <vt:lpwstr/>
  </property>
  <property fmtid="{D5CDD505-2E9C-101B-9397-08002B2CF9AE}" pid="10" name="Industry">
    <vt:lpwstr/>
  </property>
  <property fmtid="{D5CDD505-2E9C-101B-9397-08002B2CF9AE}" pid="11" name="IndustrySolution">
    <vt:lpwstr/>
  </property>
  <property fmtid="{D5CDD505-2E9C-101B-9397-08002B2CF9AE}" pid="12" name="Attachment Only ?">
    <vt:bool>true</vt:bool>
  </property>
  <property fmtid="{D5CDD505-2E9C-101B-9397-08002B2CF9AE}" pid="13" name="GFOAudience">
    <vt:lpwstr/>
  </property>
  <property fmtid="{D5CDD505-2E9C-101B-9397-08002B2CF9AE}" pid="14" name="OpenEdgeModule">
    <vt:lpwstr/>
  </property>
  <property fmtid="{D5CDD505-2E9C-101B-9397-08002B2CF9AE}" pid="15" name="kb2a064789314f00a60cb6c3cf784453">
    <vt:lpwstr/>
  </property>
  <property fmtid="{D5CDD505-2E9C-101B-9397-08002B2CF9AE}" pid="16" name="HorizontalUseCase">
    <vt:lpwstr/>
  </property>
  <property fmtid="{D5CDD505-2E9C-101B-9397-08002B2CF9AE}" pid="17" name="GFOResourceTags">
    <vt:lpwstr/>
  </property>
  <property fmtid="{D5CDD505-2E9C-101B-9397-08002B2CF9AE}" pid="18" name="Partner Empowerment">
    <vt:lpwstr/>
  </property>
  <property fmtid="{D5CDD505-2E9C-101B-9397-08002B2CF9AE}" pid="19" name="BusinessLine">
    <vt:lpwstr/>
  </property>
  <property fmtid="{D5CDD505-2E9C-101B-9397-08002B2CF9AE}" pid="20" name="Portal Audience">
    <vt:lpwstr/>
  </property>
  <property fmtid="{D5CDD505-2E9C-101B-9397-08002B2CF9AE}" pid="21" name="ArticulateGUID">
    <vt:lpwstr>2CCE4432-B540-4D5F-9E0F-6B2FAF3DCD4C</vt:lpwstr>
  </property>
  <property fmtid="{D5CDD505-2E9C-101B-9397-08002B2CF9AE}" pid="22" name="ArticulatePath">
    <vt:lpwstr>Presentation1</vt:lpwstr>
  </property>
  <property fmtid="{D5CDD505-2E9C-101B-9397-08002B2CF9AE}" pid="23" name="_dlc_DocIdItemGuid">
    <vt:lpwstr>407a1568-9692-4de9-846a-815f0239edc2</vt:lpwstr>
  </property>
  <property fmtid="{D5CDD505-2E9C-101B-9397-08002B2CF9AE}" pid="24" name="Order">
    <vt:r8>100</vt:r8>
  </property>
</Properties>
</file>