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84E00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-119728"/>
              <a:satOff val="5580"/>
              <a:lumOff val="-12961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98089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1270000" y="4308599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619250" y="673100"/>
            <a:ext cx="9758016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6718300" y="638919"/>
            <a:ext cx="5334001" cy="82169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buClrTx/>
              <a:defRPr sz="2800"/>
            </a:lvl1pPr>
            <a:lvl2pPr marL="685800" indent="-342900">
              <a:spcBef>
                <a:spcPts val="3200"/>
              </a:spcBef>
              <a:buClrTx/>
              <a:defRPr sz="2800"/>
            </a:lvl2pPr>
            <a:lvl3pPr marL="1028700" indent="-342900">
              <a:spcBef>
                <a:spcPts val="3200"/>
              </a:spcBef>
              <a:buClrTx/>
              <a:defRPr sz="2800"/>
            </a:lvl3pPr>
            <a:lvl4pPr marL="1371600" indent="-342900">
              <a:spcBef>
                <a:spcPts val="3200"/>
              </a:spcBef>
              <a:buClrTx/>
              <a:defRPr sz="2800"/>
            </a:lvl4pPr>
            <a:lvl5pPr marL="1714500" indent="-342900">
              <a:spcBef>
                <a:spcPts val="3200"/>
              </a:spcBef>
              <a:buClrTx/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731000" y="49657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731000" y="6350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half" idx="15"/>
          </p:nvPr>
        </p:nvSpPr>
        <p:spPr>
          <a:xfrm>
            <a:off x="9525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2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1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hyperlink" Target="http://console.kinvey.com" TargetMode="Externa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github.com/mdossant/Sports.git" TargetMode="External"/><Relationship Id="rId3" Type="http://schemas.openxmlformats.org/officeDocument/2006/relationships/hyperlink" Target="https://nativescript.org" TargetMode="External"/><Relationship Id="rId4" Type="http://schemas.openxmlformats.org/officeDocument/2006/relationships/hyperlink" Target="https://www.progress.com/kinvey" TargetMode="External"/><Relationship Id="rId5" Type="http://schemas.openxmlformats.org/officeDocument/2006/relationships/hyperlink" Target="https://console.kinvey.com" TargetMode="External"/><Relationship Id="rId6" Type="http://schemas.openxmlformats.org/officeDocument/2006/relationships/hyperlink" Target="https://docs.mongodb.com" TargetMode="External"/><Relationship Id="rId7" Type="http://schemas.openxmlformats.org/officeDocument/2006/relationships/hyperlink" Target="https://community.progress.com/community_groups/mobile/w/mobile/2933.how-to-add-jfp-support-to-a-business-entity" TargetMode="External"/><Relationship Id="rId8" Type="http://schemas.openxmlformats.org/officeDocument/2006/relationships/image" Target="../media/image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NativeScript Kinvey PASOE"/>
          <p:cNvSpPr txBox="1"/>
          <p:nvPr>
            <p:ph type="ctrTitle"/>
          </p:nvPr>
        </p:nvSpPr>
        <p:spPr>
          <a:xfrm>
            <a:off x="1270000" y="989308"/>
            <a:ext cx="10464800" cy="3302001"/>
          </a:xfrm>
          <a:prstGeom prst="rect">
            <a:avLst/>
          </a:prstGeom>
        </p:spPr>
        <p:txBody>
          <a:bodyPr/>
          <a:lstStyle/>
          <a:p>
            <a:pPr/>
            <a:r>
              <a:rPr>
                <a:solidFill>
                  <a:schemeClr val="accent2">
                    <a:hueOff val="-177681"/>
                    <a:satOff val="-17391"/>
                    <a:lumOff val="16666"/>
                  </a:schemeClr>
                </a:solidFill>
              </a:rPr>
              <a:t>NativeScript</a:t>
            </a:r>
            <a:r>
              <a:t> </a:t>
            </a:r>
            <a:r>
              <a:rPr>
                <a:solidFill>
                  <a:schemeClr val="accent6">
                    <a:satOff val="15424"/>
                    <a:lumOff val="17647"/>
                  </a:schemeClr>
                </a:solidFill>
              </a:rPr>
              <a:t>Kinvey</a:t>
            </a:r>
            <a:r>
              <a:t> </a:t>
            </a:r>
            <a:r>
              <a:rPr>
                <a:solidFill>
                  <a:schemeClr val="accent4"/>
                </a:solidFill>
              </a:rPr>
              <a:t>PASOE</a:t>
            </a:r>
          </a:p>
        </p:txBody>
      </p:sp>
      <p:sp>
        <p:nvSpPr>
          <p:cNvPr id="120" name="Lunch &amp; Learn on how to create a mobile app using NativeScript w/ Kinvey BAAS and OpenEdge PASOE"/>
          <p:cNvSpPr txBox="1"/>
          <p:nvPr>
            <p:ph type="subTitle" sz="quarter" idx="1"/>
          </p:nvPr>
        </p:nvSpPr>
        <p:spPr>
          <a:xfrm>
            <a:off x="1270000" y="4792068"/>
            <a:ext cx="10464800" cy="1130301"/>
          </a:xfrm>
          <a:prstGeom prst="rect">
            <a:avLst/>
          </a:prstGeom>
        </p:spPr>
        <p:txBody>
          <a:bodyPr/>
          <a:lstStyle>
            <a:lvl1pPr defTabSz="537463">
              <a:defRPr sz="3404"/>
            </a:lvl1pPr>
          </a:lstStyle>
          <a:p>
            <a:pPr/>
            <a:r>
              <a:t>Lunch &amp; Learn on how to create a mobile app using NativeScript w/ Kinvey BAAS and OpenEdge PASOE</a:t>
            </a:r>
          </a:p>
        </p:txBody>
      </p:sp>
      <p:sp>
        <p:nvSpPr>
          <p:cNvPr id="121" name="Mauricio dos Santos…"/>
          <p:cNvSpPr txBox="1"/>
          <p:nvPr/>
        </p:nvSpPr>
        <p:spPr>
          <a:xfrm>
            <a:off x="1270000" y="6304416"/>
            <a:ext cx="10464800" cy="1130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defTabSz="537463">
              <a:defRPr b="0" sz="3404"/>
            </a:pPr>
            <a:r>
              <a:t>Mauricio dos Santos</a:t>
            </a:r>
          </a:p>
          <a:p>
            <a:pPr defTabSz="537463">
              <a:defRPr b="0" sz="3404"/>
            </a:pPr>
            <a:r>
              <a:t>April 2019</a:t>
            </a:r>
          </a:p>
        </p:txBody>
      </p:sp>
      <p:pic>
        <p:nvPicPr>
          <p:cNvPr id="122" name="Progress_Brandmark_RGB_Primary.png" descr="Progress_Brandmark_RGB_Primary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24807" y="8156950"/>
            <a:ext cx="4762144" cy="1599020"/>
          </a:xfrm>
          <a:prstGeom prst="rect">
            <a:avLst/>
          </a:prstGeom>
          <a:ln w="12700">
            <a:miter lim="400000"/>
          </a:ln>
        </p:spPr>
      </p:pic>
      <p:pic>
        <p:nvPicPr>
          <p:cNvPr id="123" name="ball.png" descr="ball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768793" y="3258802"/>
            <a:ext cx="778792" cy="77879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3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–Albert Einstein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–Albert Einstein</a:t>
            </a:r>
          </a:p>
        </p:txBody>
      </p:sp>
      <p:sp>
        <p:nvSpPr>
          <p:cNvPr id="226" name="“simple not simpler”"/>
          <p:cNvSpPr txBox="1"/>
          <p:nvPr>
            <p:ph type="body" idx="14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“simple not simpler” </a:t>
            </a:r>
          </a:p>
        </p:txBody>
      </p:sp>
      <p:pic>
        <p:nvPicPr>
          <p:cNvPr id="227" name="ball.png" descr="ball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020728" y="2243538"/>
            <a:ext cx="963345" cy="96334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:dissolve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27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mobile.png" descr="mobil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204086" y="2830823"/>
            <a:ext cx="3237223" cy="5539754"/>
          </a:xfrm>
          <a:prstGeom prst="rect">
            <a:avLst/>
          </a:prstGeom>
          <a:ln w="12700">
            <a:miter lim="400000"/>
          </a:ln>
        </p:spPr>
      </p:pic>
      <p:sp>
        <p:nvSpPr>
          <p:cNvPr id="126" name="Line"/>
          <p:cNvSpPr/>
          <p:nvPr/>
        </p:nvSpPr>
        <p:spPr>
          <a:xfrm flipV="1">
            <a:off x="2727723" y="3250108"/>
            <a:ext cx="969405" cy="48710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127" name="kinvey_Items.png" descr="kinvey_Items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841733" y="2433169"/>
            <a:ext cx="2455211" cy="1892357"/>
          </a:xfrm>
          <a:prstGeom prst="rect">
            <a:avLst/>
          </a:prstGeom>
          <a:ln w="12700">
            <a:miter lim="400000"/>
          </a:ln>
        </p:spPr>
      </p:pic>
      <p:pic>
        <p:nvPicPr>
          <p:cNvPr id="128" name="kinvey_ItemImages.png" descr="kinvey_ItemImages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841733" y="4782962"/>
            <a:ext cx="2455211" cy="1914876"/>
          </a:xfrm>
          <a:prstGeom prst="rect">
            <a:avLst/>
          </a:prstGeom>
          <a:ln w="12700">
            <a:miter lim="400000"/>
          </a:ln>
        </p:spPr>
      </p:pic>
      <p:sp>
        <p:nvSpPr>
          <p:cNvPr id="129" name="Line"/>
          <p:cNvSpPr/>
          <p:nvPr/>
        </p:nvSpPr>
        <p:spPr>
          <a:xfrm>
            <a:off x="2802652" y="5412650"/>
            <a:ext cx="894476" cy="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0" name="Line"/>
          <p:cNvSpPr/>
          <p:nvPr/>
        </p:nvSpPr>
        <p:spPr>
          <a:xfrm>
            <a:off x="6461768" y="3250108"/>
            <a:ext cx="975167" cy="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1" name="Line"/>
          <p:cNvSpPr/>
          <p:nvPr/>
        </p:nvSpPr>
        <p:spPr>
          <a:xfrm>
            <a:off x="6461768" y="5412650"/>
            <a:ext cx="975167" cy="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132" name="sportsflex.png" descr="sportsflex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548430" y="2520956"/>
            <a:ext cx="2738562" cy="1458306"/>
          </a:xfrm>
          <a:prstGeom prst="rect">
            <a:avLst/>
          </a:prstGeom>
          <a:ln w="12700">
            <a:miter lim="400000"/>
          </a:ln>
        </p:spPr>
      </p:pic>
      <p:sp>
        <p:nvSpPr>
          <p:cNvPr id="133" name="Line"/>
          <p:cNvSpPr/>
          <p:nvPr/>
        </p:nvSpPr>
        <p:spPr>
          <a:xfrm flipH="1">
            <a:off x="2802652" y="5740400"/>
            <a:ext cx="894476" cy="0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4" name="Line"/>
          <p:cNvSpPr/>
          <p:nvPr/>
        </p:nvSpPr>
        <p:spPr>
          <a:xfrm flipH="1">
            <a:off x="2629912" y="3581400"/>
            <a:ext cx="1067216" cy="668636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5" name="Line"/>
          <p:cNvSpPr/>
          <p:nvPr/>
        </p:nvSpPr>
        <p:spPr>
          <a:xfrm flipH="1">
            <a:off x="6461768" y="5740400"/>
            <a:ext cx="975167" cy="0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6" name="Line"/>
          <p:cNvSpPr/>
          <p:nvPr/>
        </p:nvSpPr>
        <p:spPr>
          <a:xfrm flipH="1">
            <a:off x="6475449" y="3581400"/>
            <a:ext cx="894477" cy="0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7" name="Cylinder"/>
          <p:cNvSpPr/>
          <p:nvPr/>
        </p:nvSpPr>
        <p:spPr>
          <a:xfrm>
            <a:off x="11496143" y="2545436"/>
            <a:ext cx="1074310" cy="14182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1600" fill="norm" stroke="1" extrusionOk="0">
                <a:moveTo>
                  <a:pt x="9839" y="0"/>
                </a:moveTo>
                <a:cubicBezTo>
                  <a:pt x="7321" y="0"/>
                  <a:pt x="4803" y="241"/>
                  <a:pt x="2882" y="724"/>
                </a:cubicBezTo>
                <a:cubicBezTo>
                  <a:pt x="-961" y="1689"/>
                  <a:pt x="-961" y="3255"/>
                  <a:pt x="2882" y="4221"/>
                </a:cubicBezTo>
                <a:cubicBezTo>
                  <a:pt x="6724" y="5186"/>
                  <a:pt x="12954" y="5186"/>
                  <a:pt x="16796" y="4221"/>
                </a:cubicBezTo>
                <a:cubicBezTo>
                  <a:pt x="20639" y="3255"/>
                  <a:pt x="20639" y="1689"/>
                  <a:pt x="16796" y="724"/>
                </a:cubicBezTo>
                <a:cubicBezTo>
                  <a:pt x="14875" y="241"/>
                  <a:pt x="12357" y="0"/>
                  <a:pt x="9839" y="0"/>
                </a:cubicBezTo>
                <a:close/>
                <a:moveTo>
                  <a:pt x="0" y="3593"/>
                </a:moveTo>
                <a:lnTo>
                  <a:pt x="0" y="18993"/>
                </a:lnTo>
                <a:cubicBezTo>
                  <a:pt x="0" y="20356"/>
                  <a:pt x="4405" y="21600"/>
                  <a:pt x="9839" y="21600"/>
                </a:cubicBezTo>
                <a:cubicBezTo>
                  <a:pt x="15273" y="21600"/>
                  <a:pt x="19678" y="20356"/>
                  <a:pt x="19678" y="18993"/>
                </a:cubicBezTo>
                <a:lnTo>
                  <a:pt x="19678" y="3593"/>
                </a:lnTo>
                <a:cubicBezTo>
                  <a:pt x="18279" y="4621"/>
                  <a:pt x="14401" y="5357"/>
                  <a:pt x="9839" y="5357"/>
                </a:cubicBezTo>
                <a:cubicBezTo>
                  <a:pt x="5277" y="5357"/>
                  <a:pt x="1399" y="4621"/>
                  <a:pt x="0" y="3593"/>
                </a:cubicBezTo>
                <a:close/>
              </a:path>
            </a:pathLst>
          </a:custGeom>
          <a:solidFill>
            <a:schemeClr val="accent1">
              <a:lumOff val="13529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8" name="Coins"/>
          <p:cNvSpPr/>
          <p:nvPr/>
        </p:nvSpPr>
        <p:spPr>
          <a:xfrm>
            <a:off x="7648550" y="4926649"/>
            <a:ext cx="1268094" cy="12719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1" y="0"/>
                </a:moveTo>
                <a:cubicBezTo>
                  <a:pt x="7949" y="0"/>
                  <a:pt x="5266" y="392"/>
                  <a:pt x="3255" y="1111"/>
                </a:cubicBezTo>
                <a:cubicBezTo>
                  <a:pt x="1360" y="1787"/>
                  <a:pt x="273" y="2685"/>
                  <a:pt x="273" y="3572"/>
                </a:cubicBezTo>
                <a:cubicBezTo>
                  <a:pt x="273" y="4460"/>
                  <a:pt x="1360" y="5360"/>
                  <a:pt x="3255" y="6035"/>
                </a:cubicBezTo>
                <a:cubicBezTo>
                  <a:pt x="5266" y="6749"/>
                  <a:pt x="7949" y="7147"/>
                  <a:pt x="10801" y="7147"/>
                </a:cubicBezTo>
                <a:cubicBezTo>
                  <a:pt x="13652" y="7147"/>
                  <a:pt x="16334" y="6754"/>
                  <a:pt x="18345" y="6035"/>
                </a:cubicBezTo>
                <a:cubicBezTo>
                  <a:pt x="20240" y="5360"/>
                  <a:pt x="21327" y="4460"/>
                  <a:pt x="21327" y="3572"/>
                </a:cubicBezTo>
                <a:cubicBezTo>
                  <a:pt x="21327" y="2685"/>
                  <a:pt x="20240" y="1787"/>
                  <a:pt x="18345" y="1111"/>
                </a:cubicBezTo>
                <a:cubicBezTo>
                  <a:pt x="16334" y="398"/>
                  <a:pt x="13652" y="0"/>
                  <a:pt x="10801" y="0"/>
                </a:cubicBezTo>
                <a:close/>
                <a:moveTo>
                  <a:pt x="12" y="4505"/>
                </a:moveTo>
                <a:lnTo>
                  <a:pt x="12" y="5914"/>
                </a:lnTo>
                <a:cubicBezTo>
                  <a:pt x="12" y="8033"/>
                  <a:pt x="4846" y="9754"/>
                  <a:pt x="10811" y="9754"/>
                </a:cubicBezTo>
                <a:cubicBezTo>
                  <a:pt x="16776" y="9754"/>
                  <a:pt x="21600" y="8039"/>
                  <a:pt x="21600" y="5914"/>
                </a:cubicBezTo>
                <a:lnTo>
                  <a:pt x="21600" y="4505"/>
                </a:lnTo>
                <a:cubicBezTo>
                  <a:pt x="21136" y="5284"/>
                  <a:pt x="20088" y="5991"/>
                  <a:pt x="18531" y="6541"/>
                </a:cubicBezTo>
                <a:cubicBezTo>
                  <a:pt x="16460" y="7276"/>
                  <a:pt x="13718" y="7679"/>
                  <a:pt x="10806" y="7679"/>
                </a:cubicBezTo>
                <a:cubicBezTo>
                  <a:pt x="7894" y="7679"/>
                  <a:pt x="5146" y="7276"/>
                  <a:pt x="3081" y="6541"/>
                </a:cubicBezTo>
                <a:cubicBezTo>
                  <a:pt x="1524" y="5985"/>
                  <a:pt x="476" y="5284"/>
                  <a:pt x="12" y="4505"/>
                </a:cubicBezTo>
                <a:close/>
                <a:moveTo>
                  <a:pt x="0" y="7320"/>
                </a:moveTo>
                <a:lnTo>
                  <a:pt x="0" y="8284"/>
                </a:lnTo>
                <a:cubicBezTo>
                  <a:pt x="0" y="10402"/>
                  <a:pt x="4836" y="12123"/>
                  <a:pt x="10801" y="12123"/>
                </a:cubicBezTo>
                <a:cubicBezTo>
                  <a:pt x="16766" y="12123"/>
                  <a:pt x="21600" y="10408"/>
                  <a:pt x="21600" y="8284"/>
                </a:cubicBezTo>
                <a:lnTo>
                  <a:pt x="21600" y="7320"/>
                </a:lnTo>
                <a:cubicBezTo>
                  <a:pt x="21458" y="7495"/>
                  <a:pt x="21295" y="7664"/>
                  <a:pt x="21098" y="7827"/>
                </a:cubicBezTo>
                <a:cubicBezTo>
                  <a:pt x="20508" y="8329"/>
                  <a:pt x="19672" y="8769"/>
                  <a:pt x="18618" y="9145"/>
                </a:cubicBezTo>
                <a:cubicBezTo>
                  <a:pt x="16520" y="9891"/>
                  <a:pt x="13745" y="10299"/>
                  <a:pt x="10801" y="10299"/>
                </a:cubicBezTo>
                <a:cubicBezTo>
                  <a:pt x="7856" y="10299"/>
                  <a:pt x="5080" y="9891"/>
                  <a:pt x="2982" y="9145"/>
                </a:cubicBezTo>
                <a:cubicBezTo>
                  <a:pt x="1928" y="8769"/>
                  <a:pt x="1099" y="8329"/>
                  <a:pt x="504" y="7827"/>
                </a:cubicBezTo>
                <a:cubicBezTo>
                  <a:pt x="307" y="7664"/>
                  <a:pt x="142" y="7495"/>
                  <a:pt x="0" y="7320"/>
                </a:cubicBezTo>
                <a:close/>
                <a:moveTo>
                  <a:pt x="0" y="9689"/>
                </a:moveTo>
                <a:lnTo>
                  <a:pt x="0" y="10653"/>
                </a:lnTo>
                <a:cubicBezTo>
                  <a:pt x="0" y="12771"/>
                  <a:pt x="4836" y="14492"/>
                  <a:pt x="10801" y="14492"/>
                </a:cubicBezTo>
                <a:cubicBezTo>
                  <a:pt x="16766" y="14492"/>
                  <a:pt x="21600" y="12777"/>
                  <a:pt x="21600" y="10653"/>
                </a:cubicBezTo>
                <a:lnTo>
                  <a:pt x="21600" y="9689"/>
                </a:lnTo>
                <a:cubicBezTo>
                  <a:pt x="21458" y="9864"/>
                  <a:pt x="21295" y="10033"/>
                  <a:pt x="21098" y="10197"/>
                </a:cubicBezTo>
                <a:cubicBezTo>
                  <a:pt x="20508" y="10698"/>
                  <a:pt x="19672" y="11138"/>
                  <a:pt x="18618" y="11514"/>
                </a:cubicBezTo>
                <a:cubicBezTo>
                  <a:pt x="16520" y="12260"/>
                  <a:pt x="13745" y="12668"/>
                  <a:pt x="10801" y="12668"/>
                </a:cubicBezTo>
                <a:cubicBezTo>
                  <a:pt x="7856" y="12668"/>
                  <a:pt x="5080" y="12260"/>
                  <a:pt x="2982" y="11514"/>
                </a:cubicBezTo>
                <a:cubicBezTo>
                  <a:pt x="1928" y="11138"/>
                  <a:pt x="1099" y="10698"/>
                  <a:pt x="504" y="10197"/>
                </a:cubicBezTo>
                <a:cubicBezTo>
                  <a:pt x="307" y="10033"/>
                  <a:pt x="142" y="9864"/>
                  <a:pt x="0" y="9689"/>
                </a:cubicBezTo>
                <a:close/>
                <a:moveTo>
                  <a:pt x="0" y="12059"/>
                </a:moveTo>
                <a:lnTo>
                  <a:pt x="0" y="13022"/>
                </a:lnTo>
                <a:cubicBezTo>
                  <a:pt x="0" y="15141"/>
                  <a:pt x="4836" y="16862"/>
                  <a:pt x="10801" y="16862"/>
                </a:cubicBezTo>
                <a:cubicBezTo>
                  <a:pt x="16766" y="16862"/>
                  <a:pt x="21600" y="15146"/>
                  <a:pt x="21600" y="13022"/>
                </a:cubicBezTo>
                <a:lnTo>
                  <a:pt x="21600" y="12059"/>
                </a:lnTo>
                <a:cubicBezTo>
                  <a:pt x="21458" y="12233"/>
                  <a:pt x="21295" y="12402"/>
                  <a:pt x="21098" y="12566"/>
                </a:cubicBezTo>
                <a:cubicBezTo>
                  <a:pt x="20508" y="13067"/>
                  <a:pt x="19672" y="13507"/>
                  <a:pt x="18618" y="13883"/>
                </a:cubicBezTo>
                <a:cubicBezTo>
                  <a:pt x="16520" y="14629"/>
                  <a:pt x="13745" y="15037"/>
                  <a:pt x="10801" y="15037"/>
                </a:cubicBezTo>
                <a:cubicBezTo>
                  <a:pt x="7856" y="15037"/>
                  <a:pt x="5080" y="14629"/>
                  <a:pt x="2982" y="13883"/>
                </a:cubicBezTo>
                <a:cubicBezTo>
                  <a:pt x="1928" y="13507"/>
                  <a:pt x="1099" y="13067"/>
                  <a:pt x="504" y="12566"/>
                </a:cubicBezTo>
                <a:cubicBezTo>
                  <a:pt x="307" y="12402"/>
                  <a:pt x="142" y="12233"/>
                  <a:pt x="0" y="12059"/>
                </a:cubicBezTo>
                <a:close/>
                <a:moveTo>
                  <a:pt x="0" y="14428"/>
                </a:moveTo>
                <a:lnTo>
                  <a:pt x="0" y="15391"/>
                </a:lnTo>
                <a:cubicBezTo>
                  <a:pt x="0" y="17510"/>
                  <a:pt x="4836" y="19231"/>
                  <a:pt x="10801" y="19231"/>
                </a:cubicBezTo>
                <a:cubicBezTo>
                  <a:pt x="16766" y="19231"/>
                  <a:pt x="21600" y="17515"/>
                  <a:pt x="21600" y="15391"/>
                </a:cubicBezTo>
                <a:lnTo>
                  <a:pt x="21600" y="14428"/>
                </a:lnTo>
                <a:cubicBezTo>
                  <a:pt x="21458" y="14602"/>
                  <a:pt x="21295" y="14772"/>
                  <a:pt x="21098" y="14935"/>
                </a:cubicBezTo>
                <a:cubicBezTo>
                  <a:pt x="20508" y="15436"/>
                  <a:pt x="19672" y="15877"/>
                  <a:pt x="18618" y="16252"/>
                </a:cubicBezTo>
                <a:cubicBezTo>
                  <a:pt x="16520" y="16998"/>
                  <a:pt x="13745" y="17406"/>
                  <a:pt x="10801" y="17406"/>
                </a:cubicBezTo>
                <a:cubicBezTo>
                  <a:pt x="7856" y="17406"/>
                  <a:pt x="5080" y="16998"/>
                  <a:pt x="2982" y="16252"/>
                </a:cubicBezTo>
                <a:cubicBezTo>
                  <a:pt x="1928" y="15877"/>
                  <a:pt x="1099" y="15436"/>
                  <a:pt x="504" y="14935"/>
                </a:cubicBezTo>
                <a:cubicBezTo>
                  <a:pt x="307" y="14772"/>
                  <a:pt x="142" y="14602"/>
                  <a:pt x="0" y="14428"/>
                </a:cubicBezTo>
                <a:close/>
                <a:moveTo>
                  <a:pt x="0" y="16797"/>
                </a:moveTo>
                <a:lnTo>
                  <a:pt x="0" y="17760"/>
                </a:lnTo>
                <a:cubicBezTo>
                  <a:pt x="0" y="19879"/>
                  <a:pt x="4836" y="21600"/>
                  <a:pt x="10801" y="21600"/>
                </a:cubicBezTo>
                <a:cubicBezTo>
                  <a:pt x="16766" y="21600"/>
                  <a:pt x="21600" y="19879"/>
                  <a:pt x="21600" y="17760"/>
                </a:cubicBezTo>
                <a:lnTo>
                  <a:pt x="21600" y="16797"/>
                </a:lnTo>
                <a:cubicBezTo>
                  <a:pt x="21458" y="16971"/>
                  <a:pt x="21295" y="17141"/>
                  <a:pt x="21098" y="17304"/>
                </a:cubicBezTo>
                <a:cubicBezTo>
                  <a:pt x="20508" y="17805"/>
                  <a:pt x="19672" y="18246"/>
                  <a:pt x="18618" y="18622"/>
                </a:cubicBezTo>
                <a:cubicBezTo>
                  <a:pt x="16520" y="19368"/>
                  <a:pt x="13745" y="19775"/>
                  <a:pt x="10801" y="19775"/>
                </a:cubicBezTo>
                <a:cubicBezTo>
                  <a:pt x="7856" y="19775"/>
                  <a:pt x="5080" y="19368"/>
                  <a:pt x="2982" y="18622"/>
                </a:cubicBezTo>
                <a:cubicBezTo>
                  <a:pt x="1928" y="18246"/>
                  <a:pt x="1099" y="17805"/>
                  <a:pt x="504" y="17304"/>
                </a:cubicBezTo>
                <a:cubicBezTo>
                  <a:pt x="307" y="17141"/>
                  <a:pt x="142" y="16971"/>
                  <a:pt x="0" y="16797"/>
                </a:cubicBezTo>
                <a:close/>
              </a:path>
            </a:pathLst>
          </a:custGeom>
          <a:solidFill>
            <a:schemeClr val="accent1">
              <a:lumOff val="13529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9" name="Line"/>
          <p:cNvSpPr/>
          <p:nvPr/>
        </p:nvSpPr>
        <p:spPr>
          <a:xfrm>
            <a:off x="10465497" y="3097162"/>
            <a:ext cx="975167" cy="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0" name="Line"/>
          <p:cNvSpPr/>
          <p:nvPr/>
        </p:nvSpPr>
        <p:spPr>
          <a:xfrm flipH="1">
            <a:off x="10398487" y="3415754"/>
            <a:ext cx="975168" cy="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1" name="NativeScript"/>
          <p:cNvSpPr txBox="1"/>
          <p:nvPr/>
        </p:nvSpPr>
        <p:spPr>
          <a:xfrm>
            <a:off x="554430" y="1350051"/>
            <a:ext cx="1897991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2">
                    <a:hueOff val="-177681"/>
                    <a:satOff val="-17391"/>
                    <a:lumOff val="16666"/>
                  </a:schemeClr>
                </a:solidFill>
              </a:defRPr>
            </a:lvl1pPr>
          </a:lstStyle>
          <a:p>
            <a:pPr/>
            <a:r>
              <a:t>NativeScript</a:t>
            </a:r>
          </a:p>
        </p:txBody>
      </p:sp>
      <p:sp>
        <p:nvSpPr>
          <p:cNvPr id="142" name="Kinvey"/>
          <p:cNvSpPr txBox="1"/>
          <p:nvPr/>
        </p:nvSpPr>
        <p:spPr>
          <a:xfrm>
            <a:off x="6406655" y="1235751"/>
            <a:ext cx="1085394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6">
                    <a:satOff val="15424"/>
                    <a:lumOff val="17647"/>
                  </a:schemeClr>
                </a:solidFill>
              </a:defRPr>
            </a:lvl1pPr>
          </a:lstStyle>
          <a:p>
            <a:pPr/>
            <a:r>
              <a:t>Kinvey</a:t>
            </a:r>
          </a:p>
        </p:txBody>
      </p:sp>
      <p:sp>
        <p:nvSpPr>
          <p:cNvPr id="143" name="Kinvey Flex (JSDO)"/>
          <p:cNvSpPr txBox="1"/>
          <p:nvPr/>
        </p:nvSpPr>
        <p:spPr>
          <a:xfrm>
            <a:off x="7829575" y="3990545"/>
            <a:ext cx="2176273" cy="38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solidFill>
                  <a:srgbClr val="A9A9A9"/>
                </a:solidFill>
              </a:defRPr>
            </a:lvl1pPr>
          </a:lstStyle>
          <a:p>
            <a:pPr/>
            <a:r>
              <a:t>Kinvey Flex (JSDO)</a:t>
            </a:r>
          </a:p>
        </p:txBody>
      </p:sp>
      <p:sp>
        <p:nvSpPr>
          <p:cNvPr id="144" name="PASOE"/>
          <p:cNvSpPr txBox="1"/>
          <p:nvPr/>
        </p:nvSpPr>
        <p:spPr>
          <a:xfrm>
            <a:off x="11515950" y="1354496"/>
            <a:ext cx="1136296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/>
            <a:r>
              <a:t>PASOE</a:t>
            </a:r>
          </a:p>
        </p:txBody>
      </p:sp>
      <p:sp>
        <p:nvSpPr>
          <p:cNvPr id="145" name="Kinvey Data Store"/>
          <p:cNvSpPr txBox="1"/>
          <p:nvPr/>
        </p:nvSpPr>
        <p:spPr>
          <a:xfrm>
            <a:off x="7249324" y="6198096"/>
            <a:ext cx="2066545" cy="38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solidFill>
                  <a:srgbClr val="A9A9A9"/>
                </a:solidFill>
              </a:defRPr>
            </a:lvl1pPr>
          </a:lstStyle>
          <a:p>
            <a:pPr/>
            <a:r>
              <a:t>Kinvey Data Store</a:t>
            </a:r>
          </a:p>
        </p:txBody>
      </p:sp>
      <p:sp>
        <p:nvSpPr>
          <p:cNvPr id="146" name="OpenEdge…"/>
          <p:cNvSpPr txBox="1"/>
          <p:nvPr/>
        </p:nvSpPr>
        <p:spPr>
          <a:xfrm>
            <a:off x="11372872" y="3957460"/>
            <a:ext cx="1320852" cy="6791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800">
                <a:solidFill>
                  <a:srgbClr val="A9A9A9"/>
                </a:solidFill>
              </a:defRPr>
            </a:pPr>
            <a:r>
              <a:t>OpenEdge</a:t>
            </a:r>
          </a:p>
          <a:p>
            <a:pPr>
              <a:defRPr sz="1800">
                <a:solidFill>
                  <a:srgbClr val="A9A9A9"/>
                </a:solidFill>
              </a:defRPr>
            </a:pPr>
            <a:r>
              <a:t>Database</a:t>
            </a:r>
          </a:p>
        </p:txBody>
      </p:sp>
      <p:sp>
        <p:nvSpPr>
          <p:cNvPr id="147" name="NativeScript Kinvey PASOE Architecture"/>
          <p:cNvSpPr txBox="1"/>
          <p:nvPr/>
        </p:nvSpPr>
        <p:spPr>
          <a:xfrm>
            <a:off x="1837385" y="148975"/>
            <a:ext cx="9330030" cy="6718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800">
                <a:solidFill>
                  <a:schemeClr val="accent3">
                    <a:hueOff val="-365725"/>
                    <a:satOff val="-32500"/>
                    <a:lumOff val="18235"/>
                  </a:schemeClr>
                </a:solidFill>
              </a:defRPr>
            </a:lvl1pPr>
          </a:lstStyle>
          <a:p>
            <a:pPr/>
            <a:r>
              <a:t>NativeScript Kinvey PASOE Architecture</a:t>
            </a:r>
          </a:p>
        </p:txBody>
      </p:sp>
      <p:pic>
        <p:nvPicPr>
          <p:cNvPr id="148" name="Screen Shot 2019-03-14 at 6.28.13 PM.png" descr="Screen Shot 2019-03-14 at 6.28.13 PM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3846413" y="7145939"/>
            <a:ext cx="2445852" cy="1877721"/>
          </a:xfrm>
          <a:prstGeom prst="rect">
            <a:avLst/>
          </a:prstGeom>
          <a:ln w="12700">
            <a:miter lim="400000"/>
          </a:ln>
        </p:spPr>
      </p:pic>
      <p:sp>
        <p:nvSpPr>
          <p:cNvPr id="149" name="Cylinder"/>
          <p:cNvSpPr/>
          <p:nvPr/>
        </p:nvSpPr>
        <p:spPr>
          <a:xfrm>
            <a:off x="11483443" y="7184935"/>
            <a:ext cx="1074310" cy="14182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1600" fill="norm" stroke="1" extrusionOk="0">
                <a:moveTo>
                  <a:pt x="9839" y="0"/>
                </a:moveTo>
                <a:cubicBezTo>
                  <a:pt x="7321" y="0"/>
                  <a:pt x="4803" y="241"/>
                  <a:pt x="2882" y="724"/>
                </a:cubicBezTo>
                <a:cubicBezTo>
                  <a:pt x="-961" y="1689"/>
                  <a:pt x="-961" y="3255"/>
                  <a:pt x="2882" y="4221"/>
                </a:cubicBezTo>
                <a:cubicBezTo>
                  <a:pt x="6724" y="5186"/>
                  <a:pt x="12954" y="5186"/>
                  <a:pt x="16796" y="4221"/>
                </a:cubicBezTo>
                <a:cubicBezTo>
                  <a:pt x="20639" y="3255"/>
                  <a:pt x="20639" y="1689"/>
                  <a:pt x="16796" y="724"/>
                </a:cubicBezTo>
                <a:cubicBezTo>
                  <a:pt x="14875" y="241"/>
                  <a:pt x="12357" y="0"/>
                  <a:pt x="9839" y="0"/>
                </a:cubicBezTo>
                <a:close/>
                <a:moveTo>
                  <a:pt x="0" y="3593"/>
                </a:moveTo>
                <a:lnTo>
                  <a:pt x="0" y="18993"/>
                </a:lnTo>
                <a:cubicBezTo>
                  <a:pt x="0" y="20356"/>
                  <a:pt x="4405" y="21600"/>
                  <a:pt x="9839" y="21600"/>
                </a:cubicBezTo>
                <a:cubicBezTo>
                  <a:pt x="15273" y="21600"/>
                  <a:pt x="19678" y="20356"/>
                  <a:pt x="19678" y="18993"/>
                </a:cubicBezTo>
                <a:lnTo>
                  <a:pt x="19678" y="3593"/>
                </a:lnTo>
                <a:cubicBezTo>
                  <a:pt x="18279" y="4621"/>
                  <a:pt x="14401" y="5357"/>
                  <a:pt x="9839" y="5357"/>
                </a:cubicBezTo>
                <a:cubicBezTo>
                  <a:pt x="5277" y="5357"/>
                  <a:pt x="1399" y="4621"/>
                  <a:pt x="0" y="3593"/>
                </a:cubicBezTo>
                <a:close/>
              </a:path>
            </a:pathLst>
          </a:custGeom>
          <a:solidFill>
            <a:schemeClr val="accent1">
              <a:lumOff val="13529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50" name="Line"/>
          <p:cNvSpPr/>
          <p:nvPr/>
        </p:nvSpPr>
        <p:spPr>
          <a:xfrm>
            <a:off x="10452797" y="7736661"/>
            <a:ext cx="975167" cy="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51" name="Line"/>
          <p:cNvSpPr/>
          <p:nvPr/>
        </p:nvSpPr>
        <p:spPr>
          <a:xfrm flipH="1">
            <a:off x="10385787" y="8055253"/>
            <a:ext cx="975168" cy="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52" name="OpenEdge…"/>
          <p:cNvSpPr txBox="1"/>
          <p:nvPr/>
        </p:nvSpPr>
        <p:spPr>
          <a:xfrm>
            <a:off x="11372872" y="8635059"/>
            <a:ext cx="1320852" cy="6791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800">
                <a:solidFill>
                  <a:srgbClr val="A9A9A9"/>
                </a:solidFill>
              </a:defRPr>
            </a:pPr>
            <a:r>
              <a:t>OpenEdge</a:t>
            </a:r>
          </a:p>
          <a:p>
            <a:pPr>
              <a:defRPr sz="1800">
                <a:solidFill>
                  <a:srgbClr val="A9A9A9"/>
                </a:solidFill>
              </a:defRPr>
            </a:pPr>
            <a:r>
              <a:t>Database</a:t>
            </a:r>
          </a:p>
        </p:txBody>
      </p:sp>
      <p:sp>
        <p:nvSpPr>
          <p:cNvPr id="153" name="Line"/>
          <p:cNvSpPr/>
          <p:nvPr/>
        </p:nvSpPr>
        <p:spPr>
          <a:xfrm>
            <a:off x="2760642" y="7086747"/>
            <a:ext cx="967348" cy="706452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54" name="Line"/>
          <p:cNvSpPr/>
          <p:nvPr/>
        </p:nvSpPr>
        <p:spPr>
          <a:xfrm flipH="1" flipV="1">
            <a:off x="2764543" y="7452208"/>
            <a:ext cx="963447" cy="668742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155" name="Screen Shot 2019-03-14 at 6.33.32 PM.png" descr="Screen Shot 2019-03-14 at 6.33.32 PM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7389816" y="7309651"/>
            <a:ext cx="2725591" cy="1491205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Line"/>
          <p:cNvSpPr/>
          <p:nvPr/>
        </p:nvSpPr>
        <p:spPr>
          <a:xfrm>
            <a:off x="6353457" y="7899400"/>
            <a:ext cx="975167" cy="0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57" name="Line"/>
          <p:cNvSpPr/>
          <p:nvPr/>
        </p:nvSpPr>
        <p:spPr>
          <a:xfrm flipH="1">
            <a:off x="6353457" y="8227149"/>
            <a:ext cx="975167" cy="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58" name="Kinvey RapidData ProgressData"/>
          <p:cNvSpPr txBox="1"/>
          <p:nvPr/>
        </p:nvSpPr>
        <p:spPr>
          <a:xfrm>
            <a:off x="6949071" y="8804000"/>
            <a:ext cx="3607081" cy="38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solidFill>
                  <a:srgbClr val="A9A9A9"/>
                </a:solidFill>
              </a:defRPr>
            </a:lvl1pPr>
          </a:lstStyle>
          <a:p>
            <a:pPr/>
            <a:r>
              <a:t>Kinvey RapidData ProgressData</a:t>
            </a:r>
          </a:p>
        </p:txBody>
      </p:sp>
      <p:sp>
        <p:nvSpPr>
          <p:cNvPr id="159" name="Collections"/>
          <p:cNvSpPr txBox="1"/>
          <p:nvPr/>
        </p:nvSpPr>
        <p:spPr>
          <a:xfrm>
            <a:off x="4398740" y="1965465"/>
            <a:ext cx="1341197" cy="38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solidFill>
                  <a:srgbClr val="A9A9A9"/>
                </a:solidFill>
              </a:defRPr>
            </a:lvl1pPr>
          </a:lstStyle>
          <a:p>
            <a:pPr/>
            <a:r>
              <a:t>Collections</a:t>
            </a:r>
          </a:p>
        </p:txBody>
      </p:sp>
      <p:pic>
        <p:nvPicPr>
          <p:cNvPr id="160" name="Progress_Brandmark_RGB_Primary.png" descr="Progress_Brandmark_RGB_Primary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-124807" y="8792626"/>
            <a:ext cx="2868999" cy="963344"/>
          </a:xfrm>
          <a:prstGeom prst="rect">
            <a:avLst/>
          </a:prstGeom>
          <a:ln w="12700">
            <a:miter lim="400000"/>
          </a:ln>
        </p:spPr>
      </p:pic>
      <p:sp>
        <p:nvSpPr>
          <p:cNvPr id="161" name="Kinvey SDK"/>
          <p:cNvSpPr txBox="1"/>
          <p:nvPr/>
        </p:nvSpPr>
        <p:spPr>
          <a:xfrm>
            <a:off x="808938" y="1767969"/>
            <a:ext cx="1388975" cy="38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solidFill>
                  <a:srgbClr val="A9A9A9"/>
                </a:solidFill>
              </a:defRPr>
            </a:lvl1pPr>
          </a:lstStyle>
          <a:p>
            <a:pPr/>
            <a:r>
              <a:t>Kinvey SDK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:dissolv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NativeScript"/>
          <p:cNvSpPr txBox="1"/>
          <p:nvPr>
            <p:ph type="title"/>
          </p:nvPr>
        </p:nvSpPr>
        <p:spPr>
          <a:xfrm>
            <a:off x="1684346" y="254000"/>
            <a:ext cx="9636108" cy="1273511"/>
          </a:xfrm>
          <a:prstGeom prst="rect">
            <a:avLst/>
          </a:prstGeom>
        </p:spPr>
        <p:txBody>
          <a:bodyPr/>
          <a:lstStyle>
            <a:lvl1pPr defTabSz="560831">
              <a:defRPr sz="7679">
                <a:solidFill>
                  <a:schemeClr val="accent2">
                    <a:hueOff val="-177681"/>
                    <a:satOff val="-17391"/>
                    <a:lumOff val="16666"/>
                  </a:schemeClr>
                </a:solidFill>
              </a:defRPr>
            </a:lvl1pPr>
          </a:lstStyle>
          <a:p>
            <a:pPr/>
            <a:r>
              <a:t>NativeScript</a:t>
            </a:r>
          </a:p>
        </p:txBody>
      </p:sp>
      <p:sp>
        <p:nvSpPr>
          <p:cNvPr id="164" name="Single source-code with tag based UI declaration and JavaScript, TypeScript, CSS, Vue and Angular…"/>
          <p:cNvSpPr txBox="1"/>
          <p:nvPr>
            <p:ph type="body" idx="1"/>
          </p:nvPr>
        </p:nvSpPr>
        <p:spPr>
          <a:xfrm>
            <a:off x="1025872" y="1511324"/>
            <a:ext cx="11816656" cy="7365976"/>
          </a:xfrm>
          <a:prstGeom prst="rect">
            <a:avLst/>
          </a:prstGeom>
        </p:spPr>
        <p:txBody>
          <a:bodyPr/>
          <a:lstStyle/>
          <a:p>
            <a:pPr marL="400050" indent="-400050" defTabSz="525779">
              <a:spcBef>
                <a:spcPts val="3700"/>
              </a:spcBef>
              <a:defRPr sz="2880"/>
            </a:pPr>
            <a:r>
              <a:t>Single source-code with tag based UI declaration and JavaScript, TypeScript, CSS, Vue and Angular</a:t>
            </a:r>
          </a:p>
          <a:p>
            <a:pPr marL="400050" indent="-400050" defTabSz="525779">
              <a:spcBef>
                <a:spcPts val="3700"/>
              </a:spcBef>
              <a:defRPr sz="2880"/>
            </a:pPr>
            <a:r>
              <a:t>Renders native UI on iOS and Android</a:t>
            </a:r>
          </a:p>
          <a:p>
            <a:pPr marL="400050" indent="-400050" defTabSz="525779">
              <a:spcBef>
                <a:spcPts val="3700"/>
              </a:spcBef>
              <a:defRPr sz="2880"/>
            </a:pPr>
            <a:r>
              <a:t>TypeScript + Angular provides OO and excellent binding</a:t>
            </a:r>
          </a:p>
          <a:p>
            <a:pPr marL="400050" indent="-400050" defTabSz="525779">
              <a:spcBef>
                <a:spcPts val="3700"/>
              </a:spcBef>
              <a:defRPr sz="2880"/>
            </a:pPr>
            <a:r>
              <a:t>TypeScript is a typed superset of JavaScript</a:t>
            </a:r>
          </a:p>
          <a:p>
            <a:pPr marL="400050" indent="-400050" defTabSz="525779">
              <a:spcBef>
                <a:spcPts val="3700"/>
              </a:spcBef>
              <a:defRPr sz="2880"/>
            </a:pPr>
            <a:r>
              <a:t>Angular lightweight framework provides a flexible structure including modularization, routing and data/event binding without enforcing MVC / no UI of its own</a:t>
            </a:r>
          </a:p>
          <a:p>
            <a:pPr marL="400050" indent="-400050" defTabSz="525779">
              <a:spcBef>
                <a:spcPts val="3700"/>
              </a:spcBef>
              <a:defRPr sz="2880"/>
            </a:pPr>
            <a:r>
              <a:t>Microsoft Visual Studio Code (free) has TypeScript IntelliSence support and NativeScript includes the compiler </a:t>
            </a:r>
            <a:r>
              <a:rPr>
                <a:solidFill>
                  <a:srgbClr val="A9A9A9"/>
                </a:solidFill>
              </a:rPr>
              <a:t>nativescript-dev-typescript</a:t>
            </a:r>
            <a:r>
              <a:t> as a dev dependency </a:t>
            </a:r>
          </a:p>
        </p:txBody>
      </p:sp>
      <p:pic>
        <p:nvPicPr>
          <p:cNvPr id="165" name="Progress_Brandmark_RGB_Primary.png" descr="Progress_Brandmark_RGB_Primary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24807" y="8792626"/>
            <a:ext cx="2868999" cy="963344"/>
          </a:xfrm>
          <a:prstGeom prst="rect">
            <a:avLst/>
          </a:prstGeom>
          <a:ln w="12700">
            <a:miter lim="400000"/>
          </a:ln>
        </p:spPr>
      </p:pic>
      <p:pic>
        <p:nvPicPr>
          <p:cNvPr id="166" name="ball.png" descr="ball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9261" y="1532143"/>
            <a:ext cx="963345" cy="963345"/>
          </a:xfrm>
          <a:prstGeom prst="rect">
            <a:avLst/>
          </a:prstGeom>
          <a:ln w="12700">
            <a:miter lim="400000"/>
          </a:ln>
        </p:spPr>
      </p:pic>
      <p:pic>
        <p:nvPicPr>
          <p:cNvPr id="167" name="ball.png" descr="ball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9261" y="2697764"/>
            <a:ext cx="963345" cy="963345"/>
          </a:xfrm>
          <a:prstGeom prst="rect">
            <a:avLst/>
          </a:prstGeom>
          <a:ln w="12700">
            <a:miter lim="400000"/>
          </a:ln>
        </p:spPr>
      </p:pic>
      <p:pic>
        <p:nvPicPr>
          <p:cNvPr id="168" name="ball.png" descr="ball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9261" y="3678809"/>
            <a:ext cx="963345" cy="963345"/>
          </a:xfrm>
          <a:prstGeom prst="rect">
            <a:avLst/>
          </a:prstGeom>
          <a:ln w="12700">
            <a:miter lim="400000"/>
          </a:ln>
        </p:spPr>
      </p:pic>
      <p:pic>
        <p:nvPicPr>
          <p:cNvPr id="169" name="ball.png" descr="ball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9261" y="4502529"/>
            <a:ext cx="963345" cy="963345"/>
          </a:xfrm>
          <a:prstGeom prst="rect">
            <a:avLst/>
          </a:prstGeom>
          <a:ln w="12700">
            <a:miter lim="400000"/>
          </a:ln>
        </p:spPr>
      </p:pic>
      <p:pic>
        <p:nvPicPr>
          <p:cNvPr id="170" name="ball.png" descr="ball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9261" y="5950281"/>
            <a:ext cx="963345" cy="963345"/>
          </a:xfrm>
          <a:prstGeom prst="rect">
            <a:avLst/>
          </a:prstGeom>
          <a:ln w="12700">
            <a:miter lim="400000"/>
          </a:ln>
        </p:spPr>
      </p:pic>
      <p:pic>
        <p:nvPicPr>
          <p:cNvPr id="171" name="ball.png" descr="ball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9261" y="7635164"/>
            <a:ext cx="963345" cy="96334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:dissolve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1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1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1" presetID="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2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1" presetID="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2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1" presetID="2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2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66" grpId="1"/>
      <p:bldP build="whole" bldLvl="1" animBg="1" rev="0" advAuto="0" spid="168" grpId="3"/>
      <p:bldP build="whole" bldLvl="1" animBg="1" rev="0" advAuto="0" spid="169" grpId="4"/>
      <p:bldP build="whole" bldLvl="1" animBg="1" rev="0" advAuto="0" spid="167" grpId="2"/>
      <p:bldP build="whole" bldLvl="1" animBg="1" rev="0" advAuto="0" spid="170" grpId="5"/>
      <p:bldP build="whole" bldLvl="1" animBg="1" rev="0" advAuto="0" spid="171" grpId="6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Kinvey"/>
          <p:cNvSpPr txBox="1"/>
          <p:nvPr>
            <p:ph type="title"/>
          </p:nvPr>
        </p:nvSpPr>
        <p:spPr>
          <a:xfrm>
            <a:off x="952500" y="254000"/>
            <a:ext cx="11099800" cy="1298423"/>
          </a:xfrm>
          <a:prstGeom prst="rect">
            <a:avLst/>
          </a:prstGeom>
        </p:spPr>
        <p:txBody>
          <a:bodyPr/>
          <a:lstStyle>
            <a:lvl1pPr defTabSz="578358">
              <a:defRPr sz="7919">
                <a:solidFill>
                  <a:schemeClr val="accent6">
                    <a:satOff val="15424"/>
                    <a:lumOff val="17647"/>
                  </a:schemeClr>
                </a:solidFill>
              </a:defRPr>
            </a:lvl1pPr>
          </a:lstStyle>
          <a:p>
            <a:pPr/>
            <a:r>
              <a:t>Kinvey</a:t>
            </a:r>
          </a:p>
        </p:txBody>
      </p:sp>
      <p:sp>
        <p:nvSpPr>
          <p:cNvPr id="174" name="Backend as a service (BAAS), low-code, scalable etc.…"/>
          <p:cNvSpPr txBox="1"/>
          <p:nvPr>
            <p:ph type="body" idx="1"/>
          </p:nvPr>
        </p:nvSpPr>
        <p:spPr>
          <a:xfrm>
            <a:off x="1052052" y="1549156"/>
            <a:ext cx="11538475" cy="7328144"/>
          </a:xfrm>
          <a:prstGeom prst="rect">
            <a:avLst/>
          </a:prstGeom>
        </p:spPr>
        <p:txBody>
          <a:bodyPr/>
          <a:lstStyle/>
          <a:p>
            <a:pPr/>
            <a:r>
              <a:t>Backend as a service (BAAS), low-code, scalable etc.</a:t>
            </a:r>
          </a:p>
          <a:p>
            <a:pPr/>
            <a:r>
              <a:t>MongoDB data collections (~tables) comprised of JSON-like documents (Kinvey entities — ~schema-less records or rows)</a:t>
            </a:r>
          </a:p>
          <a:p>
            <a:pPr/>
            <a:r>
              <a:t>Kinvey’s own data stores are extremely efficient and ideal for mobile apps</a:t>
            </a:r>
          </a:p>
          <a:p>
            <a:pPr/>
            <a:r>
              <a:t>RapidData connectors add CRUD support for external data</a:t>
            </a:r>
          </a:p>
          <a:p>
            <a:pPr/>
            <a:r>
              <a:t>Flex Services created using node.js and can be used for almost anything (microservices)</a:t>
            </a:r>
          </a:p>
        </p:txBody>
      </p:sp>
      <p:pic>
        <p:nvPicPr>
          <p:cNvPr id="175" name="Progress_Brandmark_RGB_Primary.png" descr="Progress_Brandmark_RGB_Primary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24807" y="8792626"/>
            <a:ext cx="2868999" cy="963344"/>
          </a:xfrm>
          <a:prstGeom prst="rect">
            <a:avLst/>
          </a:prstGeom>
          <a:ln w="12700">
            <a:miter lim="400000"/>
          </a:ln>
        </p:spPr>
      </p:pic>
      <p:pic>
        <p:nvPicPr>
          <p:cNvPr id="176" name="ball.png" descr="ball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1081" y="1727445"/>
            <a:ext cx="963344" cy="963345"/>
          </a:xfrm>
          <a:prstGeom prst="rect">
            <a:avLst/>
          </a:prstGeom>
          <a:ln w="12700">
            <a:miter lim="400000"/>
          </a:ln>
        </p:spPr>
      </p:pic>
      <p:pic>
        <p:nvPicPr>
          <p:cNvPr id="177" name="ball.png" descr="ball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1081" y="3167104"/>
            <a:ext cx="963344" cy="963344"/>
          </a:xfrm>
          <a:prstGeom prst="rect">
            <a:avLst/>
          </a:prstGeom>
          <a:ln w="12700">
            <a:miter lim="400000"/>
          </a:ln>
        </p:spPr>
      </p:pic>
      <p:pic>
        <p:nvPicPr>
          <p:cNvPr id="178" name="ball.png" descr="ball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1081" y="4947456"/>
            <a:ext cx="963344" cy="963345"/>
          </a:xfrm>
          <a:prstGeom prst="rect">
            <a:avLst/>
          </a:prstGeom>
          <a:ln w="12700">
            <a:miter lim="400000"/>
          </a:ln>
        </p:spPr>
      </p:pic>
      <p:pic>
        <p:nvPicPr>
          <p:cNvPr id="179" name="ball.png" descr="ball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1081" y="6246565"/>
            <a:ext cx="963344" cy="963345"/>
          </a:xfrm>
          <a:prstGeom prst="rect">
            <a:avLst/>
          </a:prstGeom>
          <a:ln w="12700">
            <a:miter lim="400000"/>
          </a:ln>
        </p:spPr>
      </p:pic>
      <p:pic>
        <p:nvPicPr>
          <p:cNvPr id="180" name="ball.png" descr="ball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1081" y="7444074"/>
            <a:ext cx="963344" cy="96334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:dissolve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1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1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1" presetID="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2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1" presetID="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2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78" grpId="3"/>
      <p:bldP build="whole" bldLvl="1" animBg="1" rev="0" advAuto="0" spid="177" grpId="2"/>
      <p:bldP build="whole" bldLvl="1" animBg="1" rev="0" advAuto="0" spid="176" grpId="1"/>
      <p:bldP build="whole" bldLvl="1" animBg="1" rev="0" advAuto="0" spid="180" grpId="5"/>
      <p:bldP build="whole" bldLvl="1" animBg="1" rev="0" advAuto="0" spid="179" grpId="4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ASOE"/>
          <p:cNvSpPr txBox="1"/>
          <p:nvPr>
            <p:ph type="title"/>
          </p:nvPr>
        </p:nvSpPr>
        <p:spPr>
          <a:xfrm>
            <a:off x="952500" y="254000"/>
            <a:ext cx="11099800" cy="1259762"/>
          </a:xfrm>
          <a:prstGeom prst="rect">
            <a:avLst/>
          </a:prstGeom>
        </p:spPr>
        <p:txBody>
          <a:bodyPr/>
          <a:lstStyle>
            <a:lvl1pPr defTabSz="554990">
              <a:defRPr sz="7600">
                <a:solidFill>
                  <a:schemeClr val="accent4"/>
                </a:solidFill>
              </a:defRPr>
            </a:lvl1pPr>
          </a:lstStyle>
          <a:p>
            <a:pPr/>
            <a:r>
              <a:t>PASOE</a:t>
            </a:r>
          </a:p>
        </p:txBody>
      </p:sp>
      <p:sp>
        <p:nvSpPr>
          <p:cNvPr id="183" name="Running on Progress arcade AWS VM instance w/ basic AUTH…"/>
          <p:cNvSpPr txBox="1"/>
          <p:nvPr>
            <p:ph type="body" idx="1"/>
          </p:nvPr>
        </p:nvSpPr>
        <p:spPr>
          <a:xfrm>
            <a:off x="1061900" y="1537504"/>
            <a:ext cx="11744600" cy="7339796"/>
          </a:xfrm>
          <a:prstGeom prst="rect">
            <a:avLst/>
          </a:prstGeom>
        </p:spPr>
        <p:txBody>
          <a:bodyPr/>
          <a:lstStyle/>
          <a:p>
            <a:pPr marL="408940" indent="-408940" defTabSz="537463">
              <a:spcBef>
                <a:spcPts val="3800"/>
              </a:spcBef>
              <a:defRPr sz="2944"/>
            </a:pPr>
            <a:r>
              <a:t>Running on Progress arcade AWS VM instance w/ basic AUTH</a:t>
            </a:r>
          </a:p>
          <a:p>
            <a:pPr marL="408940" indent="-408940" defTabSz="537463">
              <a:spcBef>
                <a:spcPts val="3800"/>
              </a:spcBef>
              <a:defRPr sz="2944"/>
            </a:pPr>
            <a:r>
              <a:t>Simple Sports2000 database w/ updated dates (+20 years overall) but schema as-is</a:t>
            </a:r>
          </a:p>
          <a:p>
            <a:pPr marL="408940" indent="-408940" defTabSz="537463">
              <a:spcBef>
                <a:spcPts val="3800"/>
              </a:spcBef>
              <a:defRPr sz="2944"/>
            </a:pPr>
            <a:r>
              <a:t>Business entities created using PDSOE w/ additional JFP logic from Progress community site</a:t>
            </a:r>
          </a:p>
          <a:p>
            <a:pPr marL="408940" indent="-408940" defTabSz="537463">
              <a:spcBef>
                <a:spcPts val="3800"/>
              </a:spcBef>
              <a:defRPr sz="2944"/>
            </a:pPr>
            <a:r>
              <a:t>Avoid sorting issues: define temp-tables to be LIKE table + seq, id w/o redundant indexes: </a:t>
            </a:r>
            <a:r>
              <a:rPr>
                <a:solidFill>
                  <a:schemeClr val="accent3">
                    <a:hueOff val="557972"/>
                    <a:lumOff val="-12549"/>
                  </a:schemeClr>
                </a:solidFill>
                <a:latin typeface="Courier"/>
                <a:ea typeface="Courier"/>
                <a:cs typeface="Courier"/>
                <a:sym typeface="Courier"/>
              </a:rPr>
              <a:t>DEFINE TEMP-TABLE ttCustomer </a:t>
            </a:r>
            <a:r>
              <a:rPr>
                <a:solidFill>
                  <a:schemeClr val="accent3">
                    <a:hueOff val="-365725"/>
                    <a:satOff val="-32500"/>
                    <a:lumOff val="18235"/>
                  </a:schemeClr>
                </a:solidFill>
                <a:latin typeface="Courier"/>
                <a:ea typeface="Courier"/>
                <a:cs typeface="Courier"/>
                <a:sym typeface="Courier"/>
              </a:rPr>
              <a:t>LIKE Customer</a:t>
            </a:r>
            <a:r>
              <a:rPr>
                <a:solidFill>
                  <a:schemeClr val="accent3">
                    <a:hueOff val="557972"/>
                    <a:lumOff val="-12549"/>
                  </a:schemeClr>
                </a:solidFill>
                <a:latin typeface="Courier"/>
                <a:ea typeface="Courier"/>
                <a:cs typeface="Courier"/>
                <a:sym typeface="Courier"/>
              </a:rPr>
              <a:t> BEFORE-TABLE bttCustomer </a:t>
            </a:r>
            <a:r>
              <a:rPr>
                <a:solidFill>
                  <a:schemeClr val="accent3">
                    <a:hueOff val="-365725"/>
                    <a:satOff val="-32500"/>
                    <a:lumOff val="18235"/>
                  </a:schemeClr>
                </a:solidFill>
                <a:latin typeface="Courier"/>
                <a:ea typeface="Courier"/>
                <a:cs typeface="Courier"/>
                <a:sym typeface="Courier"/>
              </a:rPr>
              <a:t>FIELD id AS CHARACTER FIELD seq AS INTEGER INDEX seq seq.</a:t>
            </a:r>
          </a:p>
          <a:p>
            <a:pPr marL="408940" indent="-408940" defTabSz="537463">
              <a:spcBef>
                <a:spcPts val="3800"/>
              </a:spcBef>
              <a:defRPr sz="2944"/>
            </a:pPr>
            <a:r>
              <a:t>Add lots of MESSAGE statements on CRUD and INVOKE methods to ensure everything works as you like (and sometimes expect)</a:t>
            </a:r>
          </a:p>
        </p:txBody>
      </p:sp>
      <p:pic>
        <p:nvPicPr>
          <p:cNvPr id="184" name="Progress_Brandmark_RGB_Primary.png" descr="Progress_Brandmark_RGB_Primary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24807" y="8792626"/>
            <a:ext cx="2868999" cy="963344"/>
          </a:xfrm>
          <a:prstGeom prst="rect">
            <a:avLst/>
          </a:prstGeom>
          <a:ln w="12700">
            <a:miter lim="400000"/>
          </a:ln>
        </p:spPr>
      </p:pic>
      <p:pic>
        <p:nvPicPr>
          <p:cNvPr id="185" name="ball.png" descr="ball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8019" y="1482440"/>
            <a:ext cx="963345" cy="963345"/>
          </a:xfrm>
          <a:prstGeom prst="rect">
            <a:avLst/>
          </a:prstGeom>
          <a:ln w="12700">
            <a:miter lim="400000"/>
          </a:ln>
        </p:spPr>
      </p:pic>
      <p:pic>
        <p:nvPicPr>
          <p:cNvPr id="186" name="ball.png" descr="ball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8019" y="2692840"/>
            <a:ext cx="963345" cy="963345"/>
          </a:xfrm>
          <a:prstGeom prst="rect">
            <a:avLst/>
          </a:prstGeom>
          <a:ln w="12700">
            <a:miter lim="400000"/>
          </a:ln>
        </p:spPr>
      </p:pic>
      <p:pic>
        <p:nvPicPr>
          <p:cNvPr id="187" name="ball.png" descr="ball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8019" y="4190514"/>
            <a:ext cx="963345" cy="963345"/>
          </a:xfrm>
          <a:prstGeom prst="rect">
            <a:avLst/>
          </a:prstGeom>
          <a:ln w="12700">
            <a:miter lim="400000"/>
          </a:ln>
        </p:spPr>
      </p:pic>
      <p:pic>
        <p:nvPicPr>
          <p:cNvPr id="188" name="ball.png" descr="ball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8019" y="5742733"/>
            <a:ext cx="963345" cy="963345"/>
          </a:xfrm>
          <a:prstGeom prst="rect">
            <a:avLst/>
          </a:prstGeom>
          <a:ln w="12700">
            <a:miter lim="400000"/>
          </a:ln>
        </p:spPr>
      </p:pic>
      <p:pic>
        <p:nvPicPr>
          <p:cNvPr id="189" name="ball.png" descr="ball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8019" y="7422993"/>
            <a:ext cx="963345" cy="96334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:dissolve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1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1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1" presetID="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2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1" presetID="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2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89" grpId="5"/>
      <p:bldP build="whole" bldLvl="1" animBg="1" rev="0" advAuto="0" spid="185" grpId="1"/>
      <p:bldP build="whole" bldLvl="1" animBg="1" rev="0" advAuto="0" spid="188" grpId="4"/>
      <p:bldP build="whole" bldLvl="1" animBg="1" rev="0" advAuto="0" spid="186" grpId="2"/>
      <p:bldP build="whole" bldLvl="1" animBg="1" rev="0" advAuto="0" spid="187" grpId="3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ports App"/>
          <p:cNvSpPr txBox="1"/>
          <p:nvPr>
            <p:ph type="title"/>
          </p:nvPr>
        </p:nvSpPr>
        <p:spPr>
          <a:xfrm>
            <a:off x="952500" y="254000"/>
            <a:ext cx="11099800" cy="769508"/>
          </a:xfrm>
          <a:prstGeom prst="rect">
            <a:avLst/>
          </a:prstGeom>
        </p:spPr>
        <p:txBody>
          <a:bodyPr/>
          <a:lstStyle>
            <a:lvl1pPr defTabSz="321310">
              <a:defRPr sz="4400">
                <a:solidFill>
                  <a:schemeClr val="accent1">
                    <a:lumOff val="13529"/>
                  </a:schemeClr>
                </a:solidFill>
              </a:defRPr>
            </a:lvl1pPr>
          </a:lstStyle>
          <a:p>
            <a:pPr/>
            <a:r>
              <a:t>Sports App</a:t>
            </a:r>
          </a:p>
        </p:txBody>
      </p:sp>
      <p:sp>
        <p:nvSpPr>
          <p:cNvPr id="192" name="Plain NativeScript tags for UI w/ CSS and TypeScript / Angular…"/>
          <p:cNvSpPr txBox="1"/>
          <p:nvPr>
            <p:ph type="body" idx="1"/>
          </p:nvPr>
        </p:nvSpPr>
        <p:spPr>
          <a:xfrm>
            <a:off x="1063387" y="1211058"/>
            <a:ext cx="11680150" cy="7678723"/>
          </a:xfrm>
          <a:prstGeom prst="rect">
            <a:avLst/>
          </a:prstGeom>
        </p:spPr>
        <p:txBody>
          <a:bodyPr/>
          <a:lstStyle/>
          <a:p>
            <a:pPr/>
            <a:r>
              <a:t>Plain NativeScript tags for UI w/ CSS and TypeScript / Angular</a:t>
            </a:r>
          </a:p>
          <a:p>
            <a:pPr/>
            <a:r>
              <a:t>Uses </a:t>
            </a:r>
            <a:r>
              <a:rPr>
                <a:solidFill>
                  <a:schemeClr val="accent2">
                    <a:hueOff val="-177681"/>
                    <a:satOff val="-17391"/>
                    <a:lumOff val="16666"/>
                  </a:schemeClr>
                </a:solidFill>
              </a:rPr>
              <a:t>kinvey-nativescript-sdk</a:t>
            </a:r>
            <a:r>
              <a:t> for CRUD operations and one custom endpoint to call specialized PASOE REST API (invoke) which returns complex dataset (3 temp-tables)</a:t>
            </a:r>
          </a:p>
          <a:p>
            <a:pPr/>
            <a:r>
              <a:t>Connect to Kinvey using appKey and appSecret then login Kinvey’s app user</a:t>
            </a:r>
          </a:p>
          <a:p>
            <a:pPr/>
            <a:r>
              <a:t>Kinvey’s FSR (flex service run-time) used for flex data (CRUD) and flex function (custom endpoint) all using JSDO</a:t>
            </a:r>
          </a:p>
          <a:p>
            <a:pPr/>
            <a:r>
              <a:t>Flex service created as node project using </a:t>
            </a:r>
            <a:r>
              <a:rPr>
                <a:solidFill>
                  <a:schemeClr val="accent2">
                    <a:hueOff val="-177681"/>
                    <a:satOff val="-17391"/>
                    <a:lumOff val="16666"/>
                  </a:schemeClr>
                </a:solidFill>
              </a:rPr>
              <a:t>kinvey-flex-sdk</a:t>
            </a:r>
            <a:r>
              <a:t> and deployed using Kinvey CLI</a:t>
            </a:r>
          </a:p>
        </p:txBody>
      </p:sp>
      <p:pic>
        <p:nvPicPr>
          <p:cNvPr id="193" name="Progress_Brandmark_RGB_Primary.png" descr="Progress_Brandmark_RGB_Primary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24807" y="8792626"/>
            <a:ext cx="2868999" cy="963344"/>
          </a:xfrm>
          <a:prstGeom prst="rect">
            <a:avLst/>
          </a:prstGeom>
          <a:ln w="12700">
            <a:miter lim="400000"/>
          </a:ln>
        </p:spPr>
      </p:pic>
      <p:pic>
        <p:nvPicPr>
          <p:cNvPr id="194" name="ball.png" descr="ball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6781" y="1325677"/>
            <a:ext cx="963344" cy="963345"/>
          </a:xfrm>
          <a:prstGeom prst="rect">
            <a:avLst/>
          </a:prstGeom>
          <a:ln w="12700">
            <a:miter lim="400000"/>
          </a:ln>
        </p:spPr>
      </p:pic>
      <p:pic>
        <p:nvPicPr>
          <p:cNvPr id="195" name="ball.png" descr="ball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6781" y="3104067"/>
            <a:ext cx="963344" cy="963345"/>
          </a:xfrm>
          <a:prstGeom prst="rect">
            <a:avLst/>
          </a:prstGeom>
          <a:ln w="12700">
            <a:miter lim="400000"/>
          </a:ln>
        </p:spPr>
      </p:pic>
      <p:pic>
        <p:nvPicPr>
          <p:cNvPr id="196" name="ball.png" descr="ball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6781" y="4815008"/>
            <a:ext cx="963344" cy="963345"/>
          </a:xfrm>
          <a:prstGeom prst="rect">
            <a:avLst/>
          </a:prstGeom>
          <a:ln w="12700">
            <a:miter lim="400000"/>
          </a:ln>
        </p:spPr>
      </p:pic>
      <p:pic>
        <p:nvPicPr>
          <p:cNvPr id="197" name="ball.png" descr="ball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6781" y="6340276"/>
            <a:ext cx="963344" cy="963344"/>
          </a:xfrm>
          <a:prstGeom prst="rect">
            <a:avLst/>
          </a:prstGeom>
          <a:ln w="12700">
            <a:miter lim="400000"/>
          </a:ln>
        </p:spPr>
      </p:pic>
      <p:pic>
        <p:nvPicPr>
          <p:cNvPr id="198" name="ball.png" descr="ball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6781" y="7786272"/>
            <a:ext cx="963344" cy="96334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:dissolve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1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1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1" presetID="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2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1" presetID="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2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95" grpId="2"/>
      <p:bldP build="whole" bldLvl="1" animBg="1" rev="0" advAuto="0" spid="194" grpId="1"/>
      <p:bldP build="whole" bldLvl="1" animBg="1" rev="0" advAuto="0" spid="197" grpId="4"/>
      <p:bldP build="whole" bldLvl="1" animBg="1" rev="0" advAuto="0" spid="198" grpId="5"/>
      <p:bldP build="whole" bldLvl="1" animBg="1" rev="0" advAuto="0" spid="196" grpId="3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ports App (demo)"/>
          <p:cNvSpPr txBox="1"/>
          <p:nvPr>
            <p:ph type="title"/>
          </p:nvPr>
        </p:nvSpPr>
        <p:spPr>
          <a:xfrm>
            <a:off x="952500" y="254000"/>
            <a:ext cx="11099800" cy="769508"/>
          </a:xfrm>
          <a:prstGeom prst="rect">
            <a:avLst/>
          </a:prstGeom>
        </p:spPr>
        <p:txBody>
          <a:bodyPr/>
          <a:lstStyle>
            <a:lvl1pPr defTabSz="321310">
              <a:defRPr sz="4400">
                <a:solidFill>
                  <a:schemeClr val="accent1">
                    <a:lumOff val="13529"/>
                  </a:schemeClr>
                </a:solidFill>
              </a:defRPr>
            </a:lvl1pPr>
          </a:lstStyle>
          <a:p>
            <a:pPr/>
            <a:r>
              <a:t>Sports App (demo)</a:t>
            </a:r>
          </a:p>
        </p:txBody>
      </p:sp>
      <p:sp>
        <p:nvSpPr>
          <p:cNvPr id="201" name="Login using sales rep initials from sports database (both username and password, e.g. BBB/bbb)…"/>
          <p:cNvSpPr txBox="1"/>
          <p:nvPr>
            <p:ph type="body" idx="1"/>
          </p:nvPr>
        </p:nvSpPr>
        <p:spPr>
          <a:xfrm>
            <a:off x="1231900" y="1198578"/>
            <a:ext cx="11099800" cy="7678722"/>
          </a:xfrm>
          <a:prstGeom prst="rect">
            <a:avLst/>
          </a:prstGeom>
        </p:spPr>
        <p:txBody>
          <a:bodyPr/>
          <a:lstStyle/>
          <a:p>
            <a:pPr/>
            <a:r>
              <a:t>Login using sales rep initials from sports database (both username and password, e.g. BBB/bbb)</a:t>
            </a:r>
          </a:p>
          <a:p>
            <a:pPr/>
            <a:r>
              <a:t>App will show sales rep’s customers (filter capability)</a:t>
            </a:r>
          </a:p>
          <a:p>
            <a:pPr/>
            <a:r>
              <a:t>Customers can be shown by number or name (sort capability)</a:t>
            </a:r>
          </a:p>
          <a:p>
            <a:pPr/>
            <a:r>
              <a:t>loadMoreItems: auto paging scroll will fetch next 25 records when user reaches bottom (app wide </a:t>
            </a:r>
            <a:r>
              <a:rPr i="1"/>
              <a:t>limit</a:t>
            </a:r>
            <a:r>
              <a:t> prop)</a:t>
            </a:r>
          </a:p>
          <a:p>
            <a:pPr/>
            <a:r>
              <a:t>App also shows and maintains customer orders and  order lines (insert, update and delete via flex.) Camera plugin used to take picture to associate with an item (no flex.)</a:t>
            </a:r>
          </a:p>
        </p:txBody>
      </p:sp>
      <p:pic>
        <p:nvPicPr>
          <p:cNvPr id="202" name="Progress_Brandmark_RGB_Primary.png" descr="Progress_Brandmark_RGB_Primary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24807" y="8792626"/>
            <a:ext cx="2868999" cy="963344"/>
          </a:xfrm>
          <a:prstGeom prst="rect">
            <a:avLst/>
          </a:prstGeom>
          <a:ln w="12700">
            <a:miter lim="400000"/>
          </a:ln>
        </p:spPr>
      </p:pic>
      <p:pic>
        <p:nvPicPr>
          <p:cNvPr id="203" name="ball.png" descr="ball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5157" y="1313405"/>
            <a:ext cx="963345" cy="963344"/>
          </a:xfrm>
          <a:prstGeom prst="rect">
            <a:avLst/>
          </a:prstGeom>
          <a:ln w="12700">
            <a:miter lim="400000"/>
          </a:ln>
        </p:spPr>
      </p:pic>
      <p:pic>
        <p:nvPicPr>
          <p:cNvPr id="204" name="ball.png" descr="ball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5157" y="5350114"/>
            <a:ext cx="963345" cy="963345"/>
          </a:xfrm>
          <a:prstGeom prst="rect">
            <a:avLst/>
          </a:prstGeom>
          <a:ln w="12700">
            <a:miter lim="400000"/>
          </a:ln>
        </p:spPr>
      </p:pic>
      <p:pic>
        <p:nvPicPr>
          <p:cNvPr id="205" name="ball.png" descr="ball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5157" y="3841423"/>
            <a:ext cx="963345" cy="963345"/>
          </a:xfrm>
          <a:prstGeom prst="rect">
            <a:avLst/>
          </a:prstGeom>
          <a:ln w="12700">
            <a:miter lim="400000"/>
          </a:ln>
        </p:spPr>
      </p:pic>
      <p:pic>
        <p:nvPicPr>
          <p:cNvPr id="206" name="ball.png" descr="ball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5157" y="2578321"/>
            <a:ext cx="963345" cy="963344"/>
          </a:xfrm>
          <a:prstGeom prst="rect">
            <a:avLst/>
          </a:prstGeom>
          <a:ln w="12700">
            <a:miter lim="400000"/>
          </a:ln>
        </p:spPr>
      </p:pic>
      <p:pic>
        <p:nvPicPr>
          <p:cNvPr id="207" name="ball.png" descr="ball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5157" y="7233223"/>
            <a:ext cx="963345" cy="96334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:dissolve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1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1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1" presetID="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2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1" presetID="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2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05" grpId="3"/>
      <p:bldP build="whole" bldLvl="1" animBg="1" rev="0" advAuto="0" spid="204" grpId="4"/>
      <p:bldP build="whole" bldLvl="1" animBg="1" rev="0" advAuto="0" spid="207" grpId="5"/>
      <p:bldP build="whole" bldLvl="1" animBg="1" rev="0" advAuto="0" spid="206" grpId="2"/>
      <p:bldP build="whole" bldLvl="1" animBg="1" rev="0" advAuto="0" spid="203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flex (how-to/demo)"/>
          <p:cNvSpPr txBox="1"/>
          <p:nvPr>
            <p:ph type="title" idx="4294967295"/>
          </p:nvPr>
        </p:nvSpPr>
        <p:spPr>
          <a:xfrm>
            <a:off x="952500" y="254000"/>
            <a:ext cx="11099800" cy="769508"/>
          </a:xfrm>
          <a:prstGeom prst="rect">
            <a:avLst/>
          </a:prstGeom>
        </p:spPr>
        <p:txBody>
          <a:bodyPr/>
          <a:lstStyle>
            <a:lvl1pPr defTabSz="321310">
              <a:defRPr sz="4400">
                <a:solidFill>
                  <a:schemeClr val="accent1">
                    <a:lumOff val="13529"/>
                  </a:schemeClr>
                </a:solidFill>
              </a:defRPr>
            </a:lvl1pPr>
          </a:lstStyle>
          <a:p>
            <a:pPr/>
            <a:r>
              <a:t>flex (how-to/demo)</a:t>
            </a:r>
          </a:p>
        </p:txBody>
      </p:sp>
      <p:sp>
        <p:nvSpPr>
          <p:cNvPr id="210" name="Create flex service (FSR) within Kinvey’s app at console.kinvey.com…"/>
          <p:cNvSpPr txBox="1"/>
          <p:nvPr>
            <p:ph type="body" idx="4294967295"/>
          </p:nvPr>
        </p:nvSpPr>
        <p:spPr>
          <a:xfrm>
            <a:off x="1190265" y="1198578"/>
            <a:ext cx="11702966" cy="7678722"/>
          </a:xfrm>
          <a:prstGeom prst="rect">
            <a:avLst/>
          </a:prstGeom>
        </p:spPr>
        <p:txBody>
          <a:bodyPr/>
          <a:lstStyle/>
          <a:p>
            <a:pPr marL="400050" indent="-400050" defTabSz="525779">
              <a:spcBef>
                <a:spcPts val="3700"/>
              </a:spcBef>
              <a:buClrTx/>
              <a:defRPr sz="2880"/>
            </a:pPr>
            <a:r>
              <a:t>Create flex service (FSR) within Kinvey’s app at </a:t>
            </a:r>
            <a:r>
              <a:rPr u="sng">
                <a:solidFill>
                  <a:schemeClr val="accent1">
                    <a:lumOff val="13529"/>
                  </a:schemeClr>
                </a:solidFill>
                <a:hlinkClick r:id="rId2" invalidUrl="" action="" tgtFrame="" tooltip="" history="1" highlightClick="0" endSnd="0"/>
              </a:rPr>
              <a:t>console.kinvey.com</a:t>
            </a:r>
          </a:p>
          <a:p>
            <a:pPr marL="400050" indent="-400050" defTabSz="525779">
              <a:spcBef>
                <a:spcPts val="3700"/>
              </a:spcBef>
              <a:buClrTx/>
              <a:defRPr sz="2880"/>
            </a:pPr>
            <a:r>
              <a:t>On your computer, install node, then Kinvey CLI, create profile, login</a:t>
            </a:r>
          </a:p>
          <a:p>
            <a:pPr marL="400050" indent="-400050" defTabSz="525779">
              <a:spcBef>
                <a:spcPts val="3700"/>
              </a:spcBef>
              <a:buClrTx/>
              <a:defRPr sz="2880"/>
            </a:pPr>
            <a:r>
              <a:t>Create and initialize node app w/ </a:t>
            </a:r>
            <a:r>
              <a:rPr>
                <a:solidFill>
                  <a:schemeClr val="accent3">
                    <a:hueOff val="-365725"/>
                    <a:satOff val="-32500"/>
                    <a:lumOff val="18235"/>
                  </a:schemeClr>
                </a:solidFill>
              </a:rPr>
              <a:t>node init </a:t>
            </a:r>
            <a:r>
              <a:t>then</a:t>
            </a:r>
            <a:r>
              <a:rPr>
                <a:solidFill>
                  <a:schemeClr val="accent3">
                    <a:hueOff val="-365725"/>
                    <a:satOff val="-32500"/>
                    <a:lumOff val="18235"/>
                  </a:schemeClr>
                </a:solidFill>
              </a:rPr>
              <a:t> kinvey-flex-init</a:t>
            </a:r>
          </a:p>
          <a:p>
            <a:pPr marL="400050" indent="-400050" defTabSz="525779">
              <a:spcBef>
                <a:spcPts val="3700"/>
              </a:spcBef>
              <a:buClrTx/>
              <a:defRPr sz="2880"/>
            </a:pPr>
            <a:r>
              <a:t>Install flex SDK w/ </a:t>
            </a:r>
            <a:r>
              <a:rPr>
                <a:solidFill>
                  <a:schemeClr val="accent3">
                    <a:hueOff val="-365725"/>
                    <a:satOff val="-32500"/>
                    <a:lumOff val="18235"/>
                  </a:schemeClr>
                </a:solidFill>
              </a:rPr>
              <a:t>npm install kinvey-flex-sdk</a:t>
            </a:r>
          </a:p>
          <a:p>
            <a:pPr marL="400050" indent="-400050" defTabSz="525779">
              <a:spcBef>
                <a:spcPts val="3700"/>
              </a:spcBef>
              <a:buClrTx/>
              <a:defRPr sz="2880"/>
            </a:pPr>
            <a:r>
              <a:t>Develop and test locally using </a:t>
            </a:r>
            <a:r>
              <a:rPr>
                <a:solidFill>
                  <a:schemeClr val="accent3">
                    <a:hueOff val="-365725"/>
                    <a:satOff val="-32500"/>
                    <a:lumOff val="18235"/>
                  </a:schemeClr>
                </a:solidFill>
              </a:rPr>
              <a:t>node .</a:t>
            </a:r>
            <a:r>
              <a:t> and postman</a:t>
            </a:r>
          </a:p>
          <a:p>
            <a:pPr marL="400050" indent="-400050" defTabSz="525779">
              <a:spcBef>
                <a:spcPts val="3700"/>
              </a:spcBef>
              <a:buClrTx/>
              <a:defRPr sz="2880"/>
            </a:pPr>
            <a:r>
              <a:t>When ready, upload to FSR using </a:t>
            </a:r>
            <a:r>
              <a:rPr>
                <a:solidFill>
                  <a:schemeClr val="accent3">
                    <a:hueOff val="-365725"/>
                    <a:satOff val="-32500"/>
                    <a:lumOff val="18235"/>
                  </a:schemeClr>
                </a:solidFill>
              </a:rPr>
              <a:t>kinvey flex deploy</a:t>
            </a:r>
          </a:p>
          <a:p>
            <a:pPr marL="400050" indent="-400050" defTabSz="525779">
              <a:spcBef>
                <a:spcPts val="3700"/>
              </a:spcBef>
              <a:buClrTx/>
              <a:defRPr sz="2880"/>
            </a:pPr>
            <a:r>
              <a:t>Check upload status with </a:t>
            </a:r>
            <a:r>
              <a:rPr>
                <a:solidFill>
                  <a:schemeClr val="accent3">
                    <a:hueOff val="-365725"/>
                    <a:satOff val="-32500"/>
                    <a:lumOff val="18235"/>
                  </a:schemeClr>
                </a:solidFill>
              </a:rPr>
              <a:t>kinvey flex status</a:t>
            </a:r>
            <a:endParaRPr>
              <a:solidFill>
                <a:schemeClr val="accent3">
                  <a:hueOff val="-365725"/>
                  <a:satOff val="-32500"/>
                  <a:lumOff val="18235"/>
                </a:schemeClr>
              </a:solidFill>
            </a:endParaRPr>
          </a:p>
          <a:p>
            <a:pPr marL="400050" indent="-400050" defTabSz="525779">
              <a:spcBef>
                <a:spcPts val="3700"/>
              </a:spcBef>
              <a:buClrTx/>
              <a:defRPr sz="2880"/>
            </a:pPr>
            <a:r>
              <a:t>Back at </a:t>
            </a:r>
            <a:r>
              <a:rPr u="sng">
                <a:solidFill>
                  <a:schemeClr val="accent1">
                    <a:lumOff val="13529"/>
                  </a:schemeClr>
                </a:solidFill>
                <a:hlinkClick r:id="rId2" invalidUrl="" action="" tgtFrame="" tooltip="" history="1" highlightClick="0" endSnd="0"/>
              </a:rPr>
              <a:t>console.kinvey.com</a:t>
            </a:r>
            <a:r>
              <a:t>, configure Kinvey app to use your flex service</a:t>
            </a:r>
          </a:p>
        </p:txBody>
      </p:sp>
      <p:pic>
        <p:nvPicPr>
          <p:cNvPr id="211" name="Progress_Brandmark_RGB_Primary.png" descr="Progress_Brandmark_RGB_Primary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124807" y="8792626"/>
            <a:ext cx="2868999" cy="963344"/>
          </a:xfrm>
          <a:prstGeom prst="rect">
            <a:avLst/>
          </a:prstGeom>
          <a:ln w="12700">
            <a:miter lim="400000"/>
          </a:ln>
        </p:spPr>
      </p:pic>
      <p:pic>
        <p:nvPicPr>
          <p:cNvPr id="212" name="ball.png" descr="ball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25157" y="1162979"/>
            <a:ext cx="963345" cy="963345"/>
          </a:xfrm>
          <a:prstGeom prst="rect">
            <a:avLst/>
          </a:prstGeom>
          <a:ln w="12700">
            <a:miter lim="400000"/>
          </a:ln>
        </p:spPr>
      </p:pic>
      <p:pic>
        <p:nvPicPr>
          <p:cNvPr id="213" name="ball.png" descr="ball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25157" y="3902314"/>
            <a:ext cx="963345" cy="963345"/>
          </a:xfrm>
          <a:prstGeom prst="rect">
            <a:avLst/>
          </a:prstGeom>
          <a:ln w="12700">
            <a:miter lim="400000"/>
          </a:ln>
        </p:spPr>
      </p:pic>
      <p:pic>
        <p:nvPicPr>
          <p:cNvPr id="214" name="ball.png" descr="ball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25157" y="3004345"/>
            <a:ext cx="963345" cy="963344"/>
          </a:xfrm>
          <a:prstGeom prst="rect">
            <a:avLst/>
          </a:prstGeom>
          <a:ln w="12700">
            <a:miter lim="400000"/>
          </a:ln>
        </p:spPr>
      </p:pic>
      <p:pic>
        <p:nvPicPr>
          <p:cNvPr id="215" name="ball.png" descr="ball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25157" y="2083991"/>
            <a:ext cx="963345" cy="963345"/>
          </a:xfrm>
          <a:prstGeom prst="rect">
            <a:avLst/>
          </a:prstGeom>
          <a:ln w="12700">
            <a:miter lim="400000"/>
          </a:ln>
        </p:spPr>
      </p:pic>
      <p:pic>
        <p:nvPicPr>
          <p:cNvPr id="216" name="ball.png" descr="ball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25157" y="4817883"/>
            <a:ext cx="963345" cy="963345"/>
          </a:xfrm>
          <a:prstGeom prst="rect">
            <a:avLst/>
          </a:prstGeom>
          <a:ln w="12700">
            <a:miter lim="400000"/>
          </a:ln>
        </p:spPr>
      </p:pic>
      <p:pic>
        <p:nvPicPr>
          <p:cNvPr id="217" name="ball.png" descr="ball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25157" y="5740577"/>
            <a:ext cx="963345" cy="963345"/>
          </a:xfrm>
          <a:prstGeom prst="rect">
            <a:avLst/>
          </a:prstGeom>
          <a:ln w="12700">
            <a:miter lim="400000"/>
          </a:ln>
        </p:spPr>
      </p:pic>
      <p:pic>
        <p:nvPicPr>
          <p:cNvPr id="218" name="ball.png" descr="ball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25157" y="6630746"/>
            <a:ext cx="963345" cy="963345"/>
          </a:xfrm>
          <a:prstGeom prst="rect">
            <a:avLst/>
          </a:prstGeom>
          <a:ln w="12700">
            <a:miter lim="400000"/>
          </a:ln>
        </p:spPr>
      </p:pic>
      <p:pic>
        <p:nvPicPr>
          <p:cNvPr id="219" name="ball.png" descr="ball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25157" y="7541948"/>
            <a:ext cx="963345" cy="96334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:dissolve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1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1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1" presetID="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2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1" presetID="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2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1" presetID="2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2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1" presetID="2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2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1" presetID="2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2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2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14" grpId="3"/>
      <p:bldP build="whole" bldLvl="1" animBg="1" rev="0" advAuto="0" spid="213" grpId="4"/>
      <p:bldP build="whole" bldLvl="1" animBg="1" rev="0" advAuto="0" spid="217" grpId="6"/>
      <p:bldP build="whole" bldLvl="1" animBg="1" rev="0" advAuto="0" spid="215" grpId="2"/>
      <p:bldP build="whole" bldLvl="1" animBg="1" rev="0" advAuto="0" spid="212" grpId="1"/>
      <p:bldP build="whole" bldLvl="1" animBg="1" rev="0" advAuto="0" spid="218" grpId="7"/>
      <p:bldP build="whole" bldLvl="1" animBg="1" rev="0" advAuto="0" spid="219" grpId="8"/>
      <p:bldP build="whole" bldLvl="1" animBg="1" rev="0" advAuto="0" spid="216" grpId="5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Referenc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Off val="13529"/>
                  </a:schemeClr>
                </a:solidFill>
              </a:defRPr>
            </a:lvl1pPr>
          </a:lstStyle>
          <a:p>
            <a:pPr/>
            <a:r>
              <a:t>References</a:t>
            </a:r>
          </a:p>
        </p:txBody>
      </p:sp>
      <p:sp>
        <p:nvSpPr>
          <p:cNvPr id="222" name="Sports app: https://github.com/mdossant/Sports.git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22275" indent="-422275" defTabSz="554990">
              <a:spcBef>
                <a:spcPts val="3900"/>
              </a:spcBef>
              <a:defRPr sz="3040"/>
            </a:pPr>
            <a:r>
              <a:t>Sports app: </a:t>
            </a:r>
            <a:r>
              <a:rPr u="sng">
                <a:solidFill>
                  <a:schemeClr val="accent1">
                    <a:lumOff val="13529"/>
                  </a:schemeClr>
                </a:solidFill>
                <a:hlinkClick r:id="rId2" invalidUrl="" action="" tgtFrame="" tooltip="" history="1" highlightClick="0" endSnd="0"/>
              </a:rPr>
              <a:t>https://github.com/mdossant/Sports.git</a:t>
            </a:r>
          </a:p>
          <a:p>
            <a:pPr marL="422275" indent="-422275" defTabSz="554990">
              <a:spcBef>
                <a:spcPts val="3900"/>
              </a:spcBef>
              <a:defRPr sz="3040"/>
            </a:pPr>
            <a:r>
              <a:t>NativeScript: </a:t>
            </a:r>
            <a:r>
              <a:rPr u="sng">
                <a:solidFill>
                  <a:schemeClr val="accent1">
                    <a:lumOff val="13529"/>
                  </a:schemeClr>
                </a:solidFill>
                <a:hlinkClick r:id="rId3" invalidUrl="" action="" tgtFrame="" tooltip="" history="1" highlightClick="0" endSnd="0"/>
              </a:rPr>
              <a:t>https://nativescript.org</a:t>
            </a:r>
          </a:p>
          <a:p>
            <a:pPr marL="422275" indent="-422275" defTabSz="554990">
              <a:spcBef>
                <a:spcPts val="3900"/>
              </a:spcBef>
              <a:defRPr sz="3040"/>
            </a:pPr>
            <a:r>
              <a:t>Kinvey: </a:t>
            </a:r>
            <a:r>
              <a:rPr u="sng">
                <a:solidFill>
                  <a:schemeClr val="accent1">
                    <a:lumOff val="13529"/>
                  </a:schemeClr>
                </a:solidFill>
                <a:hlinkClick r:id="rId4" invalidUrl="" action="" tgtFrame="" tooltip="" history="1" highlightClick="0" endSnd="0"/>
              </a:rPr>
              <a:t>https://www.progress.com/kinvey</a:t>
            </a:r>
          </a:p>
          <a:p>
            <a:pPr marL="422275" indent="-422275" defTabSz="554990">
              <a:spcBef>
                <a:spcPts val="3900"/>
              </a:spcBef>
              <a:defRPr sz="3040"/>
            </a:pPr>
            <a:r>
              <a:t>Kinvey console: </a:t>
            </a:r>
            <a:r>
              <a:rPr u="sng">
                <a:solidFill>
                  <a:schemeClr val="accent1">
                    <a:lumOff val="13529"/>
                  </a:schemeClr>
                </a:solidFill>
                <a:hlinkClick r:id="rId5" invalidUrl="" action="" tgtFrame="" tooltip="" history="1" highlightClick="0" endSnd="0"/>
              </a:rPr>
              <a:t>https://console.kinvey.com</a:t>
            </a:r>
          </a:p>
          <a:p>
            <a:pPr marL="422275" indent="-422275" defTabSz="554990">
              <a:spcBef>
                <a:spcPts val="3900"/>
              </a:spcBef>
              <a:defRPr sz="3040"/>
            </a:pPr>
            <a:r>
              <a:t>Mongo docs: </a:t>
            </a:r>
            <a:r>
              <a:rPr u="sng">
                <a:solidFill>
                  <a:schemeClr val="accent1">
                    <a:lumOff val="13529"/>
                  </a:schemeClr>
                </a:solidFill>
                <a:hlinkClick r:id="rId6" invalidUrl="" action="" tgtFrame="" tooltip="" history="1" highlightClick="0" endSnd="0"/>
              </a:rPr>
              <a:t>https://docs.mongodb.com</a:t>
            </a:r>
          </a:p>
          <a:p>
            <a:pPr marL="422275" indent="-422275" defTabSz="554990">
              <a:spcBef>
                <a:spcPts val="3900"/>
              </a:spcBef>
              <a:defRPr sz="3040"/>
            </a:pPr>
            <a:r>
              <a:t>How to add JFP support to a Business Entity: </a:t>
            </a:r>
            <a:r>
              <a:rPr u="sng">
                <a:solidFill>
                  <a:schemeClr val="accent1">
                    <a:lumOff val="13529"/>
                  </a:schemeClr>
                </a:solidFill>
                <a:hlinkClick r:id="rId7" invalidUrl="" action="" tgtFrame="" tooltip="" history="1" highlightClick="0" endSnd="0"/>
              </a:rPr>
              <a:t>https://community.progress.com/community_groups/mobile/w/mobile/2933.how-to-add-jfp-support-to-a-business-entity</a:t>
            </a:r>
            <a:r>
              <a:t> </a:t>
            </a:r>
          </a:p>
        </p:txBody>
      </p:sp>
      <p:pic>
        <p:nvPicPr>
          <p:cNvPr id="223" name="Progress_Brandmark_RGB_Primary.png" descr="Progress_Brandmark_RGB_Primary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-124807" y="8792626"/>
            <a:ext cx="2868999" cy="96334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