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05daf6ff5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05daf6ff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05daf6ff5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05daf6ff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05daf6ff5_0_1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05daf6ff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05daf6ff5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05daf6ff5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05daf6ff5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05daf6ff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05daf6ff5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05daf6ff5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05daf6ff5_0_2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05daf6ff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05daf6ff5_0_2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05daf6ff5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05daf6ff5_0_2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05daf6ff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05daf6ff5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405daf6ff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05daf6ff5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05daf6ff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05daf6ff5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05daf6ff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05daf6ff5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05daf6ff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05daf6ff5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05daf6ff5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A Journey Through the Soundwaves: Uncovering Listening Habits from Spotify History</a:t>
            </a:r>
            <a:endParaRPr sz="32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SQL case Study #1</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598925" y="147900"/>
            <a:ext cx="7852200" cy="23580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a:t>User Engagement Trends</a:t>
            </a:r>
            <a:endParaRPr/>
          </a:p>
          <a:p>
            <a:pPr indent="0" lvl="0" marL="0" rtl="0" algn="ctr">
              <a:spcBef>
                <a:spcPts val="0"/>
              </a:spcBef>
              <a:spcAft>
                <a:spcPts val="0"/>
              </a:spcAft>
              <a:buNone/>
            </a:pPr>
            <a:r>
              <a:rPr lang="en" sz="2300"/>
              <a:t> A. Identify Peak Listening Hours (Hourly Trend) Purpose: Identifies the hours when users are most active, ranking them from highest to lowest.</a:t>
            </a:r>
            <a:endParaRPr sz="23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19" name="Google Shape;119;p22"/>
          <p:cNvPicPr preferRelativeResize="0"/>
          <p:nvPr/>
        </p:nvPicPr>
        <p:blipFill>
          <a:blip r:embed="rId3">
            <a:alphaModFix/>
          </a:blip>
          <a:stretch>
            <a:fillRect/>
          </a:stretch>
        </p:blipFill>
        <p:spPr>
          <a:xfrm>
            <a:off x="187625" y="1754075"/>
            <a:ext cx="7620000" cy="1381125"/>
          </a:xfrm>
          <a:prstGeom prst="rect">
            <a:avLst/>
          </a:prstGeom>
          <a:noFill/>
          <a:ln>
            <a:noFill/>
          </a:ln>
        </p:spPr>
      </p:pic>
      <p:pic>
        <p:nvPicPr>
          <p:cNvPr id="120" name="Google Shape;120;p22"/>
          <p:cNvPicPr preferRelativeResize="0"/>
          <p:nvPr/>
        </p:nvPicPr>
        <p:blipFill>
          <a:blip r:embed="rId4">
            <a:alphaModFix/>
          </a:blip>
          <a:stretch>
            <a:fillRect/>
          </a:stretch>
        </p:blipFill>
        <p:spPr>
          <a:xfrm>
            <a:off x="6481950" y="3281850"/>
            <a:ext cx="2355038" cy="170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598925" y="147900"/>
            <a:ext cx="7852200" cy="235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B.Weekly Listening Trends Purpose: Determines which day of the week users are most engaged.</a:t>
            </a:r>
            <a:endParaRPr sz="23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26" name="Google Shape;126;p23"/>
          <p:cNvPicPr preferRelativeResize="0"/>
          <p:nvPr/>
        </p:nvPicPr>
        <p:blipFill>
          <a:blip r:embed="rId3">
            <a:alphaModFix/>
          </a:blip>
          <a:stretch>
            <a:fillRect/>
          </a:stretch>
        </p:blipFill>
        <p:spPr>
          <a:xfrm>
            <a:off x="181625" y="1281975"/>
            <a:ext cx="8686800" cy="1428750"/>
          </a:xfrm>
          <a:prstGeom prst="rect">
            <a:avLst/>
          </a:prstGeom>
          <a:noFill/>
          <a:ln>
            <a:noFill/>
          </a:ln>
        </p:spPr>
      </p:pic>
      <p:pic>
        <p:nvPicPr>
          <p:cNvPr id="127" name="Google Shape;127;p23"/>
          <p:cNvPicPr preferRelativeResize="0"/>
          <p:nvPr/>
        </p:nvPicPr>
        <p:blipFill>
          <a:blip r:embed="rId4">
            <a:alphaModFix/>
          </a:blip>
          <a:stretch>
            <a:fillRect/>
          </a:stretch>
        </p:blipFill>
        <p:spPr>
          <a:xfrm>
            <a:off x="6706450" y="2898375"/>
            <a:ext cx="2161968" cy="212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598925" y="147900"/>
            <a:ext cx="7852200" cy="235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300"/>
              <a:t>C</a:t>
            </a:r>
            <a:r>
              <a:rPr lang="en" sz="2300"/>
              <a:t>.</a:t>
            </a:r>
            <a:r>
              <a:rPr lang="en" sz="2300"/>
              <a:t>Platform-Based User Engagement Purpose: Identifies which platforms users prefer for streaming.</a:t>
            </a:r>
            <a:endParaRPr sz="23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33" name="Google Shape;133;p24"/>
          <p:cNvPicPr preferRelativeResize="0"/>
          <p:nvPr/>
        </p:nvPicPr>
        <p:blipFill>
          <a:blip r:embed="rId3">
            <a:alphaModFix/>
          </a:blip>
          <a:stretch>
            <a:fillRect/>
          </a:stretch>
        </p:blipFill>
        <p:spPr>
          <a:xfrm>
            <a:off x="5022125" y="2775750"/>
            <a:ext cx="3429000" cy="1447800"/>
          </a:xfrm>
          <a:prstGeom prst="rect">
            <a:avLst/>
          </a:prstGeom>
          <a:noFill/>
          <a:ln>
            <a:noFill/>
          </a:ln>
        </p:spPr>
      </p:pic>
      <p:pic>
        <p:nvPicPr>
          <p:cNvPr id="134" name="Google Shape;134;p24"/>
          <p:cNvPicPr preferRelativeResize="0"/>
          <p:nvPr/>
        </p:nvPicPr>
        <p:blipFill>
          <a:blip r:embed="rId4">
            <a:alphaModFix/>
          </a:blip>
          <a:stretch>
            <a:fillRect/>
          </a:stretch>
        </p:blipFill>
        <p:spPr>
          <a:xfrm>
            <a:off x="660538" y="1220013"/>
            <a:ext cx="5591175" cy="1285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448600" y="0"/>
            <a:ext cx="8220300" cy="1472700"/>
          </a:xfrm>
          <a:prstGeom prst="rect">
            <a:avLst/>
          </a:prstGeom>
        </p:spPr>
        <p:txBody>
          <a:bodyPr anchorCtr="0" anchor="ctr" bIns="91425" lIns="91425" spcFirstLastPara="1" rIns="91425" wrap="square" tIns="91425">
            <a:noAutofit/>
          </a:bodyPr>
          <a:lstStyle/>
          <a:p>
            <a:pPr indent="457200" lvl="0" marL="1828800" rtl="0" algn="l">
              <a:spcBef>
                <a:spcPts val="0"/>
              </a:spcBef>
              <a:spcAft>
                <a:spcPts val="0"/>
              </a:spcAft>
              <a:buNone/>
            </a:pPr>
            <a:r>
              <a:rPr lang="en" sz="2400"/>
              <a:t>Listening Behavior Analysis</a:t>
            </a:r>
            <a:endParaRPr sz="2400"/>
          </a:p>
          <a:p>
            <a:pPr indent="0" lvl="0" marL="457200" rtl="0" algn="l">
              <a:spcBef>
                <a:spcPts val="0"/>
              </a:spcBef>
              <a:spcAft>
                <a:spcPts val="0"/>
              </a:spcAft>
              <a:buNone/>
            </a:pPr>
            <a:r>
              <a:rPr lang="en" sz="1800"/>
              <a:t>A. Most Played Tracks Purpose: Finds the top 10 most played songs along with their respective artists.</a:t>
            </a:r>
            <a:endParaRPr sz="1800"/>
          </a:p>
          <a:p>
            <a:pPr indent="0" lvl="0" marL="457200" rtl="0" algn="l">
              <a:spcBef>
                <a:spcPts val="0"/>
              </a:spcBef>
              <a:spcAft>
                <a:spcPts val="0"/>
              </a:spcAft>
              <a:buNone/>
            </a:pPr>
            <a:r>
              <a:t/>
            </a:r>
            <a:endParaRPr sz="2400"/>
          </a:p>
        </p:txBody>
      </p:sp>
      <p:pic>
        <p:nvPicPr>
          <p:cNvPr id="140" name="Google Shape;140;p25"/>
          <p:cNvPicPr preferRelativeResize="0"/>
          <p:nvPr/>
        </p:nvPicPr>
        <p:blipFill>
          <a:blip r:embed="rId3">
            <a:alphaModFix/>
          </a:blip>
          <a:stretch>
            <a:fillRect/>
          </a:stretch>
        </p:blipFill>
        <p:spPr>
          <a:xfrm>
            <a:off x="139150" y="1214075"/>
            <a:ext cx="8839199" cy="899044"/>
          </a:xfrm>
          <a:prstGeom prst="rect">
            <a:avLst/>
          </a:prstGeom>
          <a:noFill/>
          <a:ln>
            <a:noFill/>
          </a:ln>
        </p:spPr>
      </p:pic>
      <p:pic>
        <p:nvPicPr>
          <p:cNvPr id="141" name="Google Shape;141;p25"/>
          <p:cNvPicPr preferRelativeResize="0"/>
          <p:nvPr/>
        </p:nvPicPr>
        <p:blipFill>
          <a:blip r:embed="rId4">
            <a:alphaModFix/>
          </a:blip>
          <a:stretch>
            <a:fillRect/>
          </a:stretch>
        </p:blipFill>
        <p:spPr>
          <a:xfrm>
            <a:off x="3377650" y="2300744"/>
            <a:ext cx="5600700" cy="2305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448600" y="0"/>
            <a:ext cx="8220300" cy="14727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2000"/>
              <a:t>C</a:t>
            </a:r>
            <a:r>
              <a:rPr lang="en" sz="2000"/>
              <a:t>.</a:t>
            </a:r>
            <a:r>
              <a:rPr lang="en" sz="1800"/>
              <a:t>Most Played Artists Purpose: Finds the top 10 most played artists. Using Window and Self Join</a:t>
            </a:r>
            <a:endParaRPr sz="1800"/>
          </a:p>
        </p:txBody>
      </p:sp>
      <p:pic>
        <p:nvPicPr>
          <p:cNvPr id="147" name="Google Shape;147;p26"/>
          <p:cNvPicPr preferRelativeResize="0"/>
          <p:nvPr/>
        </p:nvPicPr>
        <p:blipFill>
          <a:blip r:embed="rId3">
            <a:alphaModFix/>
          </a:blip>
          <a:stretch>
            <a:fillRect/>
          </a:stretch>
        </p:blipFill>
        <p:spPr>
          <a:xfrm>
            <a:off x="6418275" y="3436763"/>
            <a:ext cx="2250629" cy="1677488"/>
          </a:xfrm>
          <a:prstGeom prst="rect">
            <a:avLst/>
          </a:prstGeom>
          <a:noFill/>
          <a:ln>
            <a:noFill/>
          </a:ln>
        </p:spPr>
      </p:pic>
      <p:pic>
        <p:nvPicPr>
          <p:cNvPr id="148" name="Google Shape;148;p26"/>
          <p:cNvPicPr preferRelativeResize="0"/>
          <p:nvPr/>
        </p:nvPicPr>
        <p:blipFill>
          <a:blip r:embed="rId4">
            <a:alphaModFix/>
          </a:blip>
          <a:stretch>
            <a:fillRect/>
          </a:stretch>
        </p:blipFill>
        <p:spPr>
          <a:xfrm>
            <a:off x="448588" y="1103138"/>
            <a:ext cx="8010525" cy="225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598925" y="327525"/>
            <a:ext cx="7852200" cy="8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Skip Rate Analysis  Purpose: Identifies artists with the highest skip rate</a:t>
            </a:r>
            <a:r>
              <a:rPr lang="en" sz="1800"/>
              <a:t>s.</a:t>
            </a:r>
            <a:endParaRPr sz="3100"/>
          </a:p>
        </p:txBody>
      </p:sp>
      <p:pic>
        <p:nvPicPr>
          <p:cNvPr id="154" name="Google Shape;154;p27"/>
          <p:cNvPicPr preferRelativeResize="0"/>
          <p:nvPr/>
        </p:nvPicPr>
        <p:blipFill>
          <a:blip r:embed="rId3">
            <a:alphaModFix/>
          </a:blip>
          <a:stretch>
            <a:fillRect/>
          </a:stretch>
        </p:blipFill>
        <p:spPr>
          <a:xfrm>
            <a:off x="642925" y="1048000"/>
            <a:ext cx="7858125" cy="1638300"/>
          </a:xfrm>
          <a:prstGeom prst="rect">
            <a:avLst/>
          </a:prstGeom>
          <a:noFill/>
          <a:ln>
            <a:noFill/>
          </a:ln>
        </p:spPr>
      </p:pic>
      <p:pic>
        <p:nvPicPr>
          <p:cNvPr id="155" name="Google Shape;155;p27"/>
          <p:cNvPicPr preferRelativeResize="0"/>
          <p:nvPr/>
        </p:nvPicPr>
        <p:blipFill>
          <a:blip r:embed="rId4">
            <a:alphaModFix/>
          </a:blip>
          <a:stretch>
            <a:fillRect/>
          </a:stretch>
        </p:blipFill>
        <p:spPr>
          <a:xfrm>
            <a:off x="4931850" y="2803475"/>
            <a:ext cx="3877878" cy="215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598925" y="327525"/>
            <a:ext cx="7852200" cy="8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Which songs have they played the most? How often do they skip them?</a:t>
            </a:r>
            <a:endParaRPr sz="3100"/>
          </a:p>
        </p:txBody>
      </p:sp>
      <p:pic>
        <p:nvPicPr>
          <p:cNvPr id="161" name="Google Shape;161;p28"/>
          <p:cNvPicPr preferRelativeResize="0"/>
          <p:nvPr/>
        </p:nvPicPr>
        <p:blipFill>
          <a:blip r:embed="rId3">
            <a:alphaModFix/>
          </a:blip>
          <a:stretch>
            <a:fillRect/>
          </a:stretch>
        </p:blipFill>
        <p:spPr>
          <a:xfrm>
            <a:off x="1125013" y="1220025"/>
            <a:ext cx="6893979" cy="1278650"/>
          </a:xfrm>
          <a:prstGeom prst="rect">
            <a:avLst/>
          </a:prstGeom>
          <a:noFill/>
          <a:ln>
            <a:noFill/>
          </a:ln>
        </p:spPr>
      </p:pic>
      <p:pic>
        <p:nvPicPr>
          <p:cNvPr id="162" name="Google Shape;162;p28"/>
          <p:cNvPicPr preferRelativeResize="0"/>
          <p:nvPr/>
        </p:nvPicPr>
        <p:blipFill>
          <a:blip r:embed="rId4">
            <a:alphaModFix/>
          </a:blip>
          <a:stretch>
            <a:fillRect/>
          </a:stretch>
        </p:blipFill>
        <p:spPr>
          <a:xfrm>
            <a:off x="1383575" y="2651075"/>
            <a:ext cx="7067550" cy="230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598925" y="327525"/>
            <a:ext cx="7852200" cy="89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800"/>
              <a:t>Impact of Shuffle Mode Purpose: Determines how shuffle mode affects listening behavior</a:t>
            </a:r>
            <a:endParaRPr sz="3100"/>
          </a:p>
        </p:txBody>
      </p:sp>
      <p:pic>
        <p:nvPicPr>
          <p:cNvPr id="168" name="Google Shape;168;p29"/>
          <p:cNvPicPr preferRelativeResize="0"/>
          <p:nvPr/>
        </p:nvPicPr>
        <p:blipFill>
          <a:blip r:embed="rId3">
            <a:alphaModFix/>
          </a:blip>
          <a:stretch>
            <a:fillRect/>
          </a:stretch>
        </p:blipFill>
        <p:spPr>
          <a:xfrm>
            <a:off x="128925" y="1172800"/>
            <a:ext cx="8591550" cy="2028825"/>
          </a:xfrm>
          <a:prstGeom prst="rect">
            <a:avLst/>
          </a:prstGeom>
          <a:noFill/>
          <a:ln>
            <a:noFill/>
          </a:ln>
        </p:spPr>
      </p:pic>
      <p:pic>
        <p:nvPicPr>
          <p:cNvPr id="169" name="Google Shape;169;p29"/>
          <p:cNvPicPr preferRelativeResize="0"/>
          <p:nvPr/>
        </p:nvPicPr>
        <p:blipFill>
          <a:blip r:embed="rId4">
            <a:alphaModFix/>
          </a:blip>
          <a:stretch>
            <a:fillRect/>
          </a:stretch>
        </p:blipFill>
        <p:spPr>
          <a:xfrm>
            <a:off x="4943600" y="3483200"/>
            <a:ext cx="3714750" cy="790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598925" y="327525"/>
            <a:ext cx="7852200" cy="3740400"/>
          </a:xfrm>
          <a:prstGeom prst="rect">
            <a:avLst/>
          </a:prstGeom>
        </p:spPr>
        <p:txBody>
          <a:bodyPr anchorCtr="0" anchor="ctr" bIns="91425" lIns="91425" spcFirstLastPara="1" rIns="91425" wrap="square" tIns="91425">
            <a:noAutofit/>
          </a:bodyPr>
          <a:lstStyle/>
          <a:p>
            <a:pPr indent="457200" lvl="0" marL="2286000" rtl="0" algn="l">
              <a:spcBef>
                <a:spcPts val="0"/>
              </a:spcBef>
              <a:spcAft>
                <a:spcPts val="0"/>
              </a:spcAft>
              <a:buNone/>
            </a:pPr>
            <a:r>
              <a:rPr lang="en" sz="3700"/>
              <a:t>Conclusion</a:t>
            </a:r>
            <a:endParaRPr sz="3700"/>
          </a:p>
          <a:p>
            <a:pPr indent="-342900" lvl="0" marL="457200" rtl="0" algn="l">
              <a:spcBef>
                <a:spcPts val="0"/>
              </a:spcBef>
              <a:spcAft>
                <a:spcPts val="0"/>
              </a:spcAft>
              <a:buSzPts val="1800"/>
              <a:buChar char="●"/>
            </a:pPr>
            <a:r>
              <a:rPr lang="en" sz="1800"/>
              <a:t> This MySQL case study uses Joins, CTEs, and Window Functions to analyze User Engagement Trends and Listening Behavior. Key takeaways include:</a:t>
            </a:r>
            <a:endParaRPr sz="1800"/>
          </a:p>
          <a:p>
            <a:pPr indent="-342900" lvl="0" marL="457200" rtl="0" algn="l">
              <a:spcBef>
                <a:spcPts val="0"/>
              </a:spcBef>
              <a:spcAft>
                <a:spcPts val="0"/>
              </a:spcAft>
              <a:buSzPts val="1800"/>
              <a:buChar char="●"/>
            </a:pPr>
            <a:r>
              <a:rPr lang="en" sz="1800"/>
              <a:t> Peak listening hours and days help in content promotion strategies.</a:t>
            </a:r>
            <a:endParaRPr sz="1800"/>
          </a:p>
          <a:p>
            <a:pPr indent="-342900" lvl="0" marL="457200" rtl="0" algn="l">
              <a:spcBef>
                <a:spcPts val="0"/>
              </a:spcBef>
              <a:spcAft>
                <a:spcPts val="0"/>
              </a:spcAft>
              <a:buSzPts val="1800"/>
              <a:buChar char="●"/>
            </a:pPr>
            <a:r>
              <a:rPr lang="en" sz="1800"/>
              <a:t> Platform analysis guides optimizations for different devices.</a:t>
            </a:r>
            <a:endParaRPr sz="1800"/>
          </a:p>
          <a:p>
            <a:pPr indent="-342900" lvl="0" marL="457200" rtl="0" algn="l">
              <a:spcBef>
                <a:spcPts val="0"/>
              </a:spcBef>
              <a:spcAft>
                <a:spcPts val="0"/>
              </a:spcAft>
              <a:buSzPts val="1800"/>
              <a:buChar char="●"/>
            </a:pPr>
            <a:r>
              <a:rPr lang="en" sz="1800"/>
              <a:t> Identifying top artists, albums, and tracks helps in recommendations.</a:t>
            </a:r>
            <a:endParaRPr sz="1800"/>
          </a:p>
          <a:p>
            <a:pPr indent="-342900" lvl="0" marL="457200" rtl="0" algn="l">
              <a:spcBef>
                <a:spcPts val="0"/>
              </a:spcBef>
              <a:spcAft>
                <a:spcPts val="0"/>
              </a:spcAft>
              <a:buSzPts val="1800"/>
              <a:buChar char="●"/>
            </a:pPr>
            <a:r>
              <a:rPr lang="en" sz="1800"/>
              <a:t> Understanding skip rates assists in refining playlists and improving user experience.</a:t>
            </a:r>
            <a:endParaRPr sz="1800"/>
          </a:p>
          <a:p>
            <a:pPr indent="-342900" lvl="0" marL="457200" rtl="0" algn="l">
              <a:spcBef>
                <a:spcPts val="0"/>
              </a:spcBef>
              <a:spcAft>
                <a:spcPts val="0"/>
              </a:spcAft>
              <a:buSzPts val="1800"/>
              <a:buChar char="●"/>
            </a:pPr>
            <a:r>
              <a:rPr lang="en" sz="1800"/>
              <a:t> Analyzing shuffle behavior reveals user preference for algorithmic vs. manual playback.</a:t>
            </a:r>
            <a:endParaRPr sz="1800"/>
          </a:p>
          <a:p>
            <a:pPr indent="0" lvl="0" marL="0" rtl="0" algn="ctr">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3200400" rtl="0" algn="l">
              <a:spcBef>
                <a:spcPts val="0"/>
              </a:spcBef>
              <a:spcAft>
                <a:spcPts val="0"/>
              </a:spcAft>
              <a:buNone/>
            </a:pPr>
            <a:r>
              <a:rPr lang="en"/>
              <a:t>Introduction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a world where billions of tracks swirl through the digital airwaves, every click, pause, and skip tells a story—not just of music, but of mood, context, and choice. Spotify, a modern oracle of musical preference, holds within its logs a treasure trove of listener behavior, whispering tales of late-night jams, one-hit wonders, and songs that never made it past the first chorus.</a:t>
            </a:r>
            <a:endParaRPr sz="1600"/>
          </a:p>
          <a:p>
            <a:pPr indent="0" lvl="0" marL="0" rtl="0" algn="l">
              <a:spcBef>
                <a:spcPts val="1600"/>
              </a:spcBef>
              <a:spcAft>
                <a:spcPts val="0"/>
              </a:spcAft>
              <a:buNone/>
            </a:pPr>
            <a:r>
              <a:rPr lang="en" sz="1600"/>
              <a:t>This dataset isn’t just about music. It’s about moments—a long commute, a spontaneous dance in the kitchen, background beats while working, or heartache on a rainy day. Each song played (or skipped) paints a piece of that moment. Hidden in those milliseconds played, platforms used, and shuffle settings are patterns waiting to be discovered.</a:t>
            </a:r>
            <a:endParaRPr sz="1600"/>
          </a:p>
          <a:p>
            <a:pPr indent="0" lvl="0" marL="0" rtl="0" algn="l">
              <a:spcBef>
                <a:spcPts val="1600"/>
              </a:spcBef>
              <a:spcAft>
                <a:spcPts val="0"/>
              </a:spcAft>
              <a:buNone/>
            </a:pPr>
            <a:r>
              <a:rPr lang="en" sz="1600"/>
              <a:t>What makes a listener hit “next”? When do they stay for the full song? Is it the time of day? The platform? Or the track itself?</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645900" y="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72" name="Google Shape;72;p15"/>
          <p:cNvSpPr txBox="1"/>
          <p:nvPr/>
        </p:nvSpPr>
        <p:spPr>
          <a:xfrm>
            <a:off x="645900" y="768000"/>
            <a:ext cx="7852200" cy="42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Average"/>
                <a:ea typeface="Average"/>
                <a:cs typeface="Average"/>
                <a:sym typeface="Average"/>
              </a:rPr>
              <a:t>🕵️‍♂️ The Mystery</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rPr lang="en" sz="1700">
                <a:solidFill>
                  <a:schemeClr val="accent3"/>
                </a:solidFill>
                <a:latin typeface="Average"/>
                <a:ea typeface="Average"/>
                <a:cs typeface="Average"/>
                <a:sym typeface="Average"/>
              </a:rPr>
              <a:t>Not every song made it to the end. Some were skipped within seconds, others played all the way through. Some were handpicked, others auto-played by the platform. What if we could predict which songs are destined to be skipped and which ones hit just right?</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rPr lang="en" sz="1700">
                <a:solidFill>
                  <a:schemeClr val="accent3"/>
                </a:solidFill>
                <a:latin typeface="Average"/>
                <a:ea typeface="Average"/>
                <a:cs typeface="Average"/>
                <a:sym typeface="Average"/>
              </a:rPr>
              <a:t>💡</a:t>
            </a:r>
            <a:r>
              <a:rPr lang="en" sz="1700">
                <a:solidFill>
                  <a:schemeClr val="accent3"/>
                </a:solidFill>
                <a:latin typeface="Average"/>
                <a:ea typeface="Average"/>
                <a:cs typeface="Average"/>
                <a:sym typeface="Average"/>
              </a:rPr>
              <a:t>"Can we understand and predict listener behavior—especially track skipping—based on play context such as time of day, platform used, playback duration, and how the track started?"</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t/>
            </a:r>
            <a:endParaRPr sz="1700">
              <a:solidFill>
                <a:schemeClr val="accent3"/>
              </a:solidFill>
              <a:latin typeface="Average"/>
              <a:ea typeface="Average"/>
              <a:cs typeface="Average"/>
              <a:sym typeface="Average"/>
            </a:endParaRPr>
          </a:p>
          <a:p>
            <a:pPr indent="0" lvl="0" marL="2743200" rtl="0" algn="l">
              <a:spcBef>
                <a:spcPts val="0"/>
              </a:spcBef>
              <a:spcAft>
                <a:spcPts val="0"/>
              </a:spcAft>
              <a:buNone/>
            </a:pPr>
            <a:r>
              <a:rPr lang="en" sz="1700">
                <a:solidFill>
                  <a:schemeClr val="accent3"/>
                </a:solidFill>
                <a:latin typeface="Average"/>
                <a:ea typeface="Average"/>
                <a:cs typeface="Average"/>
                <a:sym typeface="Average"/>
              </a:rPr>
              <a:t>🎯 The Mission</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rPr lang="en" sz="1700">
                <a:solidFill>
                  <a:schemeClr val="accent3"/>
                </a:solidFill>
                <a:latin typeface="Average"/>
                <a:ea typeface="Average"/>
                <a:cs typeface="Average"/>
                <a:sym typeface="Average"/>
              </a:rPr>
              <a:t>By exploring these patterns, we aim to predict skip behavior and uncover what keeps listeners tuned in. This isn’t just about the songs—they’re the soundtrack. This is about the listener, their habits, moods, and choices.</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rPr lang="en" sz="1700">
                <a:solidFill>
                  <a:schemeClr val="accent3"/>
                </a:solidFill>
                <a:latin typeface="Average"/>
                <a:ea typeface="Average"/>
                <a:cs typeface="Average"/>
                <a:sym typeface="Average"/>
              </a:rPr>
              <a:t>And if we can understand them, maybe we can recommend their next favorite song—before they even know they need it.</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t/>
            </a:r>
            <a:endParaRPr sz="1700">
              <a:solidFill>
                <a:schemeClr val="accent3"/>
              </a:solidFill>
              <a:latin typeface="Average"/>
              <a:ea typeface="Average"/>
              <a:cs typeface="Average"/>
              <a:sym typeface="Average"/>
            </a:endParaRPr>
          </a:p>
          <a:p>
            <a:pPr indent="0" lvl="0" marL="0" rtl="0" algn="l">
              <a:spcBef>
                <a:spcPts val="0"/>
              </a:spcBef>
              <a:spcAft>
                <a:spcPts val="0"/>
              </a:spcAft>
              <a:buNone/>
            </a:pPr>
            <a:r>
              <a:t/>
            </a:r>
            <a:endParaRPr sz="1700">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2599200" y="361950"/>
            <a:ext cx="3945600" cy="1138800"/>
          </a:xfrm>
          <a:prstGeom prst="rect">
            <a:avLst/>
          </a:prstGeom>
        </p:spPr>
        <p:txBody>
          <a:bodyPr anchorCtr="0" anchor="ctr" bIns="91425" lIns="91425" spcFirstLastPara="1" rIns="91425" wrap="square" tIns="91425">
            <a:noAutofit/>
          </a:bodyPr>
          <a:lstStyle/>
          <a:p>
            <a:pPr indent="0" lvl="0" marL="914400" rtl="0" algn="l">
              <a:spcBef>
                <a:spcPts val="0"/>
              </a:spcBef>
              <a:spcAft>
                <a:spcPts val="0"/>
              </a:spcAft>
              <a:buNone/>
            </a:pPr>
            <a:r>
              <a:rPr b="1" lang="en" sz="4200"/>
              <a:t>Dataset</a:t>
            </a:r>
            <a:endParaRPr b="1" sz="4200"/>
          </a:p>
          <a:p>
            <a:pPr indent="0" lvl="0" marL="0" rtl="0" algn="l">
              <a:spcBef>
                <a:spcPts val="0"/>
              </a:spcBef>
              <a:spcAft>
                <a:spcPts val="0"/>
              </a:spcAft>
              <a:buNone/>
            </a:pPr>
            <a:r>
              <a:t/>
            </a:r>
            <a:endParaRPr sz="4200"/>
          </a:p>
        </p:txBody>
      </p:sp>
      <p:pic>
        <p:nvPicPr>
          <p:cNvPr id="78" name="Google Shape;78;p16"/>
          <p:cNvPicPr preferRelativeResize="0"/>
          <p:nvPr/>
        </p:nvPicPr>
        <p:blipFill>
          <a:blip r:embed="rId3">
            <a:alphaModFix/>
          </a:blip>
          <a:stretch>
            <a:fillRect/>
          </a:stretch>
        </p:blipFill>
        <p:spPr>
          <a:xfrm>
            <a:off x="1810800" y="1611550"/>
            <a:ext cx="5061300" cy="284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48600" y="0"/>
            <a:ext cx="8220300" cy="6741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2400"/>
              <a:t>How many tracks were played in total?</a:t>
            </a:r>
            <a:endParaRPr sz="2400"/>
          </a:p>
        </p:txBody>
      </p:sp>
      <p:pic>
        <p:nvPicPr>
          <p:cNvPr id="84" name="Google Shape;84;p17"/>
          <p:cNvPicPr preferRelativeResize="0"/>
          <p:nvPr/>
        </p:nvPicPr>
        <p:blipFill>
          <a:blip r:embed="rId3">
            <a:alphaModFix/>
          </a:blip>
          <a:stretch>
            <a:fillRect/>
          </a:stretch>
        </p:blipFill>
        <p:spPr>
          <a:xfrm>
            <a:off x="152400" y="826500"/>
            <a:ext cx="5457825" cy="2038350"/>
          </a:xfrm>
          <a:prstGeom prst="rect">
            <a:avLst/>
          </a:prstGeom>
          <a:noFill/>
          <a:ln>
            <a:noFill/>
          </a:ln>
        </p:spPr>
      </p:pic>
      <p:pic>
        <p:nvPicPr>
          <p:cNvPr id="85" name="Google Shape;85;p17"/>
          <p:cNvPicPr preferRelativeResize="0"/>
          <p:nvPr/>
        </p:nvPicPr>
        <p:blipFill>
          <a:blip r:embed="rId4">
            <a:alphaModFix/>
          </a:blip>
          <a:stretch>
            <a:fillRect/>
          </a:stretch>
        </p:blipFill>
        <p:spPr>
          <a:xfrm>
            <a:off x="3581400" y="2242200"/>
            <a:ext cx="2781300" cy="111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48600" y="0"/>
            <a:ext cx="8220300" cy="6741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2400"/>
              <a:t>List the unique artists in the dataset.</a:t>
            </a:r>
            <a:endParaRPr sz="2400"/>
          </a:p>
        </p:txBody>
      </p:sp>
      <p:pic>
        <p:nvPicPr>
          <p:cNvPr id="91" name="Google Shape;91;p18"/>
          <p:cNvPicPr preferRelativeResize="0"/>
          <p:nvPr/>
        </p:nvPicPr>
        <p:blipFill>
          <a:blip r:embed="rId3">
            <a:alphaModFix/>
          </a:blip>
          <a:stretch>
            <a:fillRect/>
          </a:stretch>
        </p:blipFill>
        <p:spPr>
          <a:xfrm>
            <a:off x="152400" y="826500"/>
            <a:ext cx="6062075" cy="1113825"/>
          </a:xfrm>
          <a:prstGeom prst="rect">
            <a:avLst/>
          </a:prstGeom>
          <a:noFill/>
          <a:ln>
            <a:noFill/>
          </a:ln>
        </p:spPr>
      </p:pic>
      <p:pic>
        <p:nvPicPr>
          <p:cNvPr id="92" name="Google Shape;92;p18"/>
          <p:cNvPicPr preferRelativeResize="0"/>
          <p:nvPr/>
        </p:nvPicPr>
        <p:blipFill>
          <a:blip r:embed="rId4">
            <a:alphaModFix/>
          </a:blip>
          <a:stretch>
            <a:fillRect/>
          </a:stretch>
        </p:blipFill>
        <p:spPr>
          <a:xfrm>
            <a:off x="6463300" y="0"/>
            <a:ext cx="1924050" cy="495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48600" y="0"/>
            <a:ext cx="8220300" cy="674100"/>
          </a:xfrm>
          <a:prstGeom prst="rect">
            <a:avLst/>
          </a:prstGeom>
        </p:spPr>
        <p:txBody>
          <a:bodyPr anchorCtr="0" anchor="ctr" bIns="91425" lIns="91425" spcFirstLastPara="1" rIns="91425" wrap="square" tIns="91425">
            <a:noAutofit/>
          </a:bodyPr>
          <a:lstStyle/>
          <a:p>
            <a:pPr indent="457200" lvl="0" marL="914400" rtl="0" algn="l">
              <a:spcBef>
                <a:spcPts val="0"/>
              </a:spcBef>
              <a:spcAft>
                <a:spcPts val="0"/>
              </a:spcAft>
              <a:buNone/>
            </a:pPr>
            <a:r>
              <a:rPr lang="en" sz="2400"/>
              <a:t> Find the most frequently played track and its artist.</a:t>
            </a:r>
            <a:endParaRPr sz="2400"/>
          </a:p>
        </p:txBody>
      </p:sp>
      <p:pic>
        <p:nvPicPr>
          <p:cNvPr id="98" name="Google Shape;98;p19"/>
          <p:cNvPicPr preferRelativeResize="0"/>
          <p:nvPr/>
        </p:nvPicPr>
        <p:blipFill>
          <a:blip r:embed="rId3">
            <a:alphaModFix/>
          </a:blip>
          <a:stretch>
            <a:fillRect/>
          </a:stretch>
        </p:blipFill>
        <p:spPr>
          <a:xfrm>
            <a:off x="152400" y="826500"/>
            <a:ext cx="6715125" cy="942975"/>
          </a:xfrm>
          <a:prstGeom prst="rect">
            <a:avLst/>
          </a:prstGeom>
          <a:noFill/>
          <a:ln>
            <a:noFill/>
          </a:ln>
        </p:spPr>
      </p:pic>
      <p:pic>
        <p:nvPicPr>
          <p:cNvPr id="99" name="Google Shape;99;p19"/>
          <p:cNvPicPr preferRelativeResize="0"/>
          <p:nvPr/>
        </p:nvPicPr>
        <p:blipFill>
          <a:blip r:embed="rId4">
            <a:alphaModFix/>
          </a:blip>
          <a:stretch>
            <a:fillRect/>
          </a:stretch>
        </p:blipFill>
        <p:spPr>
          <a:xfrm>
            <a:off x="4826175" y="2571750"/>
            <a:ext cx="3571875" cy="87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48600" y="0"/>
            <a:ext cx="8220300" cy="67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 		What time of day do they typically listen to music?</a:t>
            </a:r>
            <a:endParaRPr sz="2400"/>
          </a:p>
        </p:txBody>
      </p:sp>
      <p:pic>
        <p:nvPicPr>
          <p:cNvPr id="105" name="Google Shape;105;p20"/>
          <p:cNvPicPr preferRelativeResize="0"/>
          <p:nvPr/>
        </p:nvPicPr>
        <p:blipFill>
          <a:blip r:embed="rId3">
            <a:alphaModFix/>
          </a:blip>
          <a:stretch>
            <a:fillRect/>
          </a:stretch>
        </p:blipFill>
        <p:spPr>
          <a:xfrm>
            <a:off x="4960450" y="3303000"/>
            <a:ext cx="3638550" cy="2495550"/>
          </a:xfrm>
          <a:prstGeom prst="rect">
            <a:avLst/>
          </a:prstGeom>
          <a:noFill/>
          <a:ln>
            <a:noFill/>
          </a:ln>
        </p:spPr>
      </p:pic>
      <p:pic>
        <p:nvPicPr>
          <p:cNvPr id="106" name="Google Shape;106;p20"/>
          <p:cNvPicPr preferRelativeResize="0"/>
          <p:nvPr/>
        </p:nvPicPr>
        <p:blipFill>
          <a:blip r:embed="rId4">
            <a:alphaModFix/>
          </a:blip>
          <a:stretch>
            <a:fillRect/>
          </a:stretch>
        </p:blipFill>
        <p:spPr>
          <a:xfrm>
            <a:off x="152400" y="826500"/>
            <a:ext cx="6754925" cy="240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48600" y="0"/>
            <a:ext cx="8220300" cy="674100"/>
          </a:xfrm>
          <a:prstGeom prst="rect">
            <a:avLst/>
          </a:prstGeom>
        </p:spPr>
        <p:txBody>
          <a:bodyPr anchorCtr="0" anchor="ctr" bIns="91425" lIns="91425" spcFirstLastPara="1" rIns="91425" wrap="square" tIns="91425">
            <a:noAutofit/>
          </a:bodyPr>
          <a:lstStyle/>
          <a:p>
            <a:pPr indent="0" lvl="0" marL="457200" rtl="0" algn="l">
              <a:spcBef>
                <a:spcPts val="0"/>
              </a:spcBef>
              <a:spcAft>
                <a:spcPts val="0"/>
              </a:spcAft>
              <a:buNone/>
            </a:pPr>
            <a:r>
              <a:rPr lang="en" sz="2400"/>
              <a:t>How often do they explore new artists versus replaying favorites?</a:t>
            </a:r>
            <a:endParaRPr sz="2400"/>
          </a:p>
        </p:txBody>
      </p:sp>
      <p:pic>
        <p:nvPicPr>
          <p:cNvPr id="112" name="Google Shape;112;p21"/>
          <p:cNvPicPr preferRelativeResize="0"/>
          <p:nvPr/>
        </p:nvPicPr>
        <p:blipFill>
          <a:blip r:embed="rId3">
            <a:alphaModFix/>
          </a:blip>
          <a:stretch>
            <a:fillRect/>
          </a:stretch>
        </p:blipFill>
        <p:spPr>
          <a:xfrm>
            <a:off x="152400" y="826500"/>
            <a:ext cx="8839200" cy="3389468"/>
          </a:xfrm>
          <a:prstGeom prst="rect">
            <a:avLst/>
          </a:prstGeom>
          <a:noFill/>
          <a:ln>
            <a:noFill/>
          </a:ln>
        </p:spPr>
      </p:pic>
      <p:pic>
        <p:nvPicPr>
          <p:cNvPr id="113" name="Google Shape;113;p21"/>
          <p:cNvPicPr preferRelativeResize="0"/>
          <p:nvPr/>
        </p:nvPicPr>
        <p:blipFill>
          <a:blip r:embed="rId4">
            <a:alphaModFix/>
          </a:blip>
          <a:stretch>
            <a:fillRect/>
          </a:stretch>
        </p:blipFill>
        <p:spPr>
          <a:xfrm>
            <a:off x="3209913" y="3392788"/>
            <a:ext cx="5934075" cy="216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