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82" r:id="rId6"/>
    <p:sldId id="277" r:id="rId7"/>
    <p:sldId id="283" r:id="rId8"/>
    <p:sldId id="259" r:id="rId9"/>
    <p:sldId id="260" r:id="rId10"/>
    <p:sldId id="276" r:id="rId11"/>
    <p:sldId id="262" r:id="rId12"/>
    <p:sldId id="263" r:id="rId13"/>
    <p:sldId id="278" r:id="rId14"/>
    <p:sldId id="268" r:id="rId15"/>
    <p:sldId id="264" r:id="rId16"/>
    <p:sldId id="265" r:id="rId17"/>
    <p:sldId id="266" r:id="rId18"/>
    <p:sldId id="267" r:id="rId19"/>
    <p:sldId id="269" r:id="rId20"/>
    <p:sldId id="271" r:id="rId21"/>
    <p:sldId id="270" r:id="rId22"/>
    <p:sldId id="279" r:id="rId23"/>
    <p:sldId id="280" r:id="rId24"/>
    <p:sldId id="272" r:id="rId25"/>
    <p:sldId id="275" r:id="rId26"/>
    <p:sldId id="274" r:id="rId27"/>
    <p:sldId id="273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93" d="100"/>
          <a:sy n="193" d="100"/>
        </p:scale>
        <p:origin x="-104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84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277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2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963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79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802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09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0421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6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643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8F80B-4C89-204F-AA8D-6BD892F60F11}" type="datetimeFigureOut">
              <a:rPr lang="en-US" smtClean="0"/>
              <a:t>6/14/16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CC6E5-04EF-A341-BAEF-CFFD1B3E890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614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sharpsightlabs.com/start-with-data-visualization-manipulatio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ttinggeneticsdone.com/2014/08/do-your-data-janitor-work-like-boss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adley/dplyr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nscombe's_quartet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gplot2.org/" TargetMode="External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googleVis/vignettes/googleVis_examples.html" TargetMode="External"/><Relationship Id="rId4" Type="http://schemas.openxmlformats.org/officeDocument/2006/relationships/hyperlink" Target="http://www.tengfei.name/ggb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ot.ly/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Anscombe's_quartet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nuals.bioinformatics.ucr.edu/home/R_BioCondManual%23TOC-Some-Great-R-Functions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gtales.wordpress.com/2016/06/06/congratulations-barbarplots/" TargetMode="External"/><Relationship Id="rId4" Type="http://schemas.openxmlformats.org/officeDocument/2006/relationships/hyperlink" Target="http://journals.plos.org/plosbiology/article?id=10.1371/journal.pbio.100212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nuals.bioinformatics.ucr.edu/home/R_BioCondManual%23TOC-Some-Great-R-Functions" TargetMode="Externa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vioplot/" TargetMode="External"/><Relationship Id="rId4" Type="http://schemas.openxmlformats.org/officeDocument/2006/relationships/hyperlink" Target="http://nathanieldphillips.com/" TargetMode="External"/><Relationship Id="rId5" Type="http://schemas.openxmlformats.org/officeDocument/2006/relationships/hyperlink" Target="https://cran.r-project.org/web/packages/beeswarm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hyperlink" Target="https://github.com/nbrgraphs/m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70353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400" b="1" dirty="0" smtClean="0"/>
              <a:t>WHY YOU SHOULD START BY LEARNING DATA VISUALIZATION AND MANIPULATION</a:t>
            </a:r>
            <a:endParaRPr lang="en" sz="4400" b="1" dirty="0"/>
          </a:p>
        </p:txBody>
      </p:sp>
      <p:sp>
        <p:nvSpPr>
          <p:cNvPr id="5" name="Rectangle 4"/>
          <p:cNvSpPr/>
          <p:nvPr/>
        </p:nvSpPr>
        <p:spPr>
          <a:xfrm>
            <a:off x="457200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" sz="1000" dirty="0" smtClean="0">
                <a:hlinkClick r:id="rId2"/>
              </a:rPr>
              <a:t>http://www.sharpsightlabs.com/start-with-data-visualization-manipulation/</a:t>
            </a:r>
            <a:r>
              <a:rPr lang="en" sz="1000" dirty="0" smtClean="0"/>
              <a:t> 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701106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72458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4400" b="1" dirty="0" smtClean="0"/>
              <a:t>DATA MANIPULATION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2558553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dplyr: </a:t>
            </a:r>
            <a:r>
              <a:rPr lang="en" dirty="0" smtClean="0"/>
              <a:t>data </a:t>
            </a:r>
            <a:r>
              <a:rPr lang="en" dirty="0"/>
              <a:t>manipulation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80</a:t>
            </a:r>
            <a:r>
              <a:rPr lang="en" dirty="0"/>
              <a:t>% of your work will be data </a:t>
            </a:r>
            <a:r>
              <a:rPr lang="en" dirty="0" smtClean="0"/>
              <a:t>preparation </a:t>
            </a:r>
          </a:p>
          <a:p>
            <a:pPr lvl="1"/>
            <a:r>
              <a:rPr lang="en" dirty="0" smtClean="0"/>
              <a:t>getting </a:t>
            </a:r>
            <a:r>
              <a:rPr lang="en" dirty="0"/>
              <a:t>data (from databases, spreadsheets, flat-files</a:t>
            </a:r>
            <a:r>
              <a:rPr lang="en" dirty="0" smtClean="0"/>
              <a:t>)</a:t>
            </a:r>
            <a:endParaRPr lang="en" dirty="0"/>
          </a:p>
          <a:p>
            <a:pPr lvl="1"/>
            <a:r>
              <a:rPr lang="en" dirty="0" smtClean="0"/>
              <a:t>performing exploratory/diagnostic </a:t>
            </a:r>
            <a:r>
              <a:rPr lang="en" dirty="0"/>
              <a:t>data </a:t>
            </a:r>
            <a:r>
              <a:rPr lang="en" dirty="0" smtClean="0"/>
              <a:t>analysis</a:t>
            </a:r>
            <a:endParaRPr lang="en" dirty="0"/>
          </a:p>
          <a:p>
            <a:pPr lvl="1"/>
            <a:r>
              <a:rPr lang="en" dirty="0" smtClean="0"/>
              <a:t>reshaping data</a:t>
            </a:r>
            <a:endParaRPr lang="en" dirty="0"/>
          </a:p>
          <a:p>
            <a:pPr lvl="1"/>
            <a:r>
              <a:rPr lang="en" dirty="0" smtClean="0"/>
              <a:t>visualizing data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4044419" y="6611779"/>
            <a:ext cx="50995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1000" dirty="0">
                <a:hlinkClick r:id="rId2"/>
              </a:rPr>
              <a:t>http://www.gettinggeneticsdone.com/2014/08/do-your-data-janitor-work-like-</a:t>
            </a:r>
            <a:r>
              <a:rPr lang="en" sz="1000" dirty="0" smtClean="0">
                <a:hlinkClick r:id="rId2"/>
              </a:rPr>
              <a:t>boss.html</a:t>
            </a:r>
            <a:r>
              <a:rPr lang="en" sz="1000" dirty="0" smtClean="0"/>
              <a:t> 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1602407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dplyr: </a:t>
            </a:r>
            <a:r>
              <a:rPr lang="en" dirty="0" smtClean="0"/>
              <a:t>data </a:t>
            </a:r>
            <a:r>
              <a:rPr lang="en" dirty="0"/>
              <a:t>manipulation with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80</a:t>
            </a:r>
            <a:r>
              <a:rPr lang="en" dirty="0"/>
              <a:t>% of </a:t>
            </a:r>
            <a:r>
              <a:rPr lang="en" dirty="0" smtClean="0"/>
              <a:t>your </a:t>
            </a:r>
            <a:r>
              <a:rPr lang="en" dirty="0"/>
              <a:t>work will be data </a:t>
            </a:r>
            <a:r>
              <a:rPr lang="en" dirty="0" smtClean="0"/>
              <a:t>preparation</a:t>
            </a:r>
          </a:p>
          <a:p>
            <a:pPr lvl="1"/>
            <a:r>
              <a:rPr lang="en" dirty="0" smtClean="0"/>
              <a:t>Filtering </a:t>
            </a:r>
            <a:r>
              <a:rPr lang="en" dirty="0"/>
              <a:t>rows (to create a subset)</a:t>
            </a:r>
          </a:p>
          <a:p>
            <a:pPr lvl="1"/>
            <a:r>
              <a:rPr lang="en" dirty="0" smtClean="0"/>
              <a:t>Selecting </a:t>
            </a:r>
            <a:r>
              <a:rPr lang="en" dirty="0"/>
              <a:t>columns of data (i.e., selecting variables)</a:t>
            </a:r>
          </a:p>
          <a:p>
            <a:pPr lvl="1"/>
            <a:r>
              <a:rPr lang="en" dirty="0" smtClean="0"/>
              <a:t>Adding </a:t>
            </a:r>
            <a:r>
              <a:rPr lang="en" dirty="0"/>
              <a:t>new variables</a:t>
            </a:r>
          </a:p>
          <a:p>
            <a:pPr lvl="1"/>
            <a:r>
              <a:rPr lang="en" dirty="0" smtClean="0"/>
              <a:t>Sorting</a:t>
            </a:r>
            <a:endParaRPr lang="en" dirty="0"/>
          </a:p>
          <a:p>
            <a:pPr lvl="1"/>
            <a:r>
              <a:rPr lang="en" dirty="0" smtClean="0"/>
              <a:t>Aggregating </a:t>
            </a:r>
            <a:endParaRPr lang="en-US" dirty="0" smtClean="0"/>
          </a:p>
          <a:p>
            <a:pPr lvl="1"/>
            <a:r>
              <a:rPr lang="en-US" dirty="0" smtClean="0"/>
              <a:t>Joining</a:t>
            </a:r>
            <a:endParaRPr lang="en" dirty="0" smtClean="0"/>
          </a:p>
        </p:txBody>
      </p:sp>
    </p:spTree>
    <p:extLst>
      <p:ext uri="{BB962C8B-B14F-4D97-AF65-F5344CB8AC3E}">
        <p14:creationId xmlns:p14="http://schemas.microsoft.com/office/powerpoint/2010/main" val="19732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Dplyr: A grammar of 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https://github.com/hadley/</a:t>
            </a:r>
            <a:r>
              <a:rPr lang="en" dirty="0" smtClean="0">
                <a:hlinkClick r:id="rId2"/>
              </a:rPr>
              <a:t>dplyr</a:t>
            </a:r>
            <a:endParaRPr lang="en" dirty="0" smtClean="0"/>
          </a:p>
          <a:p>
            <a:r>
              <a:rPr lang="en" b="1" dirty="0">
                <a:latin typeface="Courier New"/>
                <a:cs typeface="Courier New"/>
              </a:rPr>
              <a:t>install.packages("dplyr"</a:t>
            </a:r>
            <a:r>
              <a:rPr lang="en" b="1" dirty="0" smtClean="0">
                <a:latin typeface="Courier New"/>
                <a:cs typeface="Courier New"/>
              </a:rPr>
              <a:t>)</a:t>
            </a:r>
          </a:p>
          <a:p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95" y="4330852"/>
            <a:ext cx="3128210" cy="181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1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The pipe %&gt;% operator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6925"/>
          </a:xfrm>
        </p:spPr>
        <p:txBody>
          <a:bodyPr>
            <a:normAutofit fontScale="70000" lnSpcReduction="20000"/>
          </a:bodyPr>
          <a:lstStyle/>
          <a:p>
            <a:r>
              <a:rPr lang="en" dirty="0" smtClean="0"/>
              <a:t>Pipe output of one command into an input of another command - chain commands together</a:t>
            </a:r>
            <a:endParaRPr lang="en-US" dirty="0" smtClean="0"/>
          </a:p>
          <a:p>
            <a:endParaRPr lang="en" dirty="0" smtClean="0"/>
          </a:p>
          <a:p>
            <a:r>
              <a:rPr lang="en" dirty="0" smtClean="0"/>
              <a:t>Think about the “</a:t>
            </a:r>
            <a:r>
              <a:rPr lang="en" b="1" dirty="0" smtClean="0">
                <a:latin typeface="Courier New"/>
                <a:cs typeface="Courier New"/>
              </a:rPr>
              <a:t>|</a:t>
            </a:r>
            <a:r>
              <a:rPr lang="en" dirty="0" smtClean="0"/>
              <a:t>” operator in Linux</a:t>
            </a:r>
            <a:endParaRPr lang="en-US" dirty="0" smtClean="0"/>
          </a:p>
          <a:p>
            <a:endParaRPr lang="en" dirty="0" smtClean="0"/>
          </a:p>
          <a:p>
            <a:r>
              <a:rPr lang="en" dirty="0" smtClean="0"/>
              <a:t>Read as “then”. Take the dataset, </a:t>
            </a:r>
            <a:r>
              <a:rPr lang="en" i="1" dirty="0" smtClean="0"/>
              <a:t>then</a:t>
            </a:r>
            <a:r>
              <a:rPr lang="en" dirty="0" smtClean="0"/>
              <a:t> do …</a:t>
            </a:r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library(dplyr)</a:t>
            </a:r>
          </a:p>
          <a:p>
            <a:pPr marL="0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 smtClean="0">
                <a:latin typeface="Courier New"/>
                <a:cs typeface="Courier New"/>
              </a:rPr>
              <a:t>head(diamonds)</a:t>
            </a: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diamonds %&gt;% </a:t>
            </a:r>
            <a:r>
              <a:rPr lang="en" b="1" dirty="0" smtClean="0">
                <a:latin typeface="Courier New"/>
                <a:cs typeface="Courier New"/>
              </a:rPr>
              <a:t>head</a:t>
            </a: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summary(diamonds$price</a:t>
            </a:r>
            <a:r>
              <a:rPr lang="en" b="1" dirty="0" smtClean="0">
                <a:latin typeface="Courier New"/>
                <a:cs typeface="Courier New"/>
              </a:rPr>
              <a:t>)</a:t>
            </a: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diamonds$price %&gt;% </a:t>
            </a:r>
            <a:r>
              <a:rPr lang="en" b="1" dirty="0" smtClean="0">
                <a:latin typeface="Courier New"/>
                <a:cs typeface="Courier New"/>
              </a:rPr>
              <a:t>summary</a:t>
            </a:r>
            <a:r>
              <a:rPr lang="en-US" b="1" dirty="0" smtClean="0">
                <a:latin typeface="Courier New"/>
                <a:cs typeface="Courier New"/>
              </a:rPr>
              <a:t>(object = .)</a:t>
            </a:r>
            <a:endParaRPr lang="en" b="1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7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dplyr::filter()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" dirty="0" smtClean="0"/>
              <a:t>Filter (select) rows based on the condition of a column</a:t>
            </a:r>
          </a:p>
          <a:p>
            <a:pPr marL="0" indent="0">
              <a:buNone/>
            </a:pP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000" b="1" dirty="0">
                <a:latin typeface="Courier New"/>
                <a:cs typeface="Courier New"/>
              </a:rPr>
              <a:t>diamonds %&gt;% head</a:t>
            </a:r>
          </a:p>
          <a:p>
            <a:pPr marL="0" indent="0">
              <a:buNone/>
            </a:pPr>
            <a:endParaRPr lang="en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000" b="1" dirty="0">
                <a:latin typeface="Courier New"/>
                <a:cs typeface="Courier New"/>
              </a:rPr>
              <a:t>df.diamonds_ideal &lt;- filter(diamonds, cut == "Ideal")</a:t>
            </a:r>
          </a:p>
          <a:p>
            <a:pPr marL="0" indent="0">
              <a:buNone/>
            </a:pPr>
            <a:endParaRPr lang="en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000" b="1" dirty="0" smtClean="0">
                <a:latin typeface="Courier New"/>
                <a:cs typeface="Courier New"/>
              </a:rPr>
              <a:t>df.diamonds_ideal </a:t>
            </a:r>
            <a:r>
              <a:rPr lang="en" sz="2000" b="1" dirty="0">
                <a:latin typeface="Courier New"/>
                <a:cs typeface="Courier New"/>
              </a:rPr>
              <a:t>&lt;- diamonds %&gt;% filter(cut == "Ideal")</a:t>
            </a:r>
            <a:endParaRPr lang="en" dirty="0"/>
          </a:p>
          <a:p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4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dplyr::select()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19084" cy="4525963"/>
          </a:xfrm>
        </p:spPr>
        <p:txBody>
          <a:bodyPr>
            <a:normAutofit/>
          </a:bodyPr>
          <a:lstStyle/>
          <a:p>
            <a:r>
              <a:rPr lang="en" dirty="0" smtClean="0"/>
              <a:t>Select columns from the dataset by names</a:t>
            </a:r>
          </a:p>
          <a:p>
            <a:pPr marL="0" indent="0">
              <a:buNone/>
            </a:pPr>
            <a:endParaRPr lang="en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cs typeface="Courier New"/>
              </a:rPr>
              <a:t>df.diamonds_ideal %&gt;% head</a:t>
            </a:r>
          </a:p>
          <a:p>
            <a:pPr marL="0" indent="0">
              <a:buNone/>
            </a:pPr>
            <a:endParaRPr lang="en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 smtClean="0">
                <a:latin typeface="Courier New"/>
                <a:cs typeface="Courier New"/>
              </a:rPr>
              <a:t>select</a:t>
            </a:r>
            <a:r>
              <a:rPr lang="en" sz="2400" b="1" dirty="0">
                <a:latin typeface="Courier New"/>
                <a:cs typeface="Courier New"/>
              </a:rPr>
              <a:t>(df.diamonds_ideal, carat, cut, color, price, clarity)</a:t>
            </a:r>
          </a:p>
          <a:p>
            <a:pPr marL="0" indent="0">
              <a:buNone/>
            </a:pPr>
            <a:endParaRPr lang="en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 smtClean="0">
                <a:latin typeface="Courier New"/>
                <a:cs typeface="Courier New"/>
              </a:rPr>
              <a:t>df.diamonds_ideal </a:t>
            </a:r>
            <a:r>
              <a:rPr lang="en" sz="2400" b="1" dirty="0">
                <a:latin typeface="Courier New"/>
                <a:cs typeface="Courier New"/>
              </a:rPr>
              <a:t>&lt;- df.diamonds_ideal %&gt;% select(., carat, cut, color, price, clarity)</a:t>
            </a:r>
          </a:p>
          <a:p>
            <a:pPr marL="0" indent="0">
              <a:buNone/>
            </a:pPr>
            <a:endParaRPr lang="en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88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dplyr::mutate()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Add columns to your dataset</a:t>
            </a:r>
          </a:p>
          <a:p>
            <a:pPr marL="0" indent="0">
              <a:buNone/>
            </a:pPr>
            <a:endParaRPr lang="en" sz="2400" dirty="0"/>
          </a:p>
          <a:p>
            <a:pPr marL="0" indent="0">
              <a:buNone/>
            </a:pPr>
            <a:r>
              <a:rPr lang="en" sz="2400" b="1" dirty="0">
                <a:latin typeface="Courier New"/>
                <a:cs typeface="Courier New"/>
              </a:rPr>
              <a:t>df.diamonds_ideal %&gt;% head</a:t>
            </a:r>
          </a:p>
          <a:p>
            <a:pPr marL="0" indent="0">
              <a:buNone/>
            </a:pPr>
            <a:endParaRPr lang="en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 smtClean="0">
                <a:latin typeface="Courier New"/>
                <a:cs typeface="Courier New"/>
              </a:rPr>
              <a:t>mutate</a:t>
            </a:r>
            <a:r>
              <a:rPr lang="en" sz="2400" b="1" dirty="0">
                <a:latin typeface="Courier New"/>
                <a:cs typeface="Courier New"/>
              </a:rPr>
              <a:t>(df.diamonds_ideal, price_per_carat = price/carat)</a:t>
            </a:r>
          </a:p>
          <a:p>
            <a:pPr marL="0" indent="0">
              <a:buNone/>
            </a:pPr>
            <a:endParaRPr lang="en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 smtClean="0">
                <a:latin typeface="Courier New"/>
                <a:cs typeface="Courier New"/>
              </a:rPr>
              <a:t>df.diamonds_ideal </a:t>
            </a:r>
            <a:r>
              <a:rPr lang="en" sz="2400" b="1" dirty="0">
                <a:latin typeface="Courier New"/>
                <a:cs typeface="Courier New"/>
              </a:rPr>
              <a:t>&lt;- df.diamonds_ideal %&gt;% mutate(price_per_carat = price/carat)</a:t>
            </a:r>
            <a:endParaRPr lang="en" sz="2400" b="1" dirty="0" smtClean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31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dplyr::arrange()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Sort your data by columns</a:t>
            </a:r>
          </a:p>
          <a:p>
            <a:endParaRPr lang="en" dirty="0"/>
          </a:p>
          <a:p>
            <a:pPr marL="0" indent="0">
              <a:buNone/>
            </a:pPr>
            <a:r>
              <a:rPr lang="en" sz="2400" b="1" dirty="0">
                <a:latin typeface="Courier New"/>
                <a:cs typeface="Courier New"/>
              </a:rPr>
              <a:t>df.diamonds_ideal %&gt;% head</a:t>
            </a:r>
          </a:p>
          <a:p>
            <a:pPr marL="0" indent="0">
              <a:buNone/>
            </a:pPr>
            <a:endParaRPr lang="en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cs typeface="Courier New"/>
              </a:rPr>
              <a:t>arrange(df.diamonds_ideal, price)</a:t>
            </a:r>
          </a:p>
          <a:p>
            <a:pPr marL="0" indent="0">
              <a:buNone/>
            </a:pPr>
            <a:endParaRPr lang="en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 smtClean="0">
                <a:latin typeface="Courier New"/>
                <a:cs typeface="Courier New"/>
              </a:rPr>
              <a:t>df.diamonds_ideal </a:t>
            </a:r>
            <a:r>
              <a:rPr lang="en" sz="2400" b="1" dirty="0">
                <a:latin typeface="Courier New"/>
                <a:cs typeface="Courier New"/>
              </a:rPr>
              <a:t>%&gt;% arrange(price, price_per_carat)</a:t>
            </a:r>
            <a:endParaRPr lang="en" sz="2400" b="1" dirty="0">
              <a:latin typeface="Courier New"/>
              <a:cs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2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dplyr::summarize()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Summarize columns by custom summary statistics</a:t>
            </a:r>
            <a:endParaRPr lang="en-US" dirty="0" smtClean="0"/>
          </a:p>
          <a:p>
            <a:endParaRPr lang="en" dirty="0" smtClean="0"/>
          </a:p>
          <a:p>
            <a:pPr marL="0" indent="0">
              <a:buNone/>
            </a:pPr>
            <a:r>
              <a:rPr lang="en" sz="2400" b="1" dirty="0">
                <a:latin typeface="Courier New"/>
                <a:cs typeface="Courier New"/>
              </a:rPr>
              <a:t>summarize(df.diamonds_ideal, length = n(), avg_price = mean(price)</a:t>
            </a:r>
            <a:r>
              <a:rPr lang="en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cs typeface="Courier New"/>
              </a:rPr>
              <a:t>df.diamonds_ideal %&gt;% summarize(length = n(), avg_price = mean(price))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00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Why visualize data?</a:t>
            </a:r>
            <a:endParaRPr lang="e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Four groups</a:t>
            </a:r>
          </a:p>
          <a:p>
            <a:r>
              <a:rPr lang="en" dirty="0" smtClean="0"/>
              <a:t>11 observations (x, y) per group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457200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" sz="1000" dirty="0" smtClean="0">
                <a:hlinkClick r:id="rId2"/>
              </a:rPr>
              <a:t>https://en.wikipedia.org/wiki/Anscombe%27s_quartet</a:t>
            </a:r>
            <a:r>
              <a:rPr lang="en" sz="1000" dirty="0" smtClean="0"/>
              <a:t> </a:t>
            </a:r>
            <a:endParaRPr lang="en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6187"/>
            <a:ext cx="9144000" cy="30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dplyr::group_by()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Summarize </a:t>
            </a:r>
            <a:r>
              <a:rPr lang="en" i="1" dirty="0" smtClean="0"/>
              <a:t>subsets of</a:t>
            </a:r>
            <a:r>
              <a:rPr lang="en" dirty="0" smtClean="0"/>
              <a:t> columns by custom summary statistics</a:t>
            </a:r>
            <a:endParaRPr lang="en-US" dirty="0" smtClean="0"/>
          </a:p>
          <a:p>
            <a:endParaRPr lang="en" dirty="0" smtClean="0"/>
          </a:p>
          <a:p>
            <a:pPr marL="0" indent="0">
              <a:buNone/>
            </a:pPr>
            <a:r>
              <a:rPr lang="en" sz="2400" b="1" dirty="0">
                <a:latin typeface="Courier New"/>
                <a:cs typeface="Courier New"/>
              </a:rPr>
              <a:t>group_by(diamonds, </a:t>
            </a:r>
            <a:r>
              <a:rPr lang="en" sz="2400" b="1" dirty="0" smtClean="0">
                <a:latin typeface="Courier New"/>
                <a:cs typeface="Courier New"/>
              </a:rPr>
              <a:t>cut) </a:t>
            </a:r>
            <a:r>
              <a:rPr lang="en" sz="2400" b="1" dirty="0">
                <a:latin typeface="Courier New"/>
                <a:cs typeface="Courier New"/>
              </a:rPr>
              <a:t>%&gt;% summarize(mean(price)</a:t>
            </a:r>
            <a:r>
              <a:rPr lang="en" sz="2400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>
                <a:latin typeface="Courier New"/>
                <a:cs typeface="Courier New"/>
              </a:rPr>
              <a:t>group_by(diamonds, cut, color) %&gt;% summarize(mean(price))</a:t>
            </a:r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51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The power of pipe %&gt;%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90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arrange(mutate(arrange(filter(tbl_df(diamonds), cut == "Ideal"), price), price_per_carat = price/carat), price_per_carat</a:t>
            </a:r>
            <a:r>
              <a:rPr lang="en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arrange</a:t>
            </a:r>
            <a:r>
              <a:rPr lang="en" b="1" dirty="0" smtClean="0">
                <a:latin typeface="Courier New"/>
                <a:cs typeface="Courier New"/>
              </a:rPr>
              <a:t>(</a:t>
            </a: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mutate</a:t>
            </a:r>
            <a:r>
              <a:rPr lang="en" b="1" dirty="0" smtClean="0">
                <a:latin typeface="Courier New"/>
                <a:cs typeface="Courier New"/>
              </a:rPr>
              <a:t>(</a:t>
            </a: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  arrange</a:t>
            </a:r>
            <a:r>
              <a:rPr lang="en" b="1" dirty="0" smtClean="0">
                <a:latin typeface="Courier New"/>
                <a:cs typeface="Courier New"/>
              </a:rPr>
              <a:t>(</a:t>
            </a: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    filter(tbl_df(diamonds), </a:t>
            </a:r>
            <a:r>
              <a:rPr lang="en-US" b="1" dirty="0" smtClean="0">
                <a:latin typeface="Courier New"/>
                <a:cs typeface="Courier New"/>
              </a:rPr>
              <a:t/>
            </a:r>
            <a:br>
              <a:rPr lang="en-US" b="1" dirty="0" smtClean="0">
                <a:latin typeface="Courier New"/>
                <a:cs typeface="Courier New"/>
              </a:rPr>
            </a:br>
            <a:r>
              <a:rPr lang="en-US" b="1" dirty="0" smtClean="0">
                <a:latin typeface="Courier New"/>
                <a:cs typeface="Courier New"/>
              </a:rPr>
              <a:t>				</a:t>
            </a:r>
            <a:r>
              <a:rPr lang="en" b="1" dirty="0" smtClean="0">
                <a:latin typeface="Courier New"/>
                <a:cs typeface="Courier New"/>
              </a:rPr>
              <a:t>cut </a:t>
            </a:r>
            <a:r>
              <a:rPr lang="en" b="1" dirty="0">
                <a:latin typeface="Courier New"/>
                <a:cs typeface="Courier New"/>
              </a:rPr>
              <a:t>== "Ideal"), </a:t>
            </a: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  price), </a:t>
            </a: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price_per_carat = price/carat), </a:t>
            </a: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price_per_carat</a:t>
            </a:r>
            <a:r>
              <a:rPr lang="en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diamonds %&gt;% filter(cut == "Ideal") %&gt;% arrange(price) %&gt;% mutate(price_per_carat = price/carat) %&gt;% arrange(price_per_carat)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07245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/>
              <a:t>GGPLOT2 - THE GRAMMAR OF GRAPHICS</a:t>
            </a:r>
            <a:endParaRPr lang="en" sz="4400" b="1" dirty="0"/>
          </a:p>
        </p:txBody>
      </p:sp>
    </p:spTree>
    <p:extLst>
      <p:ext uri="{BB962C8B-B14F-4D97-AF65-F5344CB8AC3E}">
        <p14:creationId xmlns:p14="http://schemas.microsoft.com/office/powerpoint/2010/main" val="181925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ggplot2 package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http://ggplot2.org</a:t>
            </a:r>
            <a:r>
              <a:rPr lang="en" dirty="0" smtClean="0">
                <a:hlinkClick r:id="rId2"/>
              </a:rPr>
              <a:t>/</a:t>
            </a:r>
            <a:endParaRPr lang="en" dirty="0" smtClean="0"/>
          </a:p>
          <a:p>
            <a:r>
              <a:rPr lang="en" b="1" dirty="0">
                <a:latin typeface="Courier New"/>
                <a:cs typeface="Courier New"/>
              </a:rPr>
              <a:t>install.packages("ggplot2")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0900"/>
            <a:ext cx="8229600" cy="25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2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</a:t>
            </a:r>
            <a:r>
              <a:rPr lang="en" dirty="0" smtClean="0"/>
              <a:t>asic</a:t>
            </a:r>
            <a:r>
              <a:rPr lang="en-US" dirty="0" smtClean="0"/>
              <a:t>s of</a:t>
            </a:r>
            <a:r>
              <a:rPr lang="en" dirty="0" smtClean="0"/>
              <a:t> ggplot2 graphics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796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Data mapped to graphical elements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Add graphical layers and transformations</a:t>
            </a:r>
            <a:endParaRPr lang="en" sz="2000" dirty="0" smtClean="0"/>
          </a:p>
          <a:p>
            <a:pPr>
              <a:lnSpc>
                <a:spcPct val="120000"/>
              </a:lnSpc>
            </a:pPr>
            <a:r>
              <a:rPr lang="en-US" sz="2000" dirty="0" smtClean="0"/>
              <a:t>Commands are chained with “</a:t>
            </a:r>
            <a:r>
              <a:rPr lang="en-US" sz="2000" b="1" dirty="0" smtClean="0">
                <a:latin typeface="Courier New"/>
                <a:cs typeface="Courier New"/>
              </a:rPr>
              <a:t>+</a:t>
            </a:r>
            <a:r>
              <a:rPr lang="en-US" sz="2000" dirty="0" smtClean="0"/>
              <a:t>” sign</a:t>
            </a:r>
            <a:endParaRPr lang="e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" sz="2000" dirty="0"/>
          </a:p>
          <a:p>
            <a:pPr marL="0" indent="0">
              <a:lnSpc>
                <a:spcPct val="120000"/>
              </a:lnSpc>
              <a:buNone/>
            </a:pPr>
            <a:endParaRPr lang="e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" sz="2000" dirty="0"/>
          </a:p>
          <a:p>
            <a:pPr marL="0" indent="0">
              <a:lnSpc>
                <a:spcPct val="120000"/>
              </a:lnSpc>
              <a:buNone/>
            </a:pPr>
            <a:endParaRPr lang="en" sz="2000" dirty="0" smtClean="0"/>
          </a:p>
          <a:p>
            <a:pPr marL="0" indent="0">
              <a:lnSpc>
                <a:spcPct val="120000"/>
              </a:lnSpc>
              <a:buNone/>
            </a:pPr>
            <a:endParaRPr lang="en" sz="2000" dirty="0"/>
          </a:p>
          <a:p>
            <a:pPr marL="0" indent="0">
              <a:lnSpc>
                <a:spcPct val="120000"/>
              </a:lnSpc>
              <a:buNone/>
            </a:pPr>
            <a:endParaRPr lang="en" sz="20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" sz="2200" b="1" dirty="0">
                <a:latin typeface="Courier New"/>
                <a:cs typeface="Courier New"/>
              </a:rPr>
              <a:t>data + </a:t>
            </a:r>
            <a:endParaRPr lang="en-US" sz="2200" b="1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" sz="2200" b="1" dirty="0">
                <a:latin typeface="Courier New"/>
                <a:cs typeface="Courier New"/>
              </a:rPr>
              <a:t>aesthetic mappings of data to plot coordinates +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" sz="2200" b="1" dirty="0">
                <a:latin typeface="Courier New"/>
                <a:cs typeface="Courier New"/>
              </a:rPr>
              <a:t>geometry to represent the </a:t>
            </a:r>
            <a:r>
              <a:rPr lang="en" sz="2200" b="1" dirty="0" smtClean="0">
                <a:latin typeface="Courier New"/>
                <a:cs typeface="Courier New"/>
              </a:rPr>
              <a:t>data</a:t>
            </a:r>
            <a:endParaRPr lang="en" sz="2200" b="1" dirty="0">
              <a:latin typeface="Courier New"/>
              <a:cs typeface="Courier New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076852"/>
              </p:ext>
            </p:extLst>
          </p:nvPr>
        </p:nvGraphicFramePr>
        <p:xfrm>
          <a:off x="457200" y="3188116"/>
          <a:ext cx="8229600" cy="1750198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514361"/>
                <a:gridCol w="905852"/>
                <a:gridCol w="5809387"/>
              </a:tblGrid>
              <a:tr h="53099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Data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The raw data that you want to </a:t>
                      </a:r>
                      <a:r>
                        <a:rPr lang="en-US" sz="2000" b="1" u="none" strike="noStrike" dirty="0" smtClean="0">
                          <a:effectLst/>
                        </a:rPr>
                        <a:t>plot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Aethetics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latin typeface="Courier New"/>
                          <a:cs typeface="Courier New"/>
                        </a:rPr>
                        <a:t>aes</a:t>
                      </a:r>
                      <a:r>
                        <a:rPr lang="en-US" sz="2000" b="1" u="none" strike="noStrike" dirty="0">
                          <a:effectLst/>
                          <a:latin typeface="Courier New"/>
                          <a:cs typeface="Courier New"/>
                        </a:rPr>
                        <a:t>()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How to map your data on x, y axis, color, size, shape (aesthetics)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Geometries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  <a:latin typeface="Courier New"/>
                          <a:cs typeface="Courier New"/>
                        </a:rPr>
                        <a:t>geom</a:t>
                      </a:r>
                      <a:r>
                        <a:rPr lang="en-US" sz="2000" b="1" u="none" strike="noStrike" dirty="0">
                          <a:effectLst/>
                          <a:latin typeface="Courier New"/>
                          <a:cs typeface="Courier New"/>
                        </a:rPr>
                        <a:t>_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The geometric shapes that will represent the 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0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</a:t>
            </a:r>
            <a:r>
              <a:rPr lang="en" dirty="0" smtClean="0"/>
              <a:t>ggplot2 </a:t>
            </a:r>
            <a:r>
              <a:rPr lang="en" dirty="0"/>
              <a:t>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24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diamonds %&gt;% filter(cut == "Good", color == "E") %&gt;% </a:t>
            </a: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ggplot(aes(x = price, y = carat)) +</a:t>
            </a: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geom_point()  # aes(size = price</a:t>
            </a:r>
            <a:r>
              <a:rPr lang="en" b="1" dirty="0" smtClean="0">
                <a:latin typeface="Courier New"/>
                <a:cs typeface="Courier New"/>
              </a:rPr>
              <a:t>)</a:t>
            </a:r>
            <a:r>
              <a:rPr lang="en-US" b="1" dirty="0" smtClean="0">
                <a:latin typeface="Courier New"/>
                <a:cs typeface="Courier New"/>
              </a:rPr>
              <a:t> +</a:t>
            </a: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geom_smooth() # method = </a:t>
            </a:r>
            <a:r>
              <a:rPr lang="en" b="1" dirty="0" smtClean="0">
                <a:latin typeface="Courier New"/>
                <a:cs typeface="Courier New"/>
              </a:rPr>
              <a:t>lm</a:t>
            </a:r>
            <a:endParaRPr lang="en-US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geom_line()</a:t>
            </a: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geom_boxplot()</a:t>
            </a: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geom_bar(stat="identity")</a:t>
            </a:r>
          </a:p>
          <a:p>
            <a:pPr marL="0" indent="0">
              <a:buNone/>
            </a:pPr>
            <a:r>
              <a:rPr lang="en" b="1" dirty="0">
                <a:latin typeface="Courier New"/>
                <a:cs typeface="Courier New"/>
              </a:rPr>
              <a:t>  geom_histogram()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4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Fine tuning ggplot2 graphics</a:t>
            </a:r>
            <a:endParaRPr lang="e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90595"/>
              </p:ext>
            </p:extLst>
          </p:nvPr>
        </p:nvGraphicFramePr>
        <p:xfrm>
          <a:off x="457200" y="1734460"/>
          <a:ext cx="8229600" cy="4279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69597"/>
                <a:gridCol w="1003542"/>
                <a:gridCol w="5356461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Facets</a:t>
                      </a: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facet_</a:t>
                      </a: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Split one plot into multiple plots based on a grouping variable</a:t>
                      </a:r>
                    </a:p>
                  </a:txBody>
                  <a:tcPr marL="12700" marR="127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Scales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scale_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Maps between the data ranges and the dimensions of the plot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Visual Themes</a:t>
                      </a: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theme</a:t>
                      </a: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The overall visual defaults of a plot: background, grids, axe, default typeface, sizes, colors, etc.</a:t>
                      </a:r>
                    </a:p>
                  </a:txBody>
                  <a:tcPr marL="12700" marR="127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Statistical transformations</a:t>
                      </a: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stat_</a:t>
                      </a: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Statistical summaries of the data that can be plotted, such as quantiles, fitted curves (loess, linear models, etc.), sums etc.</a:t>
                      </a:r>
                    </a:p>
                  </a:txBody>
                  <a:tcPr marL="12700" marR="127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Coordinate systems</a:t>
                      </a: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coord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/>
                          <a:cs typeface="Courier New"/>
                        </a:rPr>
                        <a:t>_</a:t>
                      </a:r>
                    </a:p>
                  </a:txBody>
                  <a:tcPr marL="12700" marR="12700" marT="76200" marB="762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Expressing coordinates in a system other than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Cartesian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76200" marB="762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99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2370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diamonds %&gt;%                 # Start with the 'diamonds' dataset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filter(cut == "Ideal") %&gt;% # Then, filter </a:t>
            </a:r>
            <a:r>
              <a:rPr lang="en" sz="1600" b="1" dirty="0" smtClean="0">
                <a:latin typeface="Courier New"/>
                <a:cs typeface="Courier New"/>
              </a:rPr>
              <a:t>rows </a:t>
            </a:r>
            <a:r>
              <a:rPr lang="en" sz="1600" b="1" dirty="0">
                <a:latin typeface="Courier New"/>
                <a:cs typeface="Courier New"/>
              </a:rPr>
              <a:t>where cut == Ideal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ggplot(aes(price)) +       # Then, plot using ggplot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geom_histogram() +         # and plot histograms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facet_wrap(~ color) +      # in a 'small multiple' plot, broken out by 'color' 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ggtitle("Diamond price distribution per color") +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labs(x="Price", y="Count") +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theme(panel.background = element_rect(fill="lightblue")) +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theme(plot.title = element_text(family="Trebuchet MS", size=28, face="bold", hjust=0, color="#777777")) +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theme(axis.title.y = element_text(angle=0)) +</a:t>
            </a:r>
          </a:p>
          <a:p>
            <a:pPr marL="0" indent="0">
              <a:buNone/>
            </a:pPr>
            <a:r>
              <a:rPr lang="en" sz="1600" b="1" dirty="0">
                <a:latin typeface="Courier New"/>
                <a:cs typeface="Courier New"/>
              </a:rPr>
              <a:t>  theme(panel.grid.minor = element_blank())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5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Other resources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sz="2800" b="1" dirty="0"/>
              <a:t>Plotly</a:t>
            </a:r>
            <a:r>
              <a:rPr lang="en" sz="2800" dirty="0"/>
              <a:t> for R, </a:t>
            </a:r>
            <a:r>
              <a:rPr lang="en" sz="2800" dirty="0">
                <a:hlinkClick r:id="rId2"/>
              </a:rPr>
              <a:t>https://plot.ly/r</a:t>
            </a:r>
            <a:r>
              <a:rPr lang="en" sz="2800" dirty="0" smtClean="0">
                <a:hlinkClick r:id="rId2"/>
              </a:rPr>
              <a:t>/</a:t>
            </a:r>
            <a:endParaRPr lang="en" sz="2800" dirty="0" smtClean="0"/>
          </a:p>
          <a:p>
            <a:endParaRPr lang="en" sz="2800" dirty="0" smtClean="0"/>
          </a:p>
          <a:p>
            <a:r>
              <a:rPr lang="en" sz="2800" b="1" dirty="0" smtClean="0"/>
              <a:t>GoogleVis</a:t>
            </a:r>
            <a:r>
              <a:rPr lang="en" sz="2800" dirty="0" smtClean="0"/>
              <a:t> </a:t>
            </a:r>
            <a:r>
              <a:rPr lang="en" sz="2800" dirty="0"/>
              <a:t>for R, </a:t>
            </a:r>
            <a:r>
              <a:rPr lang="en" sz="2800" dirty="0">
                <a:hlinkClick r:id="rId3"/>
              </a:rPr>
              <a:t>https://cran.r-project.org/web/packages/googleVis/vignettes/</a:t>
            </a:r>
            <a:r>
              <a:rPr lang="en" sz="2800" dirty="0" smtClean="0">
                <a:hlinkClick r:id="rId3"/>
              </a:rPr>
              <a:t>googleVis_examples.html</a:t>
            </a:r>
            <a:endParaRPr lang="en" sz="2800" dirty="0" smtClean="0"/>
          </a:p>
          <a:p>
            <a:endParaRPr lang="en" sz="2800" dirty="0" smtClean="0"/>
          </a:p>
          <a:p>
            <a:r>
              <a:rPr lang="en-US" sz="2800" b="1" dirty="0" err="1" smtClean="0"/>
              <a:t>ggbio</a:t>
            </a:r>
            <a:r>
              <a:rPr lang="en-US" sz="2800" dirty="0" smtClean="0"/>
              <a:t> – grammar of graphics for </a:t>
            </a:r>
            <a:r>
              <a:rPr lang="en-US" sz="2800" dirty="0"/>
              <a:t>genomic data, </a:t>
            </a:r>
            <a:r>
              <a:rPr lang="en-US" sz="2800" dirty="0">
                <a:hlinkClick r:id="rId4"/>
              </a:rPr>
              <a:t>http://www.tengfei.name/ggbio</a:t>
            </a:r>
            <a:r>
              <a:rPr lang="en-US" sz="2800" dirty="0" smtClean="0">
                <a:hlinkClick r:id="rId4"/>
              </a:rPr>
              <a:t>/</a:t>
            </a:r>
            <a:r>
              <a:rPr lang="en-US" sz="2800" dirty="0" smtClean="0"/>
              <a:t> 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392523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Why visualize data?</a:t>
            </a:r>
            <a:endParaRPr lang="e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Four groups</a:t>
            </a:r>
          </a:p>
          <a:p>
            <a:r>
              <a:rPr lang="en" dirty="0" smtClean="0"/>
              <a:t>11 observations (x, y) per group</a:t>
            </a:r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457200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" sz="1000" dirty="0" smtClean="0">
                <a:hlinkClick r:id="rId2"/>
              </a:rPr>
              <a:t>https://en.wikipedia.org/wiki/Anscombe%27s_quartet</a:t>
            </a:r>
            <a:r>
              <a:rPr lang="en" sz="1000" dirty="0" smtClean="0"/>
              <a:t> </a:t>
            </a:r>
            <a:endParaRPr lang="en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53" y="2842567"/>
            <a:ext cx="5313626" cy="37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00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 </a:t>
            </a:r>
            <a:r>
              <a:rPr lang="en-US" dirty="0" smtClean="0"/>
              <a:t>base graphics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 smtClean="0">
                <a:latin typeface="Courier New"/>
                <a:cs typeface="Courier New"/>
              </a:rPr>
              <a:t>plot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" dirty="0" smtClean="0"/>
              <a:t> </a:t>
            </a:r>
            <a:r>
              <a:rPr lang="en-US" dirty="0" smtClean="0"/>
              <a:t>			</a:t>
            </a:r>
            <a:r>
              <a:rPr lang="en" dirty="0" smtClean="0"/>
              <a:t>generic </a:t>
            </a:r>
            <a:r>
              <a:rPr lang="en" dirty="0"/>
              <a:t>x-y plotting</a:t>
            </a:r>
          </a:p>
          <a:p>
            <a:pPr marL="0" indent="0">
              <a:buNone/>
            </a:pPr>
            <a:r>
              <a:rPr lang="en" b="1" dirty="0" smtClean="0">
                <a:latin typeface="Courier New"/>
                <a:cs typeface="Courier New"/>
              </a:rPr>
              <a:t>barplot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" dirty="0" smtClean="0"/>
              <a:t>bar </a:t>
            </a:r>
            <a:r>
              <a:rPr lang="en" dirty="0"/>
              <a:t>plots</a:t>
            </a:r>
          </a:p>
          <a:p>
            <a:pPr marL="0" indent="0">
              <a:buNone/>
            </a:pPr>
            <a:r>
              <a:rPr lang="en" b="1" dirty="0" smtClean="0">
                <a:latin typeface="Courier New"/>
                <a:cs typeface="Courier New"/>
              </a:rPr>
              <a:t>boxplot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" dirty="0" smtClean="0"/>
              <a:t>box-and-whisker </a:t>
            </a:r>
            <a:r>
              <a:rPr lang="en" dirty="0"/>
              <a:t>plot</a:t>
            </a:r>
          </a:p>
          <a:p>
            <a:pPr marL="0" indent="0">
              <a:buNone/>
            </a:pPr>
            <a:r>
              <a:rPr lang="en" b="1" dirty="0" smtClean="0">
                <a:latin typeface="Courier New"/>
                <a:cs typeface="Courier New"/>
              </a:rPr>
              <a:t>hist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" dirty="0" smtClean="0"/>
              <a:t> </a:t>
            </a:r>
            <a:r>
              <a:rPr lang="en-US" dirty="0" smtClean="0"/>
              <a:t>			</a:t>
            </a:r>
            <a:r>
              <a:rPr lang="en" dirty="0" smtClean="0"/>
              <a:t>histograms</a:t>
            </a:r>
            <a:endParaRPr lang="en" dirty="0"/>
          </a:p>
          <a:p>
            <a:pPr marL="0" indent="0">
              <a:buNone/>
            </a:pPr>
            <a:r>
              <a:rPr lang="en" b="1" dirty="0" smtClean="0">
                <a:latin typeface="Courier New"/>
                <a:cs typeface="Courier New"/>
              </a:rPr>
              <a:t>pie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			</a:t>
            </a:r>
            <a:r>
              <a:rPr lang="en" dirty="0" smtClean="0"/>
              <a:t>pie charts</a:t>
            </a:r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3446068" y="6611779"/>
            <a:ext cx="5697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1000" dirty="0">
                <a:hlinkClick r:id="rId2"/>
              </a:rPr>
              <a:t>http://manuals.bioinformatics.ucr.edu/home/R_BioCondManual#TOC-Some-Great-R-</a:t>
            </a:r>
            <a:r>
              <a:rPr lang="en" sz="1000" dirty="0" smtClean="0">
                <a:hlinkClick r:id="rId2"/>
              </a:rPr>
              <a:t>Functions</a:t>
            </a:r>
            <a:r>
              <a:rPr lang="en" sz="1000" dirty="0" smtClean="0"/>
              <a:t> </a:t>
            </a:r>
            <a:endParaRPr lang="en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53875"/>
          <a:stretch/>
        </p:blipFill>
        <p:spPr>
          <a:xfrm>
            <a:off x="457199" y="4017932"/>
            <a:ext cx="8371595" cy="24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3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Don’t use Barplots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260" r="66814"/>
          <a:stretch/>
        </p:blipFill>
        <p:spPr>
          <a:xfrm>
            <a:off x="0" y="1990455"/>
            <a:ext cx="3034517" cy="4092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2654" t="21216" r="36398"/>
          <a:stretch/>
        </p:blipFill>
        <p:spPr>
          <a:xfrm>
            <a:off x="3034517" y="2039537"/>
            <a:ext cx="2829922" cy="40431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65894" t="19535"/>
          <a:stretch/>
        </p:blipFill>
        <p:spPr>
          <a:xfrm>
            <a:off x="6025345" y="1953243"/>
            <a:ext cx="3118655" cy="41294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0" y="66117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" sz="1000" dirty="0">
                <a:hlinkClick r:id="rId3"/>
              </a:rPr>
              <a:t>https://cogtales.wordpress.com/2016/06/06/congratulations-barbarplots</a:t>
            </a:r>
            <a:r>
              <a:rPr lang="en" sz="1000" dirty="0" smtClean="0">
                <a:hlinkClick r:id="rId3"/>
              </a:rPr>
              <a:t>/</a:t>
            </a:r>
            <a:r>
              <a:rPr lang="en" sz="1000" dirty="0" smtClean="0"/>
              <a:t> </a:t>
            </a:r>
            <a:endParaRPr lang="en" sz="1000" dirty="0"/>
          </a:p>
        </p:txBody>
      </p:sp>
      <p:sp>
        <p:nvSpPr>
          <p:cNvPr id="10" name="Rectangle 9"/>
          <p:cNvSpPr/>
          <p:nvPr/>
        </p:nvSpPr>
        <p:spPr>
          <a:xfrm>
            <a:off x="1713404" y="6220530"/>
            <a:ext cx="74305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1000" dirty="0"/>
              <a:t>Weissgerber T et.al., "Beyond Bar and Line Graphs: Time for a New Data Presentation Paradigm", PLOS Biology, </a:t>
            </a:r>
            <a:r>
              <a:rPr lang="en" sz="1000" dirty="0" smtClean="0"/>
              <a:t>2015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" sz="1000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4"/>
              </a:rPr>
              <a:t>http://journals.plos.org/plosbiology/article?id=10.1371/journal.pbio.</a:t>
            </a:r>
            <a:r>
              <a:rPr lang="en" sz="1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4"/>
              </a:rPr>
              <a:t>1002128</a:t>
            </a:r>
            <a:r>
              <a:rPr lang="en" sz="1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270387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R </a:t>
            </a:r>
            <a:r>
              <a:rPr lang="en-US" dirty="0" smtClean="0"/>
              <a:t>base graphics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 smtClean="0">
                <a:latin typeface="Courier New"/>
                <a:cs typeface="Courier New"/>
              </a:rPr>
              <a:t>heatmap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	</a:t>
            </a:r>
            <a:r>
              <a:rPr lang="en-US" dirty="0" err="1" smtClean="0"/>
              <a:t>heatmap</a:t>
            </a:r>
            <a:r>
              <a:rPr lang="en-US" dirty="0" smtClean="0"/>
              <a:t>. Alternatives: 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qplots</a:t>
            </a:r>
            <a:r>
              <a:rPr lang="en-US" b="1" dirty="0" smtClean="0">
                <a:latin typeface="Courier New"/>
                <a:cs typeface="Courier New"/>
              </a:rPr>
              <a:t>::heatmap.2()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pheatmap</a:t>
            </a:r>
            <a:r>
              <a:rPr lang="en-US" b="1" dirty="0" smtClean="0">
                <a:latin typeface="Courier New"/>
                <a:cs typeface="Courier New"/>
              </a:rPr>
              <a:t>::</a:t>
            </a:r>
            <a:r>
              <a:rPr lang="en-US" b="1" dirty="0" err="1" smtClean="0">
                <a:latin typeface="Courier New"/>
                <a:cs typeface="Courier New"/>
              </a:rPr>
              <a:t>pheatmap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NMF::</a:t>
            </a:r>
            <a:r>
              <a:rPr lang="en-US" b="1" dirty="0" err="1" smtClean="0">
                <a:latin typeface="Courier New"/>
                <a:cs typeface="Courier New"/>
              </a:rPr>
              <a:t>aheatmap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qqnorm</a:t>
            </a:r>
            <a:r>
              <a:rPr lang="en-US" b="1" dirty="0" smtClean="0">
                <a:latin typeface="Courier New"/>
                <a:cs typeface="Courier New"/>
              </a:rPr>
              <a:t>(), </a:t>
            </a:r>
            <a:r>
              <a:rPr lang="en-US" b="1" dirty="0" err="1" smtClean="0">
                <a:latin typeface="Courier New"/>
                <a:cs typeface="Courier New"/>
              </a:rPr>
              <a:t>qqline</a:t>
            </a:r>
            <a:r>
              <a:rPr lang="en-US" b="1" dirty="0" smtClean="0">
                <a:latin typeface="Courier New"/>
                <a:cs typeface="Courier New"/>
              </a:rPr>
              <a:t>(), </a:t>
            </a:r>
            <a:r>
              <a:rPr lang="en" b="1" dirty="0" smtClean="0">
                <a:latin typeface="Courier New"/>
                <a:cs typeface="Courier New"/>
              </a:rPr>
              <a:t>qqplot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" b="1" dirty="0" smtClean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		</a:t>
            </a:r>
            <a:r>
              <a:rPr lang="en" dirty="0" smtClean="0"/>
              <a:t>distribution </a:t>
            </a:r>
            <a:r>
              <a:rPr lang="en" dirty="0"/>
              <a:t>comparison plots</a:t>
            </a:r>
          </a:p>
          <a:p>
            <a:pPr marL="0" indent="0">
              <a:buNone/>
            </a:pPr>
            <a:r>
              <a:rPr lang="en" b="1" dirty="0" smtClean="0">
                <a:latin typeface="Courier New"/>
                <a:cs typeface="Courier New"/>
              </a:rPr>
              <a:t>pairs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r>
              <a:rPr lang="en" b="1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pair-wise plot of multivariate data</a:t>
            </a:r>
            <a:endParaRPr lang="en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46068" y="6611779"/>
            <a:ext cx="5697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" sz="1000" dirty="0">
                <a:hlinkClick r:id="rId2"/>
              </a:rPr>
              <a:t>http://manuals.bioinformatics.ucr.edu/home/R_BioCondManual#TOC-Some-Great-R-</a:t>
            </a:r>
            <a:r>
              <a:rPr lang="en" sz="1000" dirty="0" smtClean="0">
                <a:hlinkClick r:id="rId2"/>
              </a:rPr>
              <a:t>Functions</a:t>
            </a:r>
            <a:r>
              <a:rPr lang="en" sz="1000" dirty="0" smtClean="0"/>
              <a:t> </a:t>
            </a:r>
            <a:endParaRPr lang="en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4162"/>
            <a:ext cx="563837" cy="5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8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Special plots</a:t>
            </a:r>
            <a:endParaRPr lang="e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347"/>
          <a:stretch/>
        </p:blipFill>
        <p:spPr>
          <a:xfrm>
            <a:off x="0" y="3634049"/>
            <a:ext cx="9144000" cy="30529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316924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 b="1" dirty="0"/>
              <a:t>vioplot: </a:t>
            </a:r>
            <a:r>
              <a:rPr lang="en" dirty="0"/>
              <a:t>Violin </a:t>
            </a:r>
            <a:r>
              <a:rPr lang="en" dirty="0" smtClean="0"/>
              <a:t>plot</a:t>
            </a:r>
            <a:r>
              <a:rPr lang="en-US" dirty="0" smtClean="0"/>
              <a:t>, </a:t>
            </a:r>
            <a:r>
              <a:rPr lang="en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3"/>
              </a:rPr>
              <a:t>https://cran.r-project.org/web/packages/vioplot</a:t>
            </a:r>
            <a:r>
              <a:rPr lang="en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3"/>
              </a:rPr>
              <a:t>/</a:t>
            </a:r>
            <a:r>
              <a:rPr lang="en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endParaRPr lang="en" dirty="0" smtClean="0"/>
          </a:p>
          <a:p>
            <a:pPr marL="285750" indent="-285750">
              <a:buFont typeface="Arial"/>
              <a:buChar char="•"/>
            </a:pPr>
            <a:endParaRPr lang="en" dirty="0" smtClean="0"/>
          </a:p>
          <a:p>
            <a:pPr marL="285750" indent="-285750">
              <a:buFont typeface="Arial"/>
              <a:buChar char="•"/>
            </a:pPr>
            <a:r>
              <a:rPr lang="en" b="1" dirty="0" smtClean="0"/>
              <a:t>PiratePlot</a:t>
            </a:r>
            <a:r>
              <a:rPr lang="en" b="1" dirty="0"/>
              <a:t>: </a:t>
            </a:r>
            <a:r>
              <a:rPr lang="en" dirty="0"/>
              <a:t>violin plot enhanced. </a:t>
            </a:r>
            <a:r>
              <a:rPr lang="en" b="1" dirty="0">
                <a:latin typeface="Courier New"/>
                <a:cs typeface="Courier New"/>
              </a:rPr>
              <a:t>install_github("</a:t>
            </a:r>
            <a:r>
              <a:rPr lang="en" b="1" dirty="0" smtClean="0">
                <a:latin typeface="Courier New"/>
                <a:cs typeface="Courier New"/>
              </a:rPr>
              <a:t>ndphillips/yarrr”</a:t>
            </a:r>
            <a:r>
              <a:rPr lang="en-US" b="1" dirty="0" smtClean="0">
                <a:latin typeface="Courier New"/>
                <a:cs typeface="Courier New"/>
              </a:rPr>
              <a:t>), </a:t>
            </a:r>
            <a:r>
              <a:rPr lang="en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4"/>
              </a:rPr>
              <a:t>http://nathanieldphillips.com</a:t>
            </a:r>
            <a:r>
              <a:rPr lang="en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4"/>
              </a:rPr>
              <a:t>/</a:t>
            </a:r>
            <a:r>
              <a:rPr lang="en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endParaRPr lang="en" b="1" dirty="0" smtClean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endParaRPr lang="en" b="1" dirty="0">
              <a:latin typeface="Courier New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" b="1" dirty="0" smtClean="0"/>
              <a:t>beeswarm: </a:t>
            </a:r>
            <a:r>
              <a:rPr lang="en" dirty="0"/>
              <a:t>The Bee Swarm Plot, an Alternative to </a:t>
            </a:r>
            <a:r>
              <a:rPr lang="en" dirty="0" smtClean="0"/>
              <a:t>Stripchart</a:t>
            </a:r>
            <a:r>
              <a:rPr lang="en-US" dirty="0" smtClean="0"/>
              <a:t>, </a:t>
            </a:r>
            <a:r>
              <a:rPr lang="en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5"/>
              </a:rPr>
              <a:t>https://cran.r-project.org/web/packages/beeswarm/</a:t>
            </a:r>
            <a:r>
              <a:rPr lang="en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  <a:hlinkClick r:id="rId5"/>
              </a:rPr>
              <a:t>index.html</a:t>
            </a:r>
            <a:r>
              <a:rPr lang="en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9959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Saving plots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Exercise: </a:t>
            </a:r>
            <a:r>
              <a:rPr lang="en" dirty="0" smtClean="0"/>
              <a:t>Save to PDF</a:t>
            </a:r>
            <a:endParaRPr lang="en-US" dirty="0" smtClean="0"/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r>
              <a:rPr lang="en" sz="2400" b="1" dirty="0" smtClean="0">
                <a:latin typeface="Courier New"/>
                <a:cs typeface="Courier New"/>
              </a:rPr>
              <a:t>pdf(“</a:t>
            </a:r>
            <a:r>
              <a:rPr lang="en-US" sz="2400" b="1" dirty="0" smtClean="0">
                <a:latin typeface="Courier New"/>
                <a:cs typeface="Courier New"/>
              </a:rPr>
              <a:t>filename</a:t>
            </a:r>
            <a:r>
              <a:rPr lang="en" sz="2400" b="1" dirty="0" smtClean="0">
                <a:latin typeface="Courier New"/>
                <a:cs typeface="Courier New"/>
              </a:rPr>
              <a:t>.pdf”, width = 7, height = 5)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 smtClean="0">
                <a:latin typeface="Courier New"/>
                <a:cs typeface="Courier New"/>
              </a:rPr>
              <a:t>plot(1:10, 1:10)</a:t>
            </a:r>
            <a:endParaRPr lang="en-US" sz="2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" sz="2400" b="1" dirty="0" smtClean="0">
                <a:latin typeface="Courier New"/>
                <a:cs typeface="Courier New"/>
              </a:rPr>
              <a:t>dev.off()</a:t>
            </a:r>
          </a:p>
          <a:p>
            <a:pPr marL="0" indent="0">
              <a:buNone/>
            </a:pPr>
            <a:endParaRPr lang="en" dirty="0" smtClean="0"/>
          </a:p>
          <a:p>
            <a:pPr marL="0" indent="0">
              <a:buNone/>
            </a:pPr>
            <a:r>
              <a:rPr lang="en" dirty="0" smtClean="0"/>
              <a:t>Other formats: </a:t>
            </a:r>
            <a:r>
              <a:rPr lang="en" b="1" dirty="0" smtClean="0">
                <a:latin typeface="Courier New"/>
                <a:cs typeface="Courier New"/>
              </a:rPr>
              <a:t>bmp(), jpg(), pdf(), png(), or tiff()</a:t>
            </a:r>
            <a:endParaRPr lang="en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05526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seGraphicsCheatshe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8425" y="6611779"/>
            <a:ext cx="3685575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" sz="1000" dirty="0" smtClean="0">
                <a:hlinkClick r:id="rId3"/>
              </a:rPr>
              <a:t>https://github.com/nbrgraphs/mro</a:t>
            </a:r>
            <a:r>
              <a:rPr lang="en" sz="1000" dirty="0" smtClean="0"/>
              <a:t> </a:t>
            </a:r>
            <a:endParaRPr lang="en" sz="1000" dirty="0"/>
          </a:p>
        </p:txBody>
      </p:sp>
    </p:spTree>
    <p:extLst>
      <p:ext uri="{BB962C8B-B14F-4D97-AF65-F5344CB8AC3E}">
        <p14:creationId xmlns:p14="http://schemas.microsoft.com/office/powerpoint/2010/main" val="453796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1024</Words>
  <Application>Microsoft Macintosh PowerPoint</Application>
  <PresentationFormat>On-screen Show (4:3)</PresentationFormat>
  <Paragraphs>203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Why visualize data?</vt:lpstr>
      <vt:lpstr>Why visualize data?</vt:lpstr>
      <vt:lpstr>R base graphics</vt:lpstr>
      <vt:lpstr>Don’t use Barplots</vt:lpstr>
      <vt:lpstr>R base graphics</vt:lpstr>
      <vt:lpstr>Special plots</vt:lpstr>
      <vt:lpstr>Saving plots</vt:lpstr>
      <vt:lpstr>PowerPoint Presentation</vt:lpstr>
      <vt:lpstr>PowerPoint Presentation</vt:lpstr>
      <vt:lpstr>dplyr: data manipulation with R</vt:lpstr>
      <vt:lpstr>dplyr: data manipulation with R</vt:lpstr>
      <vt:lpstr>Dplyr: A grammar of data manipulation</vt:lpstr>
      <vt:lpstr>The pipe %&gt;% operator</vt:lpstr>
      <vt:lpstr>dplyr::filter()</vt:lpstr>
      <vt:lpstr>dplyr::select()</vt:lpstr>
      <vt:lpstr>dplyr::mutate()</vt:lpstr>
      <vt:lpstr>dplyr::arrange()</vt:lpstr>
      <vt:lpstr>dplyr::summarize()</vt:lpstr>
      <vt:lpstr>dplyr::group_by()</vt:lpstr>
      <vt:lpstr>The power of pipe %&gt;%</vt:lpstr>
      <vt:lpstr>PowerPoint Presentation</vt:lpstr>
      <vt:lpstr>ggplot2 package</vt:lpstr>
      <vt:lpstr>The basics of ggplot2 graphics</vt:lpstr>
      <vt:lpstr>Examples of ggplot2 graphics</vt:lpstr>
      <vt:lpstr>Fine tuning ggplot2 graphics</vt:lpstr>
      <vt:lpstr>Putting it all together</vt:lpstr>
      <vt:lpstr>Other resources</vt:lpstr>
    </vt:vector>
  </TitlesOfParts>
  <Company>VCU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visualize data?</dc:title>
  <dc:creator>Mikhail Dozmorov</dc:creator>
  <cp:lastModifiedBy>Mikhail Dozmorov</cp:lastModifiedBy>
  <cp:revision>47</cp:revision>
  <dcterms:created xsi:type="dcterms:W3CDTF">2016-05-22T20:04:17Z</dcterms:created>
  <dcterms:modified xsi:type="dcterms:W3CDTF">2016-06-15T00:57:23Z</dcterms:modified>
</cp:coreProperties>
</file>