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69" r:id="rId4"/>
    <p:sldId id="259" r:id="rId5"/>
    <p:sldId id="262" r:id="rId6"/>
    <p:sldId id="270" r:id="rId7"/>
    <p:sldId id="260" r:id="rId8"/>
    <p:sldId id="261" r:id="rId9"/>
    <p:sldId id="271" r:id="rId10"/>
    <p:sldId id="272" r:id="rId11"/>
    <p:sldId id="273" r:id="rId12"/>
    <p:sldId id="267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490"/>
    <p:restoredTop sz="94637"/>
  </p:normalViewPr>
  <p:slideViewPr>
    <p:cSldViewPr snapToGrid="0" snapToObjects="1">
      <p:cViewPr varScale="1">
        <p:scale>
          <a:sx n="108" d="100"/>
          <a:sy n="108" d="100"/>
        </p:scale>
        <p:origin x="216" y="2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C6C71-B3EC-D945-81F1-1E827DF14899}" type="datetimeFigureOut">
              <a:rPr lang="en-US" smtClean="0"/>
              <a:t>9/25/16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C2D9A-D354-1F4A-A315-0FD8D2FCF9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32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524D7B-C2C5-9040-A88F-D9D16FB305A6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99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63325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970EC-6BFB-024F-BB81-0D34078273F6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4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89406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D392A0-2DC9-5540-896B-9A72F2B2E5C0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8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380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ln/>
        </p:spPr>
        <p:txBody>
          <a:bodyPr lIns="91432" tIns="45716" rIns="91432" bIns="45716"/>
          <a:lstStyle/>
          <a:p>
            <a:pPr>
              <a:defRPr/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9496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18A613F-F127-6040-BD93-DFF2E7154877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82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382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32" tIns="45716" rIns="91432" bIns="45716"/>
          <a:lstStyle/>
          <a:p>
            <a:pPr>
              <a:defRPr/>
            </a:pPr>
            <a:endParaRPr lang="en-US" altLang="en-US" smtClean="0"/>
          </a:p>
          <a:p>
            <a:pPr>
              <a:defRPr/>
            </a:pPr>
            <a:endParaRPr lang="en-US" altLang="en-US" smtClean="0"/>
          </a:p>
          <a:p>
            <a:pPr>
              <a:defRPr/>
            </a:pP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8647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0F4AA-3EC6-7045-94D0-92EB7996DA61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67" tIns="45784" rIns="91567" bIns="45784"/>
          <a:lstStyle/>
          <a:p>
            <a:pPr>
              <a:defRPr/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64941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B376D77-B4AE-F441-A7F3-209635BCE28D}" type="slidenum">
              <a:rPr lang="en-US" altLang="en-US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800600" cy="3600450"/>
          </a:xfrm>
          <a:solidFill>
            <a:srgbClr val="FFFFFF"/>
          </a:solidFill>
          <a:ln/>
        </p:spPr>
      </p:sp>
      <p:sp>
        <p:nvSpPr>
          <p:cNvPr id="201732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84331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08170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4500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67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80312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568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93288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31158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817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67082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727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8766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A389D-C7F4-7F4D-91F1-9D2413A14190}" type="datetimeFigureOut">
              <a:rPr lang="en-US" smtClean="0"/>
              <a:t>9/25/16</a:t>
            </a:fld>
            <a:endParaRPr lang="e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13884-10BE-E046-880A-F16825291FB1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631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fged.org/projects/miam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ioconductor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 on Bioconductor </a:t>
            </a:r>
            <a:r>
              <a:rPr lang="en-US" dirty="0" smtClean="0"/>
              <a:t>project</a:t>
            </a:r>
          </a:p>
          <a:p>
            <a:endParaRPr lang="en-US" dirty="0"/>
          </a:p>
          <a:p>
            <a:r>
              <a:rPr lang="en-US" dirty="0"/>
              <a:t>Installation and Packages in </a:t>
            </a:r>
            <a:r>
              <a:rPr lang="en-US" dirty="0" smtClean="0"/>
              <a:t>Bioconductor</a:t>
            </a:r>
          </a:p>
          <a:p>
            <a:endParaRPr lang="en-US" dirty="0"/>
          </a:p>
          <a:p>
            <a:r>
              <a:rPr lang="en-US" dirty="0"/>
              <a:t>An example: working with microarray meta-data</a:t>
            </a:r>
          </a:p>
        </p:txBody>
      </p:sp>
    </p:spTree>
    <p:extLst>
      <p:ext uri="{BB962C8B-B14F-4D97-AF65-F5344CB8AC3E}">
        <p14:creationId xmlns:p14="http://schemas.microsoft.com/office/powerpoint/2010/main" val="2648866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smtClean="0">
                <a:solidFill>
                  <a:srgbClr val="2894A1"/>
                </a:solidFill>
                <a:latin typeface="Courier New" charset="0"/>
              </a:rPr>
              <a:t>AffyBatch</a:t>
            </a:r>
            <a:r>
              <a:rPr lang="en-US" altLang="en-US" b="1" smtClean="0">
                <a:solidFill>
                  <a:srgbClr val="2894A1"/>
                </a:solidFill>
              </a:rPr>
              <a:t> class</a:t>
            </a:r>
          </a:p>
        </p:txBody>
      </p:sp>
      <p:sp>
        <p:nvSpPr>
          <p:cNvPr id="381955" name="Rectangle 1027"/>
          <p:cNvSpPr>
            <a:spLocks noChangeArrowheads="1"/>
          </p:cNvSpPr>
          <p:nvPr/>
        </p:nvSpPr>
        <p:spPr bwMode="auto">
          <a:xfrm>
            <a:off x="457200" y="2133600"/>
            <a:ext cx="1447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cdfName</a:t>
            </a:r>
          </a:p>
        </p:txBody>
      </p:sp>
      <p:sp>
        <p:nvSpPr>
          <p:cNvPr id="381956" name="Rectangle 1028"/>
          <p:cNvSpPr>
            <a:spLocks noChangeArrowheads="1"/>
          </p:cNvSpPr>
          <p:nvPr/>
        </p:nvSpPr>
        <p:spPr bwMode="auto">
          <a:xfrm>
            <a:off x="457200" y="3352800"/>
            <a:ext cx="1447800" cy="457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exprs</a:t>
            </a:r>
          </a:p>
        </p:txBody>
      </p:sp>
      <p:sp>
        <p:nvSpPr>
          <p:cNvPr id="381957" name="Rectangle 1029"/>
          <p:cNvSpPr>
            <a:spLocks noChangeArrowheads="1"/>
          </p:cNvSpPr>
          <p:nvPr/>
        </p:nvSpPr>
        <p:spPr bwMode="auto">
          <a:xfrm>
            <a:off x="457200" y="2743200"/>
            <a:ext cx="1447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nrow</a:t>
            </a:r>
          </a:p>
        </p:txBody>
      </p:sp>
      <p:sp>
        <p:nvSpPr>
          <p:cNvPr id="381958" name="Rectangle 1030"/>
          <p:cNvSpPr>
            <a:spLocks noChangeArrowheads="1"/>
          </p:cNvSpPr>
          <p:nvPr/>
        </p:nvSpPr>
        <p:spPr bwMode="auto">
          <a:xfrm>
            <a:off x="1981200" y="2743200"/>
            <a:ext cx="14478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ncol</a:t>
            </a:r>
          </a:p>
        </p:txBody>
      </p:sp>
      <p:sp>
        <p:nvSpPr>
          <p:cNvPr id="381959" name="Text Box 1031"/>
          <p:cNvSpPr txBox="1">
            <a:spLocks noChangeArrowheads="1"/>
          </p:cNvSpPr>
          <p:nvPr/>
        </p:nvSpPr>
        <p:spPr bwMode="auto">
          <a:xfrm>
            <a:off x="381000" y="1316038"/>
            <a:ext cx="8589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b="1">
                <a:solidFill>
                  <a:srgbClr val="2F4457"/>
                </a:solidFill>
              </a:rPr>
              <a:t>Probe-level intensity data for a batch of arrays (same </a:t>
            </a:r>
            <a:r>
              <a:rPr lang="en-US" altLang="en-US" sz="2400" b="1">
                <a:solidFill>
                  <a:srgbClr val="2F4457"/>
                </a:solidFill>
                <a:latin typeface="Courier New" charset="0"/>
              </a:rPr>
              <a:t>CDF</a:t>
            </a:r>
            <a:r>
              <a:rPr lang="en-US" altLang="en-US" sz="2400" b="1">
                <a:solidFill>
                  <a:srgbClr val="2F4457"/>
                </a:solidFill>
              </a:rPr>
              <a:t>)</a:t>
            </a:r>
          </a:p>
        </p:txBody>
      </p:sp>
      <p:sp>
        <p:nvSpPr>
          <p:cNvPr id="381960" name="Text Box 1032"/>
          <p:cNvSpPr txBox="1">
            <a:spLocks noChangeArrowheads="1"/>
          </p:cNvSpPr>
          <p:nvPr/>
        </p:nvSpPr>
        <p:spPr bwMode="auto">
          <a:xfrm>
            <a:off x="3505200" y="2743200"/>
            <a:ext cx="2933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Dimensions of the array </a:t>
            </a:r>
          </a:p>
        </p:txBody>
      </p:sp>
      <p:sp>
        <p:nvSpPr>
          <p:cNvPr id="381961" name="Text Box 1033"/>
          <p:cNvSpPr txBox="1">
            <a:spLocks noChangeArrowheads="1"/>
          </p:cNvSpPr>
          <p:nvPr/>
        </p:nvSpPr>
        <p:spPr bwMode="auto">
          <a:xfrm>
            <a:off x="3505200" y="3352800"/>
            <a:ext cx="498157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Matrices of probe-level intensities and SEs</a:t>
            </a:r>
          </a:p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rows </a:t>
            </a:r>
            <a:r>
              <a:rPr lang="en-US" altLang="en-US" sz="2000">
                <a:solidFill>
                  <a:srgbClr val="2F4457"/>
                </a:solidFill>
                <a:sym typeface="Wingdings" charset="2"/>
              </a:rPr>
              <a:t></a:t>
            </a:r>
            <a:r>
              <a:rPr lang="en-US" altLang="en-US" sz="2000">
                <a:solidFill>
                  <a:srgbClr val="2F4457"/>
                </a:solidFill>
              </a:rPr>
              <a:t> probe cells, columns </a:t>
            </a:r>
            <a:r>
              <a:rPr lang="en-US" altLang="en-US" sz="2000">
                <a:solidFill>
                  <a:srgbClr val="2F4457"/>
                </a:solidFill>
                <a:sym typeface="Wingdings" charset="2"/>
              </a:rPr>
              <a:t></a:t>
            </a:r>
            <a:r>
              <a:rPr lang="en-US" altLang="en-US" sz="2000">
                <a:solidFill>
                  <a:srgbClr val="2F4457"/>
                </a:solidFill>
              </a:rPr>
              <a:t> arrays.</a:t>
            </a:r>
          </a:p>
        </p:txBody>
      </p:sp>
      <p:sp>
        <p:nvSpPr>
          <p:cNvPr id="381962" name="Text Box 1034"/>
          <p:cNvSpPr txBox="1">
            <a:spLocks noChangeArrowheads="1"/>
          </p:cNvSpPr>
          <p:nvPr/>
        </p:nvSpPr>
        <p:spPr bwMode="auto">
          <a:xfrm>
            <a:off x="3505200" y="2133600"/>
            <a:ext cx="45862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Name of </a:t>
            </a: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CDF</a:t>
            </a:r>
            <a:r>
              <a:rPr lang="en-US" altLang="en-US" sz="2000">
                <a:solidFill>
                  <a:srgbClr val="2F4457"/>
                </a:solidFill>
              </a:rPr>
              <a:t> file for arrays in the batch</a:t>
            </a:r>
          </a:p>
        </p:txBody>
      </p:sp>
      <p:sp>
        <p:nvSpPr>
          <p:cNvPr id="381963" name="Rectangle 1035"/>
          <p:cNvSpPr>
            <a:spLocks noChangeArrowheads="1"/>
          </p:cNvSpPr>
          <p:nvPr/>
        </p:nvSpPr>
        <p:spPr bwMode="auto">
          <a:xfrm>
            <a:off x="1981200" y="3352800"/>
            <a:ext cx="1447800" cy="457200"/>
          </a:xfrm>
          <a:prstGeom prst="rect">
            <a:avLst/>
          </a:prstGeom>
          <a:solidFill>
            <a:srgbClr val="FF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se.exprs</a:t>
            </a:r>
          </a:p>
        </p:txBody>
      </p:sp>
      <p:sp>
        <p:nvSpPr>
          <p:cNvPr id="381964" name="Rectangle 1036"/>
          <p:cNvSpPr>
            <a:spLocks noChangeArrowheads="1"/>
          </p:cNvSpPr>
          <p:nvPr/>
        </p:nvSpPr>
        <p:spPr bwMode="auto">
          <a:xfrm>
            <a:off x="381000" y="5486400"/>
            <a:ext cx="18288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description</a:t>
            </a:r>
          </a:p>
        </p:txBody>
      </p:sp>
      <p:sp>
        <p:nvSpPr>
          <p:cNvPr id="381965" name="Rectangle 1037"/>
          <p:cNvSpPr>
            <a:spLocks noChangeArrowheads="1"/>
          </p:cNvSpPr>
          <p:nvPr/>
        </p:nvSpPr>
        <p:spPr bwMode="auto">
          <a:xfrm>
            <a:off x="381000" y="4876800"/>
            <a:ext cx="18288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annotation</a:t>
            </a:r>
          </a:p>
        </p:txBody>
      </p:sp>
      <p:sp>
        <p:nvSpPr>
          <p:cNvPr id="381966" name="AutoShape 1038"/>
          <p:cNvSpPr>
            <a:spLocks noChangeArrowheads="1"/>
          </p:cNvSpPr>
          <p:nvPr/>
        </p:nvSpPr>
        <p:spPr bwMode="auto">
          <a:xfrm>
            <a:off x="381000" y="4114800"/>
            <a:ext cx="1828800" cy="609600"/>
          </a:xfrm>
          <a:prstGeom prst="roundRect">
            <a:avLst>
              <a:gd name="adj" fmla="val 16667"/>
            </a:avLst>
          </a:prstGeom>
          <a:solidFill>
            <a:srgbClr val="9966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phenoData</a:t>
            </a:r>
          </a:p>
        </p:txBody>
      </p:sp>
      <p:sp>
        <p:nvSpPr>
          <p:cNvPr id="381967" name="Text Box 1039"/>
          <p:cNvSpPr txBox="1">
            <a:spLocks noChangeArrowheads="1"/>
          </p:cNvSpPr>
          <p:nvPr/>
        </p:nvSpPr>
        <p:spPr bwMode="auto">
          <a:xfrm>
            <a:off x="2667000" y="6096000"/>
            <a:ext cx="131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Any notes</a:t>
            </a:r>
          </a:p>
        </p:txBody>
      </p:sp>
      <p:sp>
        <p:nvSpPr>
          <p:cNvPr id="381968" name="Text Box 1040"/>
          <p:cNvSpPr txBox="1">
            <a:spLocks noChangeArrowheads="1"/>
          </p:cNvSpPr>
          <p:nvPr/>
        </p:nvSpPr>
        <p:spPr bwMode="auto">
          <a:xfrm>
            <a:off x="2667000" y="4343400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Sample level covariates, instance of class </a:t>
            </a: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phenoData </a:t>
            </a:r>
          </a:p>
        </p:txBody>
      </p:sp>
      <p:sp>
        <p:nvSpPr>
          <p:cNvPr id="381969" name="Text Box 1041"/>
          <p:cNvSpPr txBox="1">
            <a:spLocks noChangeArrowheads="1"/>
          </p:cNvSpPr>
          <p:nvPr/>
        </p:nvSpPr>
        <p:spPr bwMode="auto">
          <a:xfrm>
            <a:off x="2667000" y="4876800"/>
            <a:ext cx="303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solidFill>
                  <a:srgbClr val="2F4457"/>
                </a:solidFill>
              </a:rPr>
              <a:t>Name of annotation data </a:t>
            </a:r>
          </a:p>
        </p:txBody>
      </p:sp>
      <p:sp>
        <p:nvSpPr>
          <p:cNvPr id="381970" name="Text Box 1042"/>
          <p:cNvSpPr txBox="1">
            <a:spLocks noChangeArrowheads="1"/>
          </p:cNvSpPr>
          <p:nvPr/>
        </p:nvSpPr>
        <p:spPr bwMode="auto">
          <a:xfrm>
            <a:off x="2667000" y="5486400"/>
            <a:ext cx="234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MIAME information</a:t>
            </a:r>
          </a:p>
        </p:txBody>
      </p:sp>
      <p:sp>
        <p:nvSpPr>
          <p:cNvPr id="381971" name="Rectangle 1043"/>
          <p:cNvSpPr>
            <a:spLocks noChangeArrowheads="1"/>
          </p:cNvSpPr>
          <p:nvPr/>
        </p:nvSpPr>
        <p:spPr bwMode="auto">
          <a:xfrm>
            <a:off x="381000" y="6096000"/>
            <a:ext cx="1828800" cy="533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700053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dirty="0" err="1" smtClean="0">
                <a:solidFill>
                  <a:srgbClr val="2894A1"/>
                </a:solidFill>
                <a:latin typeface="Courier New" charset="0"/>
              </a:rPr>
              <a:t>ExpressionSet</a:t>
            </a:r>
            <a:r>
              <a:rPr lang="en-US" altLang="en-US" b="1" dirty="0" smtClean="0">
                <a:solidFill>
                  <a:srgbClr val="2894A1"/>
                </a:solidFill>
              </a:rPr>
              <a:t> class</a:t>
            </a:r>
          </a:p>
        </p:txBody>
      </p:sp>
      <p:sp>
        <p:nvSpPr>
          <p:cNvPr id="403459" name="Rectangle 2051"/>
          <p:cNvSpPr>
            <a:spLocks noChangeArrowheads="1"/>
          </p:cNvSpPr>
          <p:nvPr/>
        </p:nvSpPr>
        <p:spPr bwMode="auto">
          <a:xfrm>
            <a:off x="533400" y="5257800"/>
            <a:ext cx="1828800" cy="533400"/>
          </a:xfrm>
          <a:prstGeom prst="rect">
            <a:avLst/>
          </a:prstGeom>
          <a:solidFill>
            <a:srgbClr val="C3C9C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description</a:t>
            </a:r>
          </a:p>
        </p:txBody>
      </p:sp>
      <p:sp>
        <p:nvSpPr>
          <p:cNvPr id="403460" name="Rectangle 2052"/>
          <p:cNvSpPr>
            <a:spLocks noChangeArrowheads="1"/>
          </p:cNvSpPr>
          <p:nvPr/>
        </p:nvSpPr>
        <p:spPr bwMode="auto">
          <a:xfrm>
            <a:off x="533400" y="4419600"/>
            <a:ext cx="1828800" cy="533400"/>
          </a:xfrm>
          <a:prstGeom prst="rect">
            <a:avLst/>
          </a:prstGeom>
          <a:solidFill>
            <a:srgbClr val="C3C9C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annotation</a:t>
            </a:r>
          </a:p>
        </p:txBody>
      </p:sp>
      <p:sp>
        <p:nvSpPr>
          <p:cNvPr id="403461" name="AutoShape 2053"/>
          <p:cNvSpPr>
            <a:spLocks noChangeArrowheads="1"/>
          </p:cNvSpPr>
          <p:nvPr/>
        </p:nvSpPr>
        <p:spPr bwMode="auto">
          <a:xfrm>
            <a:off x="533400" y="3657600"/>
            <a:ext cx="1447800" cy="457200"/>
          </a:xfrm>
          <a:prstGeom prst="roundRect">
            <a:avLst>
              <a:gd name="adj" fmla="val 16667"/>
            </a:avLst>
          </a:prstGeom>
          <a:solidFill>
            <a:srgbClr val="2894A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phenoData</a:t>
            </a:r>
          </a:p>
        </p:txBody>
      </p:sp>
      <p:sp>
        <p:nvSpPr>
          <p:cNvPr id="403462" name="Text Box 2054"/>
          <p:cNvSpPr txBox="1">
            <a:spLocks noChangeArrowheads="1"/>
          </p:cNvSpPr>
          <p:nvPr/>
        </p:nvSpPr>
        <p:spPr bwMode="auto">
          <a:xfrm>
            <a:off x="2667000" y="6172200"/>
            <a:ext cx="131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Any notes</a:t>
            </a:r>
          </a:p>
        </p:txBody>
      </p:sp>
      <p:sp>
        <p:nvSpPr>
          <p:cNvPr id="403463" name="Text Box 2055"/>
          <p:cNvSpPr txBox="1">
            <a:spLocks noChangeArrowheads="1"/>
          </p:cNvSpPr>
          <p:nvPr/>
        </p:nvSpPr>
        <p:spPr bwMode="auto">
          <a:xfrm>
            <a:off x="2590800" y="1905000"/>
            <a:ext cx="5683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Matrix of expression measures, genes x samples</a:t>
            </a:r>
          </a:p>
        </p:txBody>
      </p:sp>
      <p:sp>
        <p:nvSpPr>
          <p:cNvPr id="403464" name="Text Box 2056"/>
          <p:cNvSpPr txBox="1">
            <a:spLocks noChangeArrowheads="1"/>
          </p:cNvSpPr>
          <p:nvPr/>
        </p:nvSpPr>
        <p:spPr bwMode="auto">
          <a:xfrm>
            <a:off x="2590800" y="2667000"/>
            <a:ext cx="6172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Matrix of SEs for expression measures, genes x samples</a:t>
            </a:r>
          </a:p>
        </p:txBody>
      </p:sp>
      <p:sp>
        <p:nvSpPr>
          <p:cNvPr id="403465" name="Text Box 2057"/>
          <p:cNvSpPr txBox="1">
            <a:spLocks noChangeArrowheads="1"/>
          </p:cNvSpPr>
          <p:nvPr/>
        </p:nvSpPr>
        <p:spPr bwMode="auto">
          <a:xfrm>
            <a:off x="2590800" y="3752850"/>
            <a:ext cx="6477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Sample level covariates, instance of class </a:t>
            </a: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phenoData </a:t>
            </a:r>
          </a:p>
        </p:txBody>
      </p:sp>
      <p:sp>
        <p:nvSpPr>
          <p:cNvPr id="403466" name="Text Box 2058"/>
          <p:cNvSpPr txBox="1">
            <a:spLocks noChangeArrowheads="1"/>
          </p:cNvSpPr>
          <p:nvPr/>
        </p:nvSpPr>
        <p:spPr bwMode="auto">
          <a:xfrm>
            <a:off x="2590800" y="4495800"/>
            <a:ext cx="3032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Name of annotation data </a:t>
            </a:r>
          </a:p>
        </p:txBody>
      </p:sp>
      <p:sp>
        <p:nvSpPr>
          <p:cNvPr id="403467" name="Text Box 2059"/>
          <p:cNvSpPr txBox="1">
            <a:spLocks noChangeArrowheads="1"/>
          </p:cNvSpPr>
          <p:nvPr/>
        </p:nvSpPr>
        <p:spPr bwMode="auto">
          <a:xfrm>
            <a:off x="2590800" y="5410200"/>
            <a:ext cx="23415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MIAME information</a:t>
            </a:r>
          </a:p>
        </p:txBody>
      </p:sp>
      <p:sp>
        <p:nvSpPr>
          <p:cNvPr id="403468" name="Oval 2060"/>
          <p:cNvSpPr>
            <a:spLocks noChangeArrowheads="1"/>
          </p:cNvSpPr>
          <p:nvPr/>
        </p:nvSpPr>
        <p:spPr bwMode="auto">
          <a:xfrm>
            <a:off x="457200" y="2667000"/>
            <a:ext cx="1447800" cy="685800"/>
          </a:xfrm>
          <a:prstGeom prst="ellipse">
            <a:avLst/>
          </a:prstGeom>
          <a:solidFill>
            <a:srgbClr val="82D5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se.exprs</a:t>
            </a:r>
          </a:p>
        </p:txBody>
      </p:sp>
      <p:sp>
        <p:nvSpPr>
          <p:cNvPr id="403469" name="Oval 2061"/>
          <p:cNvSpPr>
            <a:spLocks noChangeArrowheads="1"/>
          </p:cNvSpPr>
          <p:nvPr/>
        </p:nvSpPr>
        <p:spPr bwMode="auto">
          <a:xfrm>
            <a:off x="457200" y="1752600"/>
            <a:ext cx="1447800" cy="685800"/>
          </a:xfrm>
          <a:prstGeom prst="ellipse">
            <a:avLst/>
          </a:prstGeom>
          <a:solidFill>
            <a:srgbClr val="82D5E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exprs</a:t>
            </a:r>
          </a:p>
        </p:txBody>
      </p:sp>
      <p:sp>
        <p:nvSpPr>
          <p:cNvPr id="403470" name="Rectangle 2062"/>
          <p:cNvSpPr>
            <a:spLocks noChangeArrowheads="1"/>
          </p:cNvSpPr>
          <p:nvPr/>
        </p:nvSpPr>
        <p:spPr bwMode="auto">
          <a:xfrm>
            <a:off x="533400" y="6019800"/>
            <a:ext cx="1828800" cy="533400"/>
          </a:xfrm>
          <a:prstGeom prst="rect">
            <a:avLst/>
          </a:prstGeom>
          <a:solidFill>
            <a:srgbClr val="C3C9C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notes</a:t>
            </a:r>
          </a:p>
        </p:txBody>
      </p:sp>
      <p:sp>
        <p:nvSpPr>
          <p:cNvPr id="403471" name="Text Box 2063"/>
          <p:cNvSpPr txBox="1">
            <a:spLocks noChangeArrowheads="1"/>
          </p:cNvSpPr>
          <p:nvPr/>
        </p:nvSpPr>
        <p:spPr bwMode="auto">
          <a:xfrm>
            <a:off x="4932363" y="7683335"/>
            <a:ext cx="4035425" cy="1190625"/>
          </a:xfrm>
          <a:prstGeom prst="rect">
            <a:avLst/>
          </a:prstGeom>
          <a:solidFill>
            <a:srgbClr val="D7E1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buFontTx/>
              <a:buChar char="•"/>
              <a:defRPr/>
            </a:pPr>
            <a:r>
              <a:rPr lang="en-US" altLang="en-US" dirty="0">
                <a:solidFill>
                  <a:srgbClr val="2F4457"/>
                </a:solidFill>
              </a:rPr>
              <a:t> Use of object-oriented programming </a:t>
            </a:r>
          </a:p>
          <a:p>
            <a:pPr>
              <a:defRPr/>
            </a:pPr>
            <a:r>
              <a:rPr lang="en-US" altLang="en-US" dirty="0">
                <a:solidFill>
                  <a:srgbClr val="2F4457"/>
                </a:solidFill>
              </a:rPr>
              <a:t>  to deal with data complexity.</a:t>
            </a:r>
          </a:p>
          <a:p>
            <a:pPr>
              <a:buFontTx/>
              <a:buChar char="•"/>
              <a:defRPr/>
            </a:pPr>
            <a:r>
              <a:rPr lang="en-US" altLang="en-US" dirty="0">
                <a:solidFill>
                  <a:srgbClr val="2F4457"/>
                </a:solidFill>
              </a:rPr>
              <a:t> S4 class/method mechanism </a:t>
            </a:r>
          </a:p>
          <a:p>
            <a:pPr>
              <a:defRPr/>
            </a:pPr>
            <a:r>
              <a:rPr lang="en-US" altLang="en-US" dirty="0">
                <a:solidFill>
                  <a:srgbClr val="2F4457"/>
                </a:solidFill>
              </a:rPr>
              <a:t>  (</a:t>
            </a:r>
            <a:r>
              <a:rPr lang="en-US" altLang="en-US" b="1" dirty="0">
                <a:solidFill>
                  <a:srgbClr val="2894A1"/>
                </a:solidFill>
                <a:latin typeface="Courier New" charset="0"/>
              </a:rPr>
              <a:t>methods</a:t>
            </a:r>
            <a:r>
              <a:rPr lang="en-US" altLang="en-US" dirty="0">
                <a:solidFill>
                  <a:srgbClr val="2894A1"/>
                </a:solidFill>
              </a:rPr>
              <a:t> </a:t>
            </a:r>
            <a:r>
              <a:rPr lang="en-US" altLang="en-US" dirty="0">
                <a:solidFill>
                  <a:srgbClr val="2F4457"/>
                </a:solidFill>
              </a:rPr>
              <a:t>package).</a:t>
            </a:r>
          </a:p>
        </p:txBody>
      </p:sp>
      <p:sp>
        <p:nvSpPr>
          <p:cNvPr id="403472" name="Text Box 2064"/>
          <p:cNvSpPr txBox="1">
            <a:spLocks noChangeArrowheads="1"/>
          </p:cNvSpPr>
          <p:nvPr/>
        </p:nvSpPr>
        <p:spPr bwMode="auto">
          <a:xfrm>
            <a:off x="304800" y="1295400"/>
            <a:ext cx="64373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b="1">
                <a:solidFill>
                  <a:srgbClr val="2F4457"/>
                </a:solidFill>
              </a:rPr>
              <a:t>Processed Affymetrix or spotted array data</a:t>
            </a:r>
          </a:p>
        </p:txBody>
      </p:sp>
    </p:spTree>
    <p:extLst>
      <p:ext uri="{BB962C8B-B14F-4D97-AF65-F5344CB8AC3E}">
        <p14:creationId xmlns:p14="http://schemas.microsoft.com/office/powerpoint/2010/main" val="53553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" dirty="0" smtClean="0"/>
              <a:t>Minimum Information About a Microarray</a:t>
            </a:r>
            <a:r>
              <a:rPr lang="en-US" dirty="0" smtClean="0"/>
              <a:t> </a:t>
            </a:r>
            <a:r>
              <a:rPr lang="en" dirty="0" smtClean="0"/>
              <a:t>Experiment (MIAME)</a:t>
            </a:r>
            <a:r>
              <a:rPr lang="en-US" dirty="0" smtClean="0"/>
              <a:t> </a:t>
            </a:r>
            <a:r>
              <a:rPr lang="en" dirty="0"/>
              <a:t>- </a:t>
            </a:r>
            <a:r>
              <a:rPr lang="en" dirty="0">
                <a:hlinkClick r:id="rId2"/>
              </a:rPr>
              <a:t>http://</a:t>
            </a:r>
            <a:r>
              <a:rPr lang="en" dirty="0" smtClean="0">
                <a:hlinkClick r:id="rId2"/>
              </a:rPr>
              <a:t>fged.org/projects/miame/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six most critical elements contributing towards MIAME are:</a:t>
            </a:r>
          </a:p>
          <a:p>
            <a:pPr fontAlgn="base"/>
            <a:r>
              <a:rPr lang="en-US" dirty="0"/>
              <a:t>The raw data for each </a:t>
            </a:r>
            <a:r>
              <a:rPr lang="en-US" dirty="0" err="1"/>
              <a:t>hybridisation</a:t>
            </a:r>
            <a:r>
              <a:rPr lang="en-US" dirty="0"/>
              <a:t> (e.g., CEL or GPR files)</a:t>
            </a:r>
          </a:p>
          <a:p>
            <a:pPr fontAlgn="base"/>
            <a:r>
              <a:rPr lang="en-US" dirty="0"/>
              <a:t>The final processed (</a:t>
            </a:r>
            <a:r>
              <a:rPr lang="en-US" dirty="0" err="1"/>
              <a:t>normalised</a:t>
            </a:r>
            <a:r>
              <a:rPr lang="en-US" dirty="0"/>
              <a:t>) data for the set of </a:t>
            </a:r>
            <a:r>
              <a:rPr lang="en-US" dirty="0" err="1"/>
              <a:t>hybridisations</a:t>
            </a:r>
            <a:r>
              <a:rPr lang="en-US" dirty="0"/>
              <a:t> in the experiment (study) (e.g., the gene expression data matrix used to draw the conclusions from the study)</a:t>
            </a:r>
          </a:p>
          <a:p>
            <a:pPr fontAlgn="base"/>
            <a:r>
              <a:rPr lang="en-US" dirty="0"/>
              <a:t>The essential sample annotation including experimental factors and their values (e.g., compound and dose in a dose response experiment)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950214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smtClean="0">
                <a:solidFill>
                  <a:srgbClr val="2894A1"/>
                </a:solidFill>
              </a:rPr>
              <a:t>Pre-processing packages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1800" dirty="0" smtClean="0">
              <a:solidFill>
                <a:srgbClr val="2F4457"/>
              </a:solidFill>
            </a:endParaRPr>
          </a:p>
          <a:p>
            <a:pPr>
              <a:lnSpc>
                <a:spcPct val="80000"/>
              </a:lnSpc>
              <a:defRPr/>
            </a:pPr>
            <a:r>
              <a:rPr lang="en-US" altLang="en-US" sz="2400" b="1" dirty="0" err="1">
                <a:solidFill>
                  <a:srgbClr val="2894A1"/>
                </a:solidFill>
                <a:latin typeface="Courier New" charset="0"/>
              </a:rPr>
              <a:t>marray</a:t>
            </a:r>
            <a:r>
              <a:rPr lang="en-US" altLang="en-US" sz="2400" dirty="0">
                <a:solidFill>
                  <a:srgbClr val="2F4457"/>
                </a:solidFill>
              </a:rPr>
              <a:t>, </a:t>
            </a:r>
            <a:r>
              <a:rPr lang="en-US" altLang="en-US" sz="2400" b="1" dirty="0" err="1">
                <a:solidFill>
                  <a:srgbClr val="2894A1"/>
                </a:solidFill>
                <a:latin typeface="Courier New" charset="0"/>
              </a:rPr>
              <a:t>limma</a:t>
            </a:r>
            <a:r>
              <a:rPr lang="en-US" altLang="en-US" sz="2400" dirty="0">
                <a:solidFill>
                  <a:srgbClr val="2F4457"/>
                </a:solidFill>
              </a:rPr>
              <a:t>: Spotted DNA microarrays.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400" b="1" dirty="0" err="1" smtClean="0">
                <a:solidFill>
                  <a:srgbClr val="2894A1"/>
                </a:solidFill>
                <a:latin typeface="Courier New" charset="0"/>
              </a:rPr>
              <a:t>affy</a:t>
            </a:r>
            <a:r>
              <a:rPr lang="en-US" altLang="en-US" sz="2400" dirty="0" smtClean="0">
                <a:solidFill>
                  <a:srgbClr val="2F4457"/>
                </a:solidFill>
              </a:rPr>
              <a:t>: </a:t>
            </a:r>
            <a:r>
              <a:rPr lang="en-US" altLang="en-US" sz="2400" dirty="0" err="1" smtClean="0">
                <a:solidFill>
                  <a:srgbClr val="2F4457"/>
                </a:solidFill>
              </a:rPr>
              <a:t>Affymetrix</a:t>
            </a:r>
            <a:r>
              <a:rPr lang="en-US" altLang="en-US" sz="2400" dirty="0" smtClean="0">
                <a:solidFill>
                  <a:srgbClr val="2F4457"/>
                </a:solidFill>
              </a:rPr>
              <a:t> oligonucleotide chips.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en-US" sz="2400" dirty="0" smtClean="0">
              <a:solidFill>
                <a:srgbClr val="2F4457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 smtClean="0">
                <a:solidFill>
                  <a:srgbClr val="2F4457"/>
                </a:solidFill>
              </a:rPr>
              <a:t>	</a:t>
            </a:r>
            <a:r>
              <a:rPr lang="en-US" altLang="en-US" sz="2400" dirty="0" smtClean="0">
                <a:solidFill>
                  <a:srgbClr val="2F4457"/>
                </a:solidFill>
              </a:rPr>
              <a:t>Reading in intensity data, diagnostic plots, normalization, computation of expression measures. 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 smtClean="0">
              <a:solidFill>
                <a:srgbClr val="2F4457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 smtClean="0">
                <a:solidFill>
                  <a:srgbClr val="2F4457"/>
                </a:solidFill>
              </a:rPr>
              <a:t>	The packages start with very different data structures, but produce similar objects of class </a:t>
            </a:r>
            <a:r>
              <a:rPr lang="en-US" altLang="en-US" sz="2400" b="1" dirty="0" err="1" smtClean="0">
                <a:solidFill>
                  <a:srgbClr val="2F4457"/>
                </a:solidFill>
                <a:latin typeface="Courier New" charset="0"/>
                <a:sym typeface="Wingdings" charset="2"/>
              </a:rPr>
              <a:t>exprSet</a:t>
            </a:r>
            <a:r>
              <a:rPr lang="en-US" altLang="en-US" sz="2400" dirty="0" smtClean="0">
                <a:solidFill>
                  <a:srgbClr val="2F4457"/>
                </a:solidFill>
                <a:sym typeface="Wingdings" charset="2"/>
              </a:rPr>
              <a:t>.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 smtClean="0">
              <a:solidFill>
                <a:srgbClr val="2F4457"/>
              </a:solidFill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 smtClean="0">
                <a:solidFill>
                  <a:srgbClr val="2F4457"/>
                </a:solidFill>
              </a:rPr>
              <a:t>	One can then use other Bioconductor and CRAN packages for exploratory data analysis and visualization, differential expression detection</a:t>
            </a:r>
            <a:endParaRPr lang="en-US" altLang="en-US" sz="2400" b="1" dirty="0" smtClean="0">
              <a:solidFill>
                <a:srgbClr val="2F4457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3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877336"/>
          </a:xfrm>
        </p:spPr>
        <p:txBody>
          <a:bodyPr/>
          <a:lstStyle/>
          <a:p>
            <a:r>
              <a:rPr lang="en-US" dirty="0" smtClean="0"/>
              <a:t>Bioconductor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981200"/>
            <a:ext cx="6777317" cy="41148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Bioconductor project </a:t>
            </a:r>
            <a:r>
              <a:rPr lang="en-US" dirty="0" smtClean="0"/>
              <a:t>started </a:t>
            </a:r>
            <a:r>
              <a:rPr lang="en-US" dirty="0"/>
              <a:t>in </a:t>
            </a:r>
            <a:r>
              <a:rPr lang="en-US" dirty="0" smtClean="0"/>
              <a:t>2001</a:t>
            </a:r>
          </a:p>
          <a:p>
            <a:pPr lvl="1"/>
            <a:r>
              <a:rPr lang="en-US" dirty="0" smtClean="0"/>
              <a:t>Goal: make it easier </a:t>
            </a:r>
            <a:r>
              <a:rPr lang="en-US" dirty="0"/>
              <a:t>to conduct reproducible consistent analysis of data from </a:t>
            </a:r>
            <a:r>
              <a:rPr lang="en-US" dirty="0" smtClean="0"/>
              <a:t>new high-throughput </a:t>
            </a:r>
            <a:r>
              <a:rPr lang="en-US" dirty="0"/>
              <a:t>biological </a:t>
            </a:r>
            <a:r>
              <a:rPr lang="en-US" dirty="0" smtClean="0"/>
              <a:t>technologies</a:t>
            </a:r>
          </a:p>
          <a:p>
            <a:pPr lvl="1"/>
            <a:endParaRPr lang="en-US" sz="1400" dirty="0"/>
          </a:p>
          <a:p>
            <a:r>
              <a:rPr lang="en-US" dirty="0" smtClean="0"/>
              <a:t>Core </a:t>
            </a:r>
            <a:r>
              <a:rPr lang="en-US" dirty="0"/>
              <a:t>maintainers of the </a:t>
            </a:r>
            <a:r>
              <a:rPr lang="en-US" dirty="0" smtClean="0"/>
              <a:t>Bioconductor </a:t>
            </a:r>
            <a:r>
              <a:rPr lang="en-US" dirty="0"/>
              <a:t>website </a:t>
            </a:r>
            <a:r>
              <a:rPr lang="en-US" dirty="0" smtClean="0"/>
              <a:t>located </a:t>
            </a:r>
            <a:r>
              <a:rPr lang="en-US" dirty="0"/>
              <a:t>at </a:t>
            </a:r>
            <a:r>
              <a:rPr lang="en-US" dirty="0" smtClean="0"/>
              <a:t>Fred Hutchinson </a:t>
            </a:r>
            <a:r>
              <a:rPr lang="en-US" dirty="0"/>
              <a:t>Cancer Research </a:t>
            </a:r>
            <a:r>
              <a:rPr lang="en-US" dirty="0" smtClean="0"/>
              <a:t>Center</a:t>
            </a:r>
          </a:p>
          <a:p>
            <a:endParaRPr lang="en-US" sz="1300" dirty="0"/>
          </a:p>
          <a:p>
            <a:r>
              <a:rPr lang="en-US" dirty="0"/>
              <a:t>Updated version released biannually </a:t>
            </a:r>
            <a:r>
              <a:rPr lang="en-US" dirty="0" smtClean="0"/>
              <a:t>coinciding </a:t>
            </a:r>
            <a:r>
              <a:rPr lang="en-US" dirty="0"/>
              <a:t>with </a:t>
            </a:r>
            <a:r>
              <a:rPr lang="en-US" dirty="0" smtClean="0"/>
              <a:t>the release </a:t>
            </a:r>
            <a:r>
              <a:rPr lang="en-US" dirty="0"/>
              <a:t>of </a:t>
            </a:r>
            <a:r>
              <a:rPr lang="en-US" dirty="0" smtClean="0"/>
              <a:t>R</a:t>
            </a:r>
          </a:p>
          <a:p>
            <a:endParaRPr lang="en-US" sz="1300" dirty="0"/>
          </a:p>
          <a:p>
            <a:r>
              <a:rPr lang="en-US" dirty="0"/>
              <a:t>Like R, there are contributed software packages</a:t>
            </a:r>
          </a:p>
        </p:txBody>
      </p:sp>
    </p:spTree>
    <p:extLst>
      <p:ext uri="{BB962C8B-B14F-4D97-AF65-F5344CB8AC3E}">
        <p14:creationId xmlns:p14="http://schemas.microsoft.com/office/powerpoint/2010/main" val="2898193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2894A1"/>
                </a:solidFill>
              </a:rPr>
              <a:t>Bioconductor packages</a:t>
            </a:r>
          </a:p>
        </p:txBody>
      </p:sp>
      <p:sp>
        <p:nvSpPr>
          <p:cNvPr id="45363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2F4457"/>
                </a:solidFill>
              </a:rPr>
              <a:t>Bioconductor software consists of R add-on packages. </a:t>
            </a:r>
          </a:p>
          <a:p>
            <a:r>
              <a:rPr lang="en-US" altLang="en-US" sz="2800" dirty="0">
                <a:solidFill>
                  <a:srgbClr val="2F4457"/>
                </a:solidFill>
              </a:rPr>
              <a:t>An R </a:t>
            </a:r>
            <a:r>
              <a:rPr lang="en-US" altLang="en-US" sz="2800" dirty="0">
                <a:solidFill>
                  <a:srgbClr val="2894A1"/>
                </a:solidFill>
              </a:rPr>
              <a:t>package</a:t>
            </a:r>
            <a:r>
              <a:rPr lang="en-US" altLang="en-US" sz="2800" dirty="0">
                <a:solidFill>
                  <a:srgbClr val="2F4457"/>
                </a:solidFill>
              </a:rPr>
              <a:t> is a structured collection of code (R, C, or other), documentation, and/or data for performing specific types of analyses. </a:t>
            </a:r>
          </a:p>
          <a:p>
            <a:r>
              <a:rPr lang="en-US" altLang="en-US" sz="2800" dirty="0">
                <a:solidFill>
                  <a:srgbClr val="2F4457"/>
                </a:solidFill>
              </a:rPr>
              <a:t>E.g.</a:t>
            </a:r>
            <a:r>
              <a:rPr lang="en-US" altLang="en-US" sz="2800" dirty="0">
                <a:solidFill>
                  <a:srgbClr val="2894A1"/>
                </a:solidFill>
              </a:rPr>
              <a:t> </a:t>
            </a:r>
            <a:r>
              <a:rPr lang="en-US" altLang="en-US" sz="2800" b="1" dirty="0" err="1">
                <a:solidFill>
                  <a:srgbClr val="2894A1"/>
                </a:solidFill>
                <a:latin typeface="Courier New" charset="0"/>
              </a:rPr>
              <a:t>affy</a:t>
            </a:r>
            <a:r>
              <a:rPr lang="en-US" altLang="en-US" sz="2800" dirty="0">
                <a:solidFill>
                  <a:srgbClr val="2F4457"/>
                </a:solidFill>
              </a:rPr>
              <a:t>, </a:t>
            </a:r>
            <a:r>
              <a:rPr lang="en-US" altLang="en-US" sz="2800" b="1" dirty="0">
                <a:solidFill>
                  <a:srgbClr val="2894A1"/>
                </a:solidFill>
                <a:latin typeface="Courier New" charset="0"/>
              </a:rPr>
              <a:t>cluster</a:t>
            </a:r>
            <a:r>
              <a:rPr lang="en-US" altLang="en-US" sz="2800" dirty="0">
                <a:solidFill>
                  <a:srgbClr val="2F4457"/>
                </a:solidFill>
              </a:rPr>
              <a:t>, </a:t>
            </a:r>
            <a:r>
              <a:rPr lang="en-US" altLang="en-US" sz="2800" b="1" dirty="0" smtClean="0">
                <a:solidFill>
                  <a:srgbClr val="2894A1"/>
                </a:solidFill>
                <a:latin typeface="Courier New" charset="0"/>
              </a:rPr>
              <a:t>graph</a:t>
            </a:r>
            <a:r>
              <a:rPr lang="en-US" altLang="en-US" sz="2800" dirty="0" smtClean="0">
                <a:solidFill>
                  <a:srgbClr val="2F4457"/>
                </a:solidFill>
              </a:rPr>
              <a:t> packages </a:t>
            </a:r>
            <a:r>
              <a:rPr lang="en-US" altLang="en-US" sz="2800" dirty="0">
                <a:solidFill>
                  <a:srgbClr val="2F4457"/>
                </a:solidFill>
              </a:rPr>
              <a:t>provide implementations of specialized statistical and graphical methods.</a:t>
            </a:r>
          </a:p>
        </p:txBody>
      </p:sp>
    </p:spTree>
    <p:extLst>
      <p:ext uri="{BB962C8B-B14F-4D97-AF65-F5344CB8AC3E}">
        <p14:creationId xmlns:p14="http://schemas.microsoft.com/office/powerpoint/2010/main" val="1268461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027664"/>
            <a:ext cx="7543800" cy="724936"/>
          </a:xfrm>
        </p:spPr>
        <p:txBody>
          <a:bodyPr>
            <a:normAutofit/>
          </a:bodyPr>
          <a:lstStyle/>
          <a:p>
            <a:r>
              <a:rPr lang="en-US" sz="3400" dirty="0"/>
              <a:t>Goals of </a:t>
            </a:r>
            <a:r>
              <a:rPr lang="en-US" sz="3400" dirty="0" smtClean="0"/>
              <a:t>the Bioconductor Project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2057400"/>
            <a:ext cx="6777317" cy="41148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Provide access to statistical and graphical tools for analysis </a:t>
            </a:r>
            <a:r>
              <a:rPr lang="en-US" dirty="0" smtClean="0"/>
              <a:t>of high-dimensional </a:t>
            </a:r>
            <a:r>
              <a:rPr lang="en-US" dirty="0"/>
              <a:t>biological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micro-array analysis</a:t>
            </a:r>
          </a:p>
          <a:p>
            <a:pPr lvl="1"/>
            <a:r>
              <a:rPr lang="en-US" dirty="0" smtClean="0"/>
              <a:t>analysis </a:t>
            </a:r>
            <a:r>
              <a:rPr lang="en-US" dirty="0"/>
              <a:t>of </a:t>
            </a:r>
            <a:r>
              <a:rPr lang="en-US" dirty="0" smtClean="0"/>
              <a:t>high-throughput</a:t>
            </a:r>
          </a:p>
          <a:p>
            <a:pPr lvl="1"/>
            <a:endParaRPr lang="en-US" dirty="0"/>
          </a:p>
          <a:p>
            <a:r>
              <a:rPr lang="en-US" dirty="0"/>
              <a:t>Include comprehensive documentation describing and </a:t>
            </a:r>
            <a:r>
              <a:rPr lang="en-US" dirty="0" smtClean="0"/>
              <a:t>providing examples </a:t>
            </a:r>
            <a:r>
              <a:rPr lang="en-US" dirty="0"/>
              <a:t>for </a:t>
            </a:r>
            <a:r>
              <a:rPr lang="en-US" dirty="0" smtClean="0"/>
              <a:t>packages</a:t>
            </a:r>
          </a:p>
          <a:p>
            <a:pPr lvl="1"/>
            <a:r>
              <a:rPr lang="en-US" dirty="0" smtClean="0"/>
              <a:t>Website </a:t>
            </a:r>
            <a:r>
              <a:rPr lang="en-US" dirty="0"/>
              <a:t>provides sample workflows for different types of </a:t>
            </a:r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Packages </a:t>
            </a:r>
            <a:r>
              <a:rPr lang="en-US" dirty="0"/>
              <a:t>have associated vignettes that provide examples of how </a:t>
            </a:r>
            <a:r>
              <a:rPr lang="en-US" dirty="0" smtClean="0"/>
              <a:t>to use functions</a:t>
            </a:r>
          </a:p>
          <a:p>
            <a:pPr lvl="1"/>
            <a:endParaRPr lang="en-US" dirty="0"/>
          </a:p>
          <a:p>
            <a:r>
              <a:rPr lang="en-US" dirty="0"/>
              <a:t>Have additional tools to work with publically available databases </a:t>
            </a:r>
            <a:r>
              <a:rPr lang="en-US" dirty="0" smtClean="0"/>
              <a:t>and other </a:t>
            </a:r>
            <a:r>
              <a:rPr lang="en-US" dirty="0"/>
              <a:t>meta-data</a:t>
            </a:r>
          </a:p>
        </p:txBody>
      </p:sp>
    </p:spTree>
    <p:extLst>
      <p:ext uri="{BB962C8B-B14F-4D97-AF65-F5344CB8AC3E}">
        <p14:creationId xmlns:p14="http://schemas.microsoft.com/office/powerpoint/2010/main" val="88066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Vignettes</a:t>
            </a:r>
            <a:endParaRPr lang="e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972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" dirty="0"/>
              <a:t>Bioconductor has adopted a new </a:t>
            </a:r>
            <a:r>
              <a:rPr lang="en" dirty="0" smtClean="0"/>
              <a:t>documentation paradigm</a:t>
            </a:r>
            <a:r>
              <a:rPr lang="en" dirty="0"/>
              <a:t>, the vignette.</a:t>
            </a:r>
          </a:p>
          <a:p>
            <a:r>
              <a:rPr lang="en" dirty="0" smtClean="0"/>
              <a:t>A </a:t>
            </a:r>
            <a:r>
              <a:rPr lang="en" dirty="0"/>
              <a:t>vignette is an executable document consisting of a collection of documentation text and code chunks.</a:t>
            </a:r>
          </a:p>
          <a:p>
            <a:r>
              <a:rPr lang="en" dirty="0" smtClean="0"/>
              <a:t>Vignettes </a:t>
            </a:r>
            <a:r>
              <a:rPr lang="en" dirty="0"/>
              <a:t>form dynamic, integrated, and reproducible statistical documents that can be automatically updated if either data or analyses are changed.</a:t>
            </a:r>
          </a:p>
          <a:p>
            <a:r>
              <a:rPr lang="en" dirty="0" smtClean="0"/>
              <a:t>Vignettes </a:t>
            </a:r>
            <a:r>
              <a:rPr lang="en" dirty="0"/>
              <a:t>can be generated using the </a:t>
            </a:r>
            <a:r>
              <a:rPr lang="en" dirty="0" err="1"/>
              <a:t>Sweave</a:t>
            </a:r>
            <a:r>
              <a:rPr lang="en" dirty="0"/>
              <a:t> </a:t>
            </a:r>
            <a:r>
              <a:rPr lang="en" dirty="0" smtClean="0"/>
              <a:t>function</a:t>
            </a:r>
            <a:r>
              <a:rPr lang="en-US" dirty="0" smtClean="0"/>
              <a:t> (or, roxygen2 package)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368391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8229600" cy="1143000"/>
          </a:xfrm>
        </p:spPr>
        <p:txBody>
          <a:bodyPr/>
          <a:lstStyle/>
          <a:p>
            <a:r>
              <a:rPr lang="en-US" altLang="en-US" b="1">
                <a:solidFill>
                  <a:srgbClr val="2894A1"/>
                </a:solidFill>
              </a:rPr>
              <a:t>Microarray data analysis</a:t>
            </a:r>
          </a:p>
        </p:txBody>
      </p:sp>
      <p:sp>
        <p:nvSpPr>
          <p:cNvPr id="394243" name="Text Box 3"/>
          <p:cNvSpPr txBox="1">
            <a:spLocks noChangeArrowheads="1"/>
          </p:cNvSpPr>
          <p:nvPr/>
        </p:nvSpPr>
        <p:spPr bwMode="auto">
          <a:xfrm>
            <a:off x="2286000" y="1295400"/>
            <a:ext cx="1225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2F4457"/>
                </a:solidFill>
              </a:rPr>
              <a:t>CEL, CDF</a:t>
            </a:r>
          </a:p>
        </p:txBody>
      </p:sp>
      <p:sp>
        <p:nvSpPr>
          <p:cNvPr id="394244" name="AutoShape 4"/>
          <p:cNvSpPr>
            <a:spLocks noChangeArrowheads="1"/>
          </p:cNvSpPr>
          <p:nvPr/>
        </p:nvSpPr>
        <p:spPr bwMode="auto">
          <a:xfrm>
            <a:off x="2286000" y="1676400"/>
            <a:ext cx="1295400" cy="609600"/>
          </a:xfrm>
          <a:prstGeom prst="flowChartAlternateProcess">
            <a:avLst/>
          </a:prstGeom>
          <a:solidFill>
            <a:srgbClr val="C3C9C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2F4457"/>
                </a:solidFill>
              </a:rPr>
              <a:t>affy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vsn</a:t>
            </a:r>
          </a:p>
        </p:txBody>
      </p:sp>
      <p:sp>
        <p:nvSpPr>
          <p:cNvPr id="394245" name="Text Box 5"/>
          <p:cNvSpPr txBox="1">
            <a:spLocks noChangeArrowheads="1"/>
          </p:cNvSpPr>
          <p:nvPr/>
        </p:nvSpPr>
        <p:spPr bwMode="auto">
          <a:xfrm>
            <a:off x="5791200" y="1219200"/>
            <a:ext cx="2355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2F4457"/>
                </a:solidFill>
              </a:rPr>
              <a:t>.gpr, .Spot, MAGEML</a:t>
            </a:r>
          </a:p>
        </p:txBody>
      </p:sp>
      <p:sp>
        <p:nvSpPr>
          <p:cNvPr id="394246" name="Text Box 6"/>
          <p:cNvSpPr txBox="1">
            <a:spLocks noChangeArrowheads="1"/>
          </p:cNvSpPr>
          <p:nvPr/>
        </p:nvSpPr>
        <p:spPr bwMode="auto">
          <a:xfrm>
            <a:off x="60325" y="1712913"/>
            <a:ext cx="18478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894A1"/>
                </a:solidFill>
              </a:rPr>
              <a:t>Pre-processing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4191000" y="2590800"/>
            <a:ext cx="971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2F4457"/>
                </a:solidFill>
              </a:rPr>
              <a:t>exprSet</a:t>
            </a:r>
          </a:p>
        </p:txBody>
      </p:sp>
      <p:sp>
        <p:nvSpPr>
          <p:cNvPr id="394248" name="AutoShape 8"/>
          <p:cNvSpPr>
            <a:spLocks noChangeArrowheads="1"/>
          </p:cNvSpPr>
          <p:nvPr/>
        </p:nvSpPr>
        <p:spPr bwMode="auto">
          <a:xfrm>
            <a:off x="1981200" y="4038600"/>
            <a:ext cx="1295400" cy="914400"/>
          </a:xfrm>
          <a:prstGeom prst="flowChartAlternateProcess">
            <a:avLst/>
          </a:prstGeom>
          <a:solidFill>
            <a:srgbClr val="82D5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2F4457"/>
                </a:solidFill>
              </a:rPr>
              <a:t>graph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RBGL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Rgraphviz</a:t>
            </a:r>
          </a:p>
        </p:txBody>
      </p:sp>
      <p:sp>
        <p:nvSpPr>
          <p:cNvPr id="394249" name="AutoShape 9"/>
          <p:cNvSpPr>
            <a:spLocks noChangeArrowheads="1"/>
          </p:cNvSpPr>
          <p:nvPr/>
        </p:nvSpPr>
        <p:spPr bwMode="auto">
          <a:xfrm>
            <a:off x="381000" y="4038600"/>
            <a:ext cx="1295400" cy="1752600"/>
          </a:xfrm>
          <a:prstGeom prst="flowChartAlternateProcess">
            <a:avLst/>
          </a:prstGeom>
          <a:solidFill>
            <a:srgbClr val="82D5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2F4457"/>
                </a:solidFill>
              </a:rPr>
              <a:t>edd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genefilter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limma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multtest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ROC</a:t>
            </a:r>
          </a:p>
          <a:p>
            <a:pPr algn="ctr"/>
            <a:r>
              <a:rPr lang="en-US" altLang="en-US">
                <a:solidFill>
                  <a:srgbClr val="990033"/>
                </a:solidFill>
              </a:rPr>
              <a:t>+ CRAN</a:t>
            </a:r>
          </a:p>
        </p:txBody>
      </p:sp>
      <p:sp>
        <p:nvSpPr>
          <p:cNvPr id="394250" name="AutoShape 10"/>
          <p:cNvSpPr>
            <a:spLocks noChangeArrowheads="1"/>
          </p:cNvSpPr>
          <p:nvPr/>
        </p:nvSpPr>
        <p:spPr bwMode="auto">
          <a:xfrm>
            <a:off x="7620000" y="3352800"/>
            <a:ext cx="1276350" cy="1143000"/>
          </a:xfrm>
          <a:prstGeom prst="flowChartAlternateProcess">
            <a:avLst/>
          </a:prstGeom>
          <a:solidFill>
            <a:srgbClr val="9AB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2F4457"/>
                </a:solidFill>
              </a:rPr>
              <a:t>annotate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annaffy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+ metadata 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packages</a:t>
            </a:r>
          </a:p>
        </p:txBody>
      </p:sp>
      <p:sp>
        <p:nvSpPr>
          <p:cNvPr id="394251" name="AutoShape 11"/>
          <p:cNvSpPr>
            <a:spLocks noChangeArrowheads="1"/>
          </p:cNvSpPr>
          <p:nvPr/>
        </p:nvSpPr>
        <p:spPr bwMode="auto">
          <a:xfrm>
            <a:off x="3429000" y="4038600"/>
            <a:ext cx="1295400" cy="1752600"/>
          </a:xfrm>
          <a:prstGeom prst="flowChartAlternateProcess">
            <a:avLst/>
          </a:prstGeom>
          <a:solidFill>
            <a:srgbClr val="82D5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>
                <a:solidFill>
                  <a:srgbClr val="990033"/>
                </a:solidFill>
              </a:rPr>
              <a:t>CRAN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class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cluster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MASS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mva</a:t>
            </a:r>
          </a:p>
        </p:txBody>
      </p:sp>
      <p:sp>
        <p:nvSpPr>
          <p:cNvPr id="394252" name="AutoShape 12"/>
          <p:cNvSpPr>
            <a:spLocks noChangeArrowheads="1"/>
          </p:cNvSpPr>
          <p:nvPr/>
        </p:nvSpPr>
        <p:spPr bwMode="auto">
          <a:xfrm>
            <a:off x="7620000" y="5105400"/>
            <a:ext cx="1295400" cy="914400"/>
          </a:xfrm>
          <a:prstGeom prst="flowChartAlternateProcess">
            <a:avLst/>
          </a:prstGeom>
          <a:solidFill>
            <a:srgbClr val="9AB3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2F4457"/>
                </a:solidFill>
              </a:rPr>
              <a:t>geneplotter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hexbin</a:t>
            </a:r>
          </a:p>
          <a:p>
            <a:pPr algn="ctr"/>
            <a:r>
              <a:rPr lang="en-US" altLang="en-US">
                <a:solidFill>
                  <a:srgbClr val="990033"/>
                </a:solidFill>
              </a:rPr>
              <a:t>+ CRAN</a:t>
            </a:r>
            <a:r>
              <a:rPr lang="en-US" altLang="en-US">
                <a:solidFill>
                  <a:srgbClr val="2F4457"/>
                </a:solidFill>
              </a:rPr>
              <a:t> </a:t>
            </a:r>
          </a:p>
        </p:txBody>
      </p:sp>
      <p:sp>
        <p:nvSpPr>
          <p:cNvPr id="394253" name="AutoShape 13"/>
          <p:cNvSpPr>
            <a:spLocks noChangeArrowheads="1"/>
          </p:cNvSpPr>
          <p:nvPr/>
        </p:nvSpPr>
        <p:spPr bwMode="auto">
          <a:xfrm>
            <a:off x="6324600" y="1600200"/>
            <a:ext cx="1295400" cy="914400"/>
          </a:xfrm>
          <a:prstGeom prst="flowChartAlternateProcess">
            <a:avLst/>
          </a:prstGeom>
          <a:solidFill>
            <a:srgbClr val="C3C9C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>
                <a:solidFill>
                  <a:srgbClr val="2F4457"/>
                </a:solidFill>
              </a:rPr>
              <a:t>marray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limma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vsn</a:t>
            </a:r>
          </a:p>
        </p:txBody>
      </p:sp>
      <p:sp>
        <p:nvSpPr>
          <p:cNvPr id="394254" name="Rectangle 14"/>
          <p:cNvSpPr>
            <a:spLocks noChangeArrowheads="1"/>
          </p:cNvSpPr>
          <p:nvPr/>
        </p:nvSpPr>
        <p:spPr bwMode="auto">
          <a:xfrm>
            <a:off x="381000" y="3352800"/>
            <a:ext cx="1441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2894A1"/>
                </a:solidFill>
              </a:rPr>
              <a:t>Differential </a:t>
            </a:r>
          </a:p>
          <a:p>
            <a:pPr algn="ctr"/>
            <a:r>
              <a:rPr lang="en-US" altLang="en-US" b="1">
                <a:solidFill>
                  <a:srgbClr val="2894A1"/>
                </a:solidFill>
              </a:rPr>
              <a:t>expression</a:t>
            </a:r>
          </a:p>
        </p:txBody>
      </p:sp>
      <p:sp>
        <p:nvSpPr>
          <p:cNvPr id="394255" name="Rectangle 15"/>
          <p:cNvSpPr>
            <a:spLocks noChangeArrowheads="1"/>
          </p:cNvSpPr>
          <p:nvPr/>
        </p:nvSpPr>
        <p:spPr bwMode="auto">
          <a:xfrm>
            <a:off x="2057400" y="3352800"/>
            <a:ext cx="12128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2894A1"/>
                </a:solidFill>
              </a:rPr>
              <a:t>Graphs &amp;</a:t>
            </a:r>
          </a:p>
          <a:p>
            <a:pPr algn="ctr"/>
            <a:r>
              <a:rPr lang="en-US" altLang="en-US" b="1">
                <a:solidFill>
                  <a:srgbClr val="2894A1"/>
                </a:solidFill>
              </a:rPr>
              <a:t>networks</a:t>
            </a:r>
          </a:p>
        </p:txBody>
      </p:sp>
      <p:sp>
        <p:nvSpPr>
          <p:cNvPr id="394256" name="Rectangle 16"/>
          <p:cNvSpPr>
            <a:spLocks noChangeArrowheads="1"/>
          </p:cNvSpPr>
          <p:nvPr/>
        </p:nvSpPr>
        <p:spPr bwMode="auto">
          <a:xfrm>
            <a:off x="3505200" y="3429000"/>
            <a:ext cx="11493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solidFill>
                  <a:srgbClr val="2894A1"/>
                </a:solidFill>
              </a:rPr>
              <a:t>Cluster</a:t>
            </a:r>
          </a:p>
          <a:p>
            <a:pPr algn="ctr"/>
            <a:r>
              <a:rPr lang="en-US" altLang="en-US" b="1">
                <a:solidFill>
                  <a:srgbClr val="2894A1"/>
                </a:solidFill>
              </a:rPr>
              <a:t> analysis</a:t>
            </a:r>
          </a:p>
          <a:p>
            <a:pPr algn="ctr"/>
            <a:endParaRPr lang="en-US" altLang="en-US" b="1">
              <a:solidFill>
                <a:srgbClr val="2894A1"/>
              </a:solidFill>
            </a:endParaRPr>
          </a:p>
        </p:txBody>
      </p:sp>
      <p:sp>
        <p:nvSpPr>
          <p:cNvPr id="394257" name="Rectangle 17"/>
          <p:cNvSpPr>
            <a:spLocks noChangeArrowheads="1"/>
          </p:cNvSpPr>
          <p:nvPr/>
        </p:nvSpPr>
        <p:spPr bwMode="auto">
          <a:xfrm>
            <a:off x="7543800" y="2895600"/>
            <a:ext cx="1390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894A1"/>
                </a:solidFill>
              </a:rPr>
              <a:t>Annotation</a:t>
            </a:r>
          </a:p>
        </p:txBody>
      </p:sp>
      <p:sp>
        <p:nvSpPr>
          <p:cNvPr id="394258" name="AutoShape 18"/>
          <p:cNvSpPr>
            <a:spLocks noChangeArrowheads="1"/>
          </p:cNvSpPr>
          <p:nvPr/>
        </p:nvSpPr>
        <p:spPr bwMode="auto">
          <a:xfrm>
            <a:off x="4953000" y="3962400"/>
            <a:ext cx="1524000" cy="2743200"/>
          </a:xfrm>
          <a:prstGeom prst="flowChartAlternateProcess">
            <a:avLst/>
          </a:prstGeom>
          <a:solidFill>
            <a:srgbClr val="82D5E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u="sng">
                <a:solidFill>
                  <a:srgbClr val="990033"/>
                </a:solidFill>
              </a:rPr>
              <a:t>CRAN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class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e1071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ipred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LogitBoost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MASS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nnet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randomForest</a:t>
            </a:r>
          </a:p>
          <a:p>
            <a:pPr algn="ctr"/>
            <a:r>
              <a:rPr lang="en-US" altLang="en-US">
                <a:solidFill>
                  <a:srgbClr val="2F4457"/>
                </a:solidFill>
              </a:rPr>
              <a:t>rpart</a:t>
            </a:r>
          </a:p>
        </p:txBody>
      </p:sp>
      <p:sp>
        <p:nvSpPr>
          <p:cNvPr id="394259" name="Rectangle 19"/>
          <p:cNvSpPr>
            <a:spLocks noChangeArrowheads="1"/>
          </p:cNvSpPr>
          <p:nvPr/>
        </p:nvSpPr>
        <p:spPr bwMode="auto">
          <a:xfrm>
            <a:off x="5029200" y="3429000"/>
            <a:ext cx="1301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894A1"/>
                </a:solidFill>
              </a:rPr>
              <a:t>Prediction</a:t>
            </a:r>
          </a:p>
        </p:txBody>
      </p:sp>
      <p:sp>
        <p:nvSpPr>
          <p:cNvPr id="394260" name="Rectangle 20"/>
          <p:cNvSpPr>
            <a:spLocks noChangeArrowheads="1"/>
          </p:cNvSpPr>
          <p:nvPr/>
        </p:nvSpPr>
        <p:spPr bwMode="auto">
          <a:xfrm>
            <a:off x="7696200" y="4724400"/>
            <a:ext cx="1174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solidFill>
                  <a:srgbClr val="2894A1"/>
                </a:solidFill>
              </a:rPr>
              <a:t>Graphics</a:t>
            </a:r>
          </a:p>
        </p:txBody>
      </p:sp>
      <p:sp>
        <p:nvSpPr>
          <p:cNvPr id="394261" name="Line 21"/>
          <p:cNvSpPr>
            <a:spLocks noChangeShapeType="1"/>
          </p:cNvSpPr>
          <p:nvPr/>
        </p:nvSpPr>
        <p:spPr bwMode="auto">
          <a:xfrm>
            <a:off x="2971800" y="2362200"/>
            <a:ext cx="10668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62" name="Line 22"/>
          <p:cNvSpPr>
            <a:spLocks noChangeShapeType="1"/>
          </p:cNvSpPr>
          <p:nvPr/>
        </p:nvSpPr>
        <p:spPr bwMode="auto">
          <a:xfrm flipH="1">
            <a:off x="5257800" y="2590800"/>
            <a:ext cx="160020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4263" name="Line 23"/>
          <p:cNvSpPr>
            <a:spLocks noChangeShapeType="1"/>
          </p:cNvSpPr>
          <p:nvPr/>
        </p:nvSpPr>
        <p:spPr bwMode="auto">
          <a:xfrm>
            <a:off x="4648200" y="29718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9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774573" y="673243"/>
            <a:ext cx="3429000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60190" y="741368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Biological Question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790263" y="1407459"/>
            <a:ext cx="34290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5182039" y="5197681"/>
            <a:ext cx="1371600" cy="53340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667000" y="5197681"/>
            <a:ext cx="1371600" cy="53340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66800" y="5203088"/>
            <a:ext cx="1371600" cy="53340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2801467" y="3703355"/>
            <a:ext cx="3429000" cy="533400"/>
          </a:xfrm>
          <a:prstGeom prst="roundRect">
            <a:avLst/>
          </a:prstGeom>
          <a:solidFill>
            <a:srgbClr val="FF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803711" y="2932382"/>
            <a:ext cx="3429000" cy="533400"/>
          </a:xfrm>
          <a:prstGeom prst="roundRect">
            <a:avLst/>
          </a:prstGeom>
          <a:solidFill>
            <a:srgbClr val="FF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2821639" y="5867400"/>
            <a:ext cx="3429000" cy="6858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723528" y="5197681"/>
            <a:ext cx="1371600" cy="533400"/>
          </a:xfrm>
          <a:prstGeom prst="round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606126" y="3658309"/>
            <a:ext cx="1995377" cy="533400"/>
          </a:xfrm>
          <a:prstGeom prst="roundRect">
            <a:avLst/>
          </a:prstGeom>
          <a:solidFill>
            <a:srgbClr val="FF99FF"/>
          </a:solidFill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2810432" y="2173941"/>
            <a:ext cx="3429000" cy="533400"/>
          </a:xfrm>
          <a:prstGeom prst="roundRect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36501" y="2255975"/>
            <a:ext cx="33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(e.g. Microarray)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8996" y="2982611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Image analysis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23528" y="3739453"/>
            <a:ext cx="1816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Pre-processing</a:t>
            </a:r>
            <a:endParaRPr lang="en-US" dirty="0"/>
          </a:p>
        </p:txBody>
      </p:sp>
      <p:sp>
        <p:nvSpPr>
          <p:cNvPr id="20" name="Down Arrow 19"/>
          <p:cNvSpPr/>
          <p:nvPr/>
        </p:nvSpPr>
        <p:spPr>
          <a:xfrm>
            <a:off x="4459939" y="1208884"/>
            <a:ext cx="152400" cy="2030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/>
          <p:cNvSpPr/>
          <p:nvPr/>
        </p:nvSpPr>
        <p:spPr>
          <a:xfrm>
            <a:off x="4459939" y="1951603"/>
            <a:ext cx="152400" cy="2030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Down Arrow 21"/>
          <p:cNvSpPr/>
          <p:nvPr/>
        </p:nvSpPr>
        <p:spPr>
          <a:xfrm>
            <a:off x="4459939" y="2729325"/>
            <a:ext cx="152400" cy="2030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Down Arrow 22"/>
          <p:cNvSpPr/>
          <p:nvPr/>
        </p:nvSpPr>
        <p:spPr>
          <a:xfrm>
            <a:off x="4470581" y="5039069"/>
            <a:ext cx="152400" cy="2030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/>
          <p:cNvSpPr/>
          <p:nvPr/>
        </p:nvSpPr>
        <p:spPr>
          <a:xfrm>
            <a:off x="4459939" y="4249493"/>
            <a:ext cx="152400" cy="2030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Down Arrow 24"/>
          <p:cNvSpPr/>
          <p:nvPr/>
        </p:nvSpPr>
        <p:spPr>
          <a:xfrm>
            <a:off x="4448732" y="3473592"/>
            <a:ext cx="152400" cy="2030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2831043" y="4500744"/>
            <a:ext cx="3429000" cy="533400"/>
          </a:xfrm>
          <a:prstGeom prst="roundRect">
            <a:avLst/>
          </a:prstGeom>
          <a:solidFill>
            <a:srgbClr val="FF33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Down Arrow 29"/>
          <p:cNvSpPr/>
          <p:nvPr/>
        </p:nvSpPr>
        <p:spPr>
          <a:xfrm>
            <a:off x="4462176" y="5629552"/>
            <a:ext cx="152400" cy="203057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339617" y="1489493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3312720" y="3785389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3689815" y="4582778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Normalization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3339617" y="5903738"/>
            <a:ext cx="2566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Biological verification</a:t>
            </a:r>
          </a:p>
          <a:p>
            <a:pPr algn="ctr"/>
            <a:r>
              <a:rPr lang="en-US" dirty="0"/>
              <a:t> </a:t>
            </a:r>
            <a:r>
              <a:rPr lang="en-US" dirty="0" smtClean="0"/>
              <a:t>and interpretation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1096010" y="527971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Estimation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887945" y="528512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5222470" y="5281032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Clustering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753539" y="5279715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Prediction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8299880" y="4500744"/>
            <a:ext cx="319416" cy="1900056"/>
          </a:xfrm>
          <a:prstGeom prst="rect">
            <a:avLst/>
          </a:prstGeom>
          <a:solidFill>
            <a:srgbClr val="66FFFF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/>
          <p:cNvCxnSpPr>
            <a:endCxn id="39" idx="1"/>
          </p:cNvCxnSpPr>
          <p:nvPr/>
        </p:nvCxnSpPr>
        <p:spPr>
          <a:xfrm>
            <a:off x="8229600" y="5450772"/>
            <a:ext cx="7028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8229599" y="5242126"/>
            <a:ext cx="0" cy="4069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34019" y="4452550"/>
            <a:ext cx="249555" cy="1996444"/>
          </a:xfrm>
          <a:prstGeom prst="rect">
            <a:avLst/>
          </a:prstGeom>
          <a:noFill/>
        </p:spPr>
        <p:txBody>
          <a:bodyPr vert="wordArtVert" wrap="none" lIns="0" tIns="0" rIns="0" bIns="0" rtlCol="0">
            <a:spAutoFit/>
          </a:bodyPr>
          <a:lstStyle/>
          <a:p>
            <a:r>
              <a:rPr lang="en-US" sz="1400" dirty="0" smtClean="0"/>
              <a:t>Analysis</a:t>
            </a:r>
            <a:endParaRPr lang="en-US" sz="1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6400800" y="2982611"/>
            <a:ext cx="0" cy="196949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8" idx="1"/>
          </p:cNvCxnSpPr>
          <p:nvPr/>
        </p:nvCxnSpPr>
        <p:spPr>
          <a:xfrm flipH="1">
            <a:off x="6387701" y="3925009"/>
            <a:ext cx="218425" cy="133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762000" y="939943"/>
            <a:ext cx="0" cy="527035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endCxn id="2" idx="1"/>
          </p:cNvCxnSpPr>
          <p:nvPr/>
        </p:nvCxnSpPr>
        <p:spPr>
          <a:xfrm>
            <a:off x="762000" y="939943"/>
            <a:ext cx="201257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16" idx="1"/>
          </p:cNvCxnSpPr>
          <p:nvPr/>
        </p:nvCxnSpPr>
        <p:spPr>
          <a:xfrm flipH="1">
            <a:off x="762000" y="6210300"/>
            <a:ext cx="2059639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4125066" y="5039069"/>
            <a:ext cx="9028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…..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33572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Bioconductor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Lets take a look at the </a:t>
            </a:r>
            <a:r>
              <a:rPr lang="en-US" dirty="0" smtClean="0"/>
              <a:t>website...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smtClean="0">
                <a:hlinkClick r:id="rId2"/>
              </a:rPr>
              <a:t>http://bioconductor.org/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7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b="1" smtClean="0">
                <a:solidFill>
                  <a:srgbClr val="2894A1"/>
                </a:solidFill>
                <a:latin typeface="Courier New" charset="0"/>
              </a:rPr>
              <a:t>marrayRaw</a:t>
            </a:r>
            <a:r>
              <a:rPr lang="en-US" altLang="en-US" b="1" smtClean="0">
                <a:solidFill>
                  <a:srgbClr val="2894A1"/>
                </a:solidFill>
              </a:rPr>
              <a:t> class</a:t>
            </a:r>
          </a:p>
        </p:txBody>
      </p:sp>
      <p:sp>
        <p:nvSpPr>
          <p:cNvPr id="379907" name="Rectangle 1027"/>
          <p:cNvSpPr>
            <a:spLocks noChangeArrowheads="1"/>
          </p:cNvSpPr>
          <p:nvPr/>
        </p:nvSpPr>
        <p:spPr bwMode="auto">
          <a:xfrm>
            <a:off x="457200" y="2133600"/>
            <a:ext cx="1447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maRf</a:t>
            </a:r>
          </a:p>
        </p:txBody>
      </p:sp>
      <p:sp>
        <p:nvSpPr>
          <p:cNvPr id="379908" name="Rectangle 1028"/>
          <p:cNvSpPr>
            <a:spLocks noChangeArrowheads="1"/>
          </p:cNvSpPr>
          <p:nvPr/>
        </p:nvSpPr>
        <p:spPr bwMode="auto">
          <a:xfrm>
            <a:off x="457200" y="3505200"/>
            <a:ext cx="1447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maW</a:t>
            </a:r>
          </a:p>
        </p:txBody>
      </p:sp>
      <p:sp>
        <p:nvSpPr>
          <p:cNvPr id="379909" name="Rectangle 1029"/>
          <p:cNvSpPr>
            <a:spLocks noChangeArrowheads="1"/>
          </p:cNvSpPr>
          <p:nvPr/>
        </p:nvSpPr>
        <p:spPr bwMode="auto">
          <a:xfrm>
            <a:off x="457200" y="2819400"/>
            <a:ext cx="1447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maRb</a:t>
            </a:r>
          </a:p>
        </p:txBody>
      </p:sp>
      <p:sp>
        <p:nvSpPr>
          <p:cNvPr id="379910" name="Rectangle 1030"/>
          <p:cNvSpPr>
            <a:spLocks noChangeArrowheads="1"/>
          </p:cNvSpPr>
          <p:nvPr/>
        </p:nvSpPr>
        <p:spPr bwMode="auto">
          <a:xfrm>
            <a:off x="2209800" y="2819400"/>
            <a:ext cx="1447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maGb</a:t>
            </a:r>
          </a:p>
        </p:txBody>
      </p:sp>
      <p:sp>
        <p:nvSpPr>
          <p:cNvPr id="379911" name="Rectangle 1031"/>
          <p:cNvSpPr>
            <a:spLocks noChangeArrowheads="1"/>
          </p:cNvSpPr>
          <p:nvPr/>
        </p:nvSpPr>
        <p:spPr bwMode="auto">
          <a:xfrm>
            <a:off x="2209800" y="2133600"/>
            <a:ext cx="14478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maGf</a:t>
            </a:r>
          </a:p>
        </p:txBody>
      </p:sp>
      <p:sp>
        <p:nvSpPr>
          <p:cNvPr id="379912" name="Text Box 1032"/>
          <p:cNvSpPr txBox="1">
            <a:spLocks noChangeArrowheads="1"/>
          </p:cNvSpPr>
          <p:nvPr/>
        </p:nvSpPr>
        <p:spPr bwMode="auto">
          <a:xfrm>
            <a:off x="304800" y="1323975"/>
            <a:ext cx="7820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400" b="1">
                <a:solidFill>
                  <a:srgbClr val="2F4457"/>
                </a:solidFill>
              </a:rPr>
              <a:t>Pre-normalization intensity data for a batch of arrays</a:t>
            </a:r>
          </a:p>
        </p:txBody>
      </p:sp>
      <p:sp>
        <p:nvSpPr>
          <p:cNvPr id="379913" name="Text Box 1033"/>
          <p:cNvSpPr txBox="1">
            <a:spLocks noChangeArrowheads="1"/>
          </p:cNvSpPr>
          <p:nvPr/>
        </p:nvSpPr>
        <p:spPr bwMode="auto">
          <a:xfrm>
            <a:off x="3841750" y="2209800"/>
            <a:ext cx="53022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Matrix of red and green foreground intensities</a:t>
            </a:r>
          </a:p>
        </p:txBody>
      </p:sp>
      <p:sp>
        <p:nvSpPr>
          <p:cNvPr id="379914" name="Text Box 1034"/>
          <p:cNvSpPr txBox="1">
            <a:spLocks noChangeArrowheads="1"/>
          </p:cNvSpPr>
          <p:nvPr/>
        </p:nvSpPr>
        <p:spPr bwMode="auto">
          <a:xfrm>
            <a:off x="3886200" y="2819400"/>
            <a:ext cx="54022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Matrix of red and green background intensities</a:t>
            </a:r>
          </a:p>
        </p:txBody>
      </p:sp>
      <p:sp>
        <p:nvSpPr>
          <p:cNvPr id="379915" name="Text Box 1035"/>
          <p:cNvSpPr txBox="1">
            <a:spLocks noChangeArrowheads="1"/>
          </p:cNvSpPr>
          <p:nvPr/>
        </p:nvSpPr>
        <p:spPr bwMode="auto">
          <a:xfrm>
            <a:off x="3886200" y="3505200"/>
            <a:ext cx="344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Matrix of spot quality weights</a:t>
            </a:r>
          </a:p>
        </p:txBody>
      </p:sp>
      <p:sp>
        <p:nvSpPr>
          <p:cNvPr id="379916" name="Rectangle 1036"/>
          <p:cNvSpPr>
            <a:spLocks noChangeArrowheads="1"/>
          </p:cNvSpPr>
          <p:nvPr/>
        </p:nvSpPr>
        <p:spPr bwMode="auto">
          <a:xfrm>
            <a:off x="457200" y="6096000"/>
            <a:ext cx="1447800" cy="4572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maNotes</a:t>
            </a:r>
          </a:p>
        </p:txBody>
      </p:sp>
      <p:sp>
        <p:nvSpPr>
          <p:cNvPr id="379917" name="AutoShape 1037"/>
          <p:cNvSpPr>
            <a:spLocks noChangeArrowheads="1"/>
          </p:cNvSpPr>
          <p:nvPr/>
        </p:nvSpPr>
        <p:spPr bwMode="auto">
          <a:xfrm>
            <a:off x="457200" y="4800600"/>
            <a:ext cx="1447800" cy="457200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maGnames</a:t>
            </a:r>
          </a:p>
        </p:txBody>
      </p:sp>
      <p:sp>
        <p:nvSpPr>
          <p:cNvPr id="379918" name="AutoShape 1038"/>
          <p:cNvSpPr>
            <a:spLocks noChangeArrowheads="1"/>
          </p:cNvSpPr>
          <p:nvPr/>
        </p:nvSpPr>
        <p:spPr bwMode="auto">
          <a:xfrm>
            <a:off x="457200" y="5410200"/>
            <a:ext cx="1447800" cy="457200"/>
          </a:xfrm>
          <a:prstGeom prst="roundRect">
            <a:avLst>
              <a:gd name="adj" fmla="val 16667"/>
            </a:avLst>
          </a:prstGeom>
          <a:solidFill>
            <a:srgbClr val="FF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maTargets</a:t>
            </a:r>
          </a:p>
        </p:txBody>
      </p:sp>
      <p:sp>
        <p:nvSpPr>
          <p:cNvPr id="379919" name="AutoShape 1039"/>
          <p:cNvSpPr>
            <a:spLocks noChangeArrowheads="1"/>
          </p:cNvSpPr>
          <p:nvPr/>
        </p:nvSpPr>
        <p:spPr bwMode="auto">
          <a:xfrm>
            <a:off x="457200" y="4191000"/>
            <a:ext cx="1447800" cy="4572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en-US" sz="2000" b="1">
                <a:latin typeface="Courier New" charset="0"/>
              </a:rPr>
              <a:t>maLayout</a:t>
            </a:r>
          </a:p>
        </p:txBody>
      </p:sp>
      <p:sp>
        <p:nvSpPr>
          <p:cNvPr id="379920" name="Text Box 1040"/>
          <p:cNvSpPr txBox="1">
            <a:spLocks noChangeArrowheads="1"/>
          </p:cNvSpPr>
          <p:nvPr/>
        </p:nvSpPr>
        <p:spPr bwMode="auto">
          <a:xfrm>
            <a:off x="3886200" y="4191000"/>
            <a:ext cx="49434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Array layout parameters - </a:t>
            </a: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marrayLayout</a:t>
            </a:r>
            <a:endParaRPr lang="en-US" altLang="en-US" sz="2000" b="1">
              <a:solidFill>
                <a:srgbClr val="2F4457"/>
              </a:solidFill>
            </a:endParaRPr>
          </a:p>
        </p:txBody>
      </p:sp>
      <p:sp>
        <p:nvSpPr>
          <p:cNvPr id="379921" name="Text Box 1041"/>
          <p:cNvSpPr txBox="1">
            <a:spLocks noChangeArrowheads="1"/>
          </p:cNvSpPr>
          <p:nvPr/>
        </p:nvSpPr>
        <p:spPr bwMode="auto">
          <a:xfrm>
            <a:off x="3886200" y="4724400"/>
            <a:ext cx="46561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Description of spotted probe sequences</a:t>
            </a:r>
          </a:p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- </a:t>
            </a: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marrayInfo</a:t>
            </a:r>
            <a:endParaRPr lang="en-US" altLang="en-US" sz="2000" b="1">
              <a:solidFill>
                <a:srgbClr val="2F4457"/>
              </a:solidFill>
            </a:endParaRPr>
          </a:p>
        </p:txBody>
      </p:sp>
      <p:sp>
        <p:nvSpPr>
          <p:cNvPr id="379922" name="Text Box 1042"/>
          <p:cNvSpPr txBox="1">
            <a:spLocks noChangeArrowheads="1"/>
          </p:cNvSpPr>
          <p:nvPr/>
        </p:nvSpPr>
        <p:spPr bwMode="auto">
          <a:xfrm>
            <a:off x="3886200" y="5429250"/>
            <a:ext cx="5218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>
                <a:solidFill>
                  <a:srgbClr val="2F4457"/>
                </a:solidFill>
              </a:rPr>
              <a:t>Description of target samples - </a:t>
            </a:r>
            <a:r>
              <a:rPr lang="en-US" altLang="en-US" sz="2000" b="1">
                <a:solidFill>
                  <a:srgbClr val="2F4457"/>
                </a:solidFill>
                <a:latin typeface="Courier New" charset="0"/>
              </a:rPr>
              <a:t>marrayInfo</a:t>
            </a:r>
          </a:p>
        </p:txBody>
      </p:sp>
      <p:sp>
        <p:nvSpPr>
          <p:cNvPr id="379923" name="Text Box 1043"/>
          <p:cNvSpPr txBox="1">
            <a:spLocks noChangeArrowheads="1"/>
          </p:cNvSpPr>
          <p:nvPr/>
        </p:nvSpPr>
        <p:spPr bwMode="auto">
          <a:xfrm>
            <a:off x="3886200" y="6019800"/>
            <a:ext cx="1312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2000" dirty="0">
                <a:solidFill>
                  <a:srgbClr val="2F4457"/>
                </a:solidFill>
              </a:rPr>
              <a:t>Any notes</a:t>
            </a:r>
          </a:p>
        </p:txBody>
      </p:sp>
    </p:spTree>
    <p:extLst>
      <p:ext uri="{BB962C8B-B14F-4D97-AF65-F5344CB8AC3E}">
        <p14:creationId xmlns:p14="http://schemas.microsoft.com/office/powerpoint/2010/main" val="1753687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</TotalTime>
  <Words>609</Words>
  <Application>Microsoft Macintosh PowerPoint</Application>
  <PresentationFormat>On-screen Show (4:3)</PresentationFormat>
  <Paragraphs>181</Paragraphs>
  <Slides>13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Courier New</vt:lpstr>
      <vt:lpstr>Wingdings</vt:lpstr>
      <vt:lpstr>Arial</vt:lpstr>
      <vt:lpstr>Office Theme</vt:lpstr>
      <vt:lpstr>Overview</vt:lpstr>
      <vt:lpstr>Bioconductor Project</vt:lpstr>
      <vt:lpstr>Bioconductor packages</vt:lpstr>
      <vt:lpstr>Goals of the Bioconductor Project</vt:lpstr>
      <vt:lpstr>Vignettes</vt:lpstr>
      <vt:lpstr>Microarray data analysis</vt:lpstr>
      <vt:lpstr>PowerPoint Presentation</vt:lpstr>
      <vt:lpstr>Bioconductor website</vt:lpstr>
      <vt:lpstr>marrayRaw class</vt:lpstr>
      <vt:lpstr>AffyBatch class</vt:lpstr>
      <vt:lpstr>ExpressionSet class</vt:lpstr>
      <vt:lpstr>PowerPoint Presentation</vt:lpstr>
      <vt:lpstr>Pre-processing packages</vt:lpstr>
    </vt:vector>
  </TitlesOfParts>
  <Company>VCU</Company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Mikhail Dozmorov</dc:creator>
  <cp:lastModifiedBy>Mikhail Dozmorov</cp:lastModifiedBy>
  <cp:revision>8</cp:revision>
  <dcterms:created xsi:type="dcterms:W3CDTF">2016-07-27T01:10:30Z</dcterms:created>
  <dcterms:modified xsi:type="dcterms:W3CDTF">2016-09-25T19:06:14Z</dcterms:modified>
</cp:coreProperties>
</file>