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05" d="100"/>
          <a:sy n="105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A6757-6273-6B4E-BB0D-0A4F8BB7D5F0}" type="datetimeFigureOut">
              <a:rPr lang="en-US" smtClean="0"/>
              <a:t>8/25/16</a:t>
            </a:fld>
            <a:endParaRPr lang="e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B5D8B-AEDF-F04E-B1D6-B071437A218C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9541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06DA852-7828-7943-AD72-207B56D7C53C}" type="slidenum">
              <a:rPr lang="en-US" sz="1200">
                <a:latin typeface="Calibri" charset="0"/>
              </a:rPr>
              <a:pPr eaLnBrk="1" hangingPunct="1"/>
              <a:t>2</a:t>
            </a:fld>
            <a:endParaRPr lang="en-US" sz="12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4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Rstudio is an Integrated</a:t>
            </a:r>
            <a:r>
              <a:rPr lang="en-US" baseline="0"/>
              <a:t> Development Environment (IDE) for 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7BA6A-A7D6-CA44-BAED-9E89F23EDC39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365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514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122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343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421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327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024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8361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77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912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351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B8CD-B5C2-9743-A0C1-78EFBA4158D1}" type="datetimeFigureOut">
              <a:rPr lang="en-US" smtClean="0"/>
              <a:t>8/25/16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F4B36-BCB4-E44E-8A09-3FB604164969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271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9352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</a:t>
            </a:r>
            <a:endParaRPr lang="en-US" baseline="3000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Is an integrated suite of software facilities for data manipulation, simulation, calculation and graphical display.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It handles and analyzes data very effectively and it contains a suite of operators for calculations on arrays and matrices.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In addition, it has the graphical capabilities for very sophisticated graphs and data displays. 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It is an elegant, object-oriented programming language.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Started by </a:t>
            </a:r>
            <a:r>
              <a:rPr lang="en-US" u="sng">
                <a:latin typeface="Arial" charset="0"/>
                <a:ea typeface="ＭＳ Ｐゴシック" charset="0"/>
              </a:rPr>
              <a:t>R</a:t>
            </a:r>
            <a:r>
              <a:rPr lang="en-US">
                <a:latin typeface="Arial" charset="0"/>
                <a:ea typeface="ＭＳ Ｐゴシック" charset="0"/>
              </a:rPr>
              <a:t>obert Gentleman and </a:t>
            </a:r>
            <a:r>
              <a:rPr lang="en-US" u="sng">
                <a:latin typeface="Arial" charset="0"/>
                <a:ea typeface="ＭＳ Ｐゴシック" charset="0"/>
              </a:rPr>
              <a:t>R</a:t>
            </a:r>
            <a:r>
              <a:rPr lang="en-US">
                <a:latin typeface="Arial" charset="0"/>
                <a:ea typeface="ＭＳ Ｐゴシック" charset="0"/>
              </a:rPr>
              <a:t>oss Ihaka (hence </a:t>
            </a:r>
            <a:r>
              <a:rPr lang="ja-JP" altLang="en-US">
                <a:latin typeface="Arial" charset="0"/>
                <a:ea typeface="ＭＳ Ｐゴシック" charset="0"/>
              </a:rPr>
              <a:t>“</a:t>
            </a:r>
            <a:r>
              <a:rPr lang="en-US">
                <a:latin typeface="Arial" charset="0"/>
                <a:ea typeface="ＭＳ Ｐゴシック" charset="0"/>
              </a:rPr>
              <a:t>R</a:t>
            </a:r>
            <a:r>
              <a:rPr lang="ja-JP" altLang="en-US">
                <a:latin typeface="Arial" charset="0"/>
                <a:ea typeface="ＭＳ Ｐゴシック" charset="0"/>
              </a:rPr>
              <a:t>”</a:t>
            </a:r>
            <a:r>
              <a:rPr lang="en-US">
                <a:latin typeface="Arial" charset="0"/>
                <a:ea typeface="ＭＳ Ｐゴシック" charset="0"/>
              </a:rPr>
              <a:t>) in 1995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as a </a:t>
            </a:r>
            <a:r>
              <a:rPr lang="en-US" u="sng">
                <a:latin typeface="Arial" charset="0"/>
                <a:ea typeface="ＭＳ Ｐゴシック" charset="0"/>
              </a:rPr>
              <a:t>free</a:t>
            </a:r>
            <a:r>
              <a:rPr lang="en-US">
                <a:latin typeface="Arial" charset="0"/>
                <a:ea typeface="ＭＳ Ｐゴシック" charset="0"/>
              </a:rPr>
              <a:t>, independent, open-source implementation of the S programming language (now part of Spotfire)</a:t>
            </a: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Currently, maintained by the R Core development team – an international group of hard-working volunteer developers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1" algn="ctr" eaLnBrk="1" hangingPunct="1">
              <a:buFont typeface="Wingdings" charset="0"/>
              <a:buNone/>
            </a:pPr>
            <a:r>
              <a:rPr lang="en-US">
                <a:latin typeface="Courier" charset="0"/>
                <a:ea typeface="ＭＳ Ｐゴシック" charset="0"/>
                <a:cs typeface="Courier" charset="0"/>
              </a:rPr>
              <a:t>http://www.r-project.org </a:t>
            </a: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  <a:p>
            <a:pPr lvl="1" eaLnBrk="1" hangingPunct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685800" y="6384925"/>
            <a:ext cx="408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http://cran.r-project.org/doc/contrib/Owen-TheRGuide.pdf</a:t>
            </a:r>
          </a:p>
        </p:txBody>
      </p:sp>
    </p:spTree>
    <p:extLst>
      <p:ext uri="{BB962C8B-B14F-4D97-AF65-F5344CB8AC3E}">
        <p14:creationId xmlns:p14="http://schemas.microsoft.com/office/powerpoint/2010/main" val="367010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Bioconductor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Bioconductor</a:t>
            </a:r>
            <a:endParaRPr lang="en-US" baseline="30000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ja-JP" altLang="en-US" i="1">
                <a:latin typeface="Arial" charset="0"/>
                <a:ea typeface="ＭＳ Ｐゴシック" charset="0"/>
              </a:rPr>
              <a:t>“</a:t>
            </a:r>
            <a:r>
              <a:rPr lang="en-US" i="1">
                <a:latin typeface="Arial" charset="0"/>
                <a:ea typeface="ＭＳ Ｐゴシック" charset="0"/>
              </a:rPr>
              <a:t>Is an open source and open development software project to provide tools for the analysis and comprehension of genomic data.</a:t>
            </a:r>
            <a:r>
              <a:rPr lang="ja-JP" altLang="en-US" i="1">
                <a:latin typeface="Arial" charset="0"/>
                <a:ea typeface="ＭＳ Ｐゴシック" charset="0"/>
              </a:rPr>
              <a:t>”</a:t>
            </a:r>
            <a:endParaRPr lang="en-US" i="1">
              <a:latin typeface="Arial" charset="0"/>
              <a:ea typeface="ＭＳ Ｐゴシック" charset="0"/>
            </a:endParaRPr>
          </a:p>
          <a:p>
            <a:pPr lvl="1" eaLnBrk="1" hangingPunct="1"/>
            <a:r>
              <a:rPr lang="en-US">
                <a:latin typeface="Arial" charset="0"/>
                <a:ea typeface="ＭＳ Ｐゴシック" charset="0"/>
              </a:rPr>
              <a:t>Goals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To provide widespread access to a broad range of powerful statistical and graphical methods for the analysis of genomic data.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To provide a common software platform that enables the rapid development and deployment of extensible, scalable, and interoperable software.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To further scientific understanding by producing high-quality documentation and reproducible research.</a:t>
            </a:r>
          </a:p>
          <a:p>
            <a:pPr lvl="2" eaLnBrk="1" hangingPunct="1"/>
            <a:r>
              <a:rPr lang="en-US">
                <a:latin typeface="Arial" charset="0"/>
                <a:ea typeface="ＭＳ Ｐゴシック" charset="0"/>
              </a:rPr>
              <a:t>To train researchers on computational and statistical methods for the analysis of genomic data.</a:t>
            </a: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676275" y="6413500"/>
            <a:ext cx="24431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http://bioconductor.org/overview</a:t>
            </a:r>
          </a:p>
        </p:txBody>
      </p:sp>
    </p:spTree>
    <p:extLst>
      <p:ext uri="{BB962C8B-B14F-4D97-AF65-F5344CB8AC3E}">
        <p14:creationId xmlns:p14="http://schemas.microsoft.com/office/powerpoint/2010/main" val="170829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46" y="927100"/>
            <a:ext cx="7807516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5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6" y="927100"/>
            <a:ext cx="7807516" cy="508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6946" y="2959100"/>
            <a:ext cx="4027754" cy="3048000"/>
          </a:xfrm>
          <a:prstGeom prst="rect">
            <a:avLst/>
          </a:prstGeom>
          <a:noFill/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4125843"/>
            <a:ext cx="206669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/>
              <a:t>Console</a:t>
            </a:r>
          </a:p>
        </p:txBody>
      </p:sp>
    </p:spTree>
    <p:extLst>
      <p:ext uri="{BB962C8B-B14F-4D97-AF65-F5344CB8AC3E}">
        <p14:creationId xmlns:p14="http://schemas.microsoft.com/office/powerpoint/2010/main" val="228868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6" y="927100"/>
            <a:ext cx="7807516" cy="508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6946" y="1181100"/>
            <a:ext cx="4027754" cy="1765300"/>
          </a:xfrm>
          <a:prstGeom prst="rect">
            <a:avLst/>
          </a:prstGeom>
          <a:noFill/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1812786"/>
            <a:ext cx="152467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/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101518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6" y="927100"/>
            <a:ext cx="7807516" cy="508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1181100"/>
            <a:ext cx="3792462" cy="2041800"/>
          </a:xfrm>
          <a:prstGeom prst="rect">
            <a:avLst/>
          </a:prstGeom>
          <a:noFill/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22762" y="2066886"/>
            <a:ext cx="2916183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/>
              <a:t>Env, History</a:t>
            </a:r>
          </a:p>
        </p:txBody>
      </p:sp>
    </p:spTree>
    <p:extLst>
      <p:ext uri="{BB962C8B-B14F-4D97-AF65-F5344CB8AC3E}">
        <p14:creationId xmlns:p14="http://schemas.microsoft.com/office/powerpoint/2010/main" val="41235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Rstudio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46" y="927100"/>
            <a:ext cx="7807516" cy="508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3251200"/>
            <a:ext cx="3792462" cy="2755900"/>
          </a:xfrm>
          <a:prstGeom prst="rect">
            <a:avLst/>
          </a:prstGeom>
          <a:noFill/>
          <a:ln w="76200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92562" y="4327386"/>
            <a:ext cx="375886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000" dirty="0"/>
              <a:t>Your best friend</a:t>
            </a:r>
          </a:p>
        </p:txBody>
      </p:sp>
    </p:spTree>
    <p:extLst>
      <p:ext uri="{BB962C8B-B14F-4D97-AF65-F5344CB8AC3E}">
        <p14:creationId xmlns:p14="http://schemas.microsoft.com/office/powerpoint/2010/main" val="18516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249</Words>
  <Application>Microsoft Macintosh PowerPoint</Application>
  <PresentationFormat>On-screen Show (4:3)</PresentationFormat>
  <Paragraphs>33</Paragraphs>
  <Slides>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Courier</vt:lpstr>
      <vt:lpstr>ＭＳ Ｐゴシック</vt:lpstr>
      <vt:lpstr>Wingdings</vt:lpstr>
      <vt:lpstr>Arial</vt:lpstr>
      <vt:lpstr>Office Theme</vt:lpstr>
      <vt:lpstr>PowerPoint Presentation</vt:lpstr>
      <vt:lpstr>R</vt:lpstr>
      <vt:lpstr>Bioconductor</vt:lpstr>
      <vt:lpstr>Rstudio</vt:lpstr>
      <vt:lpstr>Rstudio</vt:lpstr>
      <vt:lpstr>Rstudio</vt:lpstr>
      <vt:lpstr>Rstudio</vt:lpstr>
      <vt:lpstr>Rstudio</vt:lpstr>
    </vt:vector>
  </TitlesOfParts>
  <Company>VCU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Dozmorov</dc:creator>
  <cp:lastModifiedBy>Mikhail Dozmorov</cp:lastModifiedBy>
  <cp:revision>3</cp:revision>
  <dcterms:created xsi:type="dcterms:W3CDTF">2016-07-27T17:50:24Z</dcterms:created>
  <dcterms:modified xsi:type="dcterms:W3CDTF">2016-08-25T17:31:10Z</dcterms:modified>
</cp:coreProperties>
</file>