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sldIdLst>
    <p:sldId id="256" r:id="rId2"/>
    <p:sldId id="275" r:id="rId3"/>
    <p:sldId id="259" r:id="rId4"/>
    <p:sldId id="274" r:id="rId5"/>
    <p:sldId id="258" r:id="rId6"/>
    <p:sldId id="267" r:id="rId7"/>
    <p:sldId id="268" r:id="rId8"/>
    <p:sldId id="277" r:id="rId9"/>
    <p:sldId id="266" r:id="rId10"/>
    <p:sldId id="269" r:id="rId11"/>
    <p:sldId id="270" r:id="rId12"/>
    <p:sldId id="273" r:id="rId13"/>
    <p:sldId id="272" r:id="rId14"/>
    <p:sldId id="264" r:id="rId15"/>
    <p:sldId id="265" r:id="rId16"/>
  </p:sldIdLst>
  <p:sldSz cx="18288000" cy="10287000"/>
  <p:notesSz cx="6858000" cy="9144000"/>
  <p:embeddedFontLst>
    <p:embeddedFont>
      <p:font typeface="Balabeloo" panose="020B0604020202020204" charset="-78"/>
      <p:regular r:id="rId17"/>
    </p:embeddedFont>
    <p:embeddedFont>
      <p:font typeface="Balsamiq Sans" panose="020B0604020202020204" charset="0"/>
      <p:regular r:id="rId18"/>
    </p:embeddedFont>
    <p:embeddedFont>
      <p:font typeface="Balsamiq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A5A6EC-3BF9-40B6-AE97-9F83FF4F530D}">
          <p14:sldIdLst>
            <p14:sldId id="256"/>
            <p14:sldId id="275"/>
          </p14:sldIdLst>
        </p14:section>
        <p14:section name="Untitled Section" id="{65E047B7-83A8-42CE-A219-FE7330499381}">
          <p14:sldIdLst>
            <p14:sldId id="259"/>
            <p14:sldId id="274"/>
            <p14:sldId id="258"/>
            <p14:sldId id="267"/>
            <p14:sldId id="268"/>
            <p14:sldId id="277"/>
            <p14:sldId id="266"/>
            <p14:sldId id="269"/>
            <p14:sldId id="270"/>
            <p14:sldId id="273"/>
            <p14:sldId id="272"/>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E9DCD-DC98-4965-AFDD-E082A2FAD45C}" v="55" dt="2024-11-13T13:11:16.799"/>
    <p1510:client id="{E767773E-98AB-439F-90D9-24AAF771B3EA}" v="1" dt="2024-11-13T13:13:45.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2678-2BFB-BE34-A703-542AE9D872AF}"/>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FD6B6609-3FE4-7932-846D-C438A43EF5E3}"/>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8395ED-5586-2AFF-7D3D-33DD3E62A27B}"/>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95EED55B-2EF9-1FD4-5B35-E3EE6CBCF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66D73-4E9D-4FBC-A0CB-04AB5484F0A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38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6426-960B-778F-E886-ED4E8EC37B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DF281-CDAA-5353-3C0F-9CAC660F7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C0CF2-55D5-07C3-D2EC-BF8996677C36}"/>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681A0C76-B79B-A193-51A3-16BD72CF1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0B5FE-9788-8C5E-2083-75A1ED03EC2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363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EC8F3-65C9-7436-C5E1-FD0028497B21}"/>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BA56D-F1A2-F5FD-F73E-FCC246C221E7}"/>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B50A-A74A-C38A-5CDA-4BF5E01B5C64}"/>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F1FB8716-7B45-F389-4C74-B7924407B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2C845-F910-6068-0E9E-103FCE788FC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842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5C2-D8D3-6788-8AE6-047093C18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6709F-FE78-791E-128D-30E557A05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D26D4-17DD-5191-5F99-FDEB673E312C}"/>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8A2F08E7-D346-5A4C-698A-BFF8E7BC5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A7385-DA33-9C7A-5CB4-EEB806A720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004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FB50-A943-3723-3771-514D458EB393}"/>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55906-7F92-3510-C656-5D8CBD1435C9}"/>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77C9A-B3DC-7387-9AF8-772D6E2F4CBE}"/>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0248987D-0B37-719E-92D0-F3D744340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D5E9A-DF12-A7AB-332B-E400C5B9C8D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206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F1CC-8274-2840-1259-8D299A8852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1C65-AD44-903A-F080-9D2455606B77}"/>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3D0761-F69A-D531-78CD-29904BC3C2F4}"/>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CA6DF-D2DF-366A-1FFF-74FF6AD9C610}"/>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a:extLst>
              <a:ext uri="{FF2B5EF4-FFF2-40B4-BE49-F238E27FC236}">
                <a16:creationId xmlns:a16="http://schemas.microsoft.com/office/drawing/2014/main" id="{DE8901A2-D776-34F9-2956-F5F95549B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5888C-1F98-6785-20C2-125B6FCB2E1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443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D1A-7C1F-548E-7C52-78E774CF7B85}"/>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64F8A-894E-B96F-8631-DDFF51F5EC0A}"/>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3F227-1C0F-275E-C88C-9DD31FACCF55}"/>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97FEAA-C7A5-02A0-BFFB-BF8980A2CFDE}"/>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0AD67-53D6-B9E1-308F-D70F5C87D378}"/>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6DF7D4-4BCB-29B8-A2A8-CD99025304F0}"/>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8" name="Footer Placeholder 7">
            <a:extLst>
              <a:ext uri="{FF2B5EF4-FFF2-40B4-BE49-F238E27FC236}">
                <a16:creationId xmlns:a16="http://schemas.microsoft.com/office/drawing/2014/main" id="{70B1D07F-4129-2EF6-AA89-8D5027BF6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809A66-A381-CC68-F469-9FED2EB4F00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271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09DB-25F8-FC14-B45C-96DF16F6BA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7E11AF-7302-55E9-59A5-BDC3C2D262C1}"/>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4" name="Footer Placeholder 3">
            <a:extLst>
              <a:ext uri="{FF2B5EF4-FFF2-40B4-BE49-F238E27FC236}">
                <a16:creationId xmlns:a16="http://schemas.microsoft.com/office/drawing/2014/main" id="{ABE5B2A3-283B-EA85-23B8-4B25D1AED2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F0CE36-FE62-28AC-FDA2-8D5DDC75EA3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44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5D9B7-EBDA-7661-DB11-A90850C9D820}"/>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3" name="Footer Placeholder 2">
            <a:extLst>
              <a:ext uri="{FF2B5EF4-FFF2-40B4-BE49-F238E27FC236}">
                <a16:creationId xmlns:a16="http://schemas.microsoft.com/office/drawing/2014/main" id="{0590784B-2C42-976C-3BC7-68065C2DD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357CA-6167-A2A3-3D2B-C1CF8DAD50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2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458A-DB4F-E4DD-8784-836052F82C34}"/>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8AD61F-4E1D-0EB3-D729-B883C2119252}"/>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73F313-1ACB-FD9B-DA73-49B179A2761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67EE9BA-B4D8-3651-160C-643B9E94A769}"/>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a:extLst>
              <a:ext uri="{FF2B5EF4-FFF2-40B4-BE49-F238E27FC236}">
                <a16:creationId xmlns:a16="http://schemas.microsoft.com/office/drawing/2014/main" id="{A0806902-A363-8479-25E0-537F990BC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5B90-758A-C4CC-7901-438C57DE68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152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39DF-452D-9DCA-FE02-1E12CFAA586E}"/>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A811AC-32D3-A445-84A8-B5C6F7D30A33}"/>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0DDB55D0-8B14-3D32-B36D-8EA7E5D88E2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1FCFE6D0-8963-5965-568B-63551DAE1231}"/>
              </a:ext>
            </a:extLst>
          </p:cNvPr>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a:extLst>
              <a:ext uri="{FF2B5EF4-FFF2-40B4-BE49-F238E27FC236}">
                <a16:creationId xmlns:a16="http://schemas.microsoft.com/office/drawing/2014/main" id="{172B3339-7E2F-ABC3-C35B-2BB104985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B1E65-A3E0-242B-33D2-E7F327BC06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850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11149-E23B-1A50-498F-1BAAB1AF2885}"/>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1DFB7A-7CC7-F703-A6AA-B13A676D142A}"/>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B5D5-E9CC-2373-94DF-EAC04B089A31}"/>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12/12/2024</a:t>
            </a:fld>
            <a:endParaRPr lang="en-US"/>
          </a:p>
        </p:txBody>
      </p:sp>
      <p:sp>
        <p:nvSpPr>
          <p:cNvPr id="5" name="Footer Placeholder 4">
            <a:extLst>
              <a:ext uri="{FF2B5EF4-FFF2-40B4-BE49-F238E27FC236}">
                <a16:creationId xmlns:a16="http://schemas.microsoft.com/office/drawing/2014/main" id="{527B8D84-751E-4D26-52EC-B6E0E66E34D6}"/>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DD4608-6468-30B7-34E6-3395FF0CAC6D}"/>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7324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4"/>
          <p:cNvSpPr txBox="1"/>
          <p:nvPr/>
        </p:nvSpPr>
        <p:spPr>
          <a:xfrm>
            <a:off x="2590800" y="3126445"/>
            <a:ext cx="13106400" cy="3092193"/>
          </a:xfrm>
          <a:prstGeom prst="rect">
            <a:avLst/>
          </a:prstGeom>
        </p:spPr>
        <p:txBody>
          <a:bodyPr wrap="square" lIns="0" tIns="0" rIns="0" bIns="0" rtlCol="0" anchor="t">
            <a:spAutoFit/>
          </a:bodyPr>
          <a:lstStyle/>
          <a:p>
            <a:pPr algn="ctr">
              <a:lnSpc>
                <a:spcPts val="12638"/>
              </a:lnSpc>
            </a:pPr>
            <a:r>
              <a:rPr lang="en-IN" sz="8800" b="1" dirty="0">
                <a:effectLst/>
                <a:latin typeface="Times New Roman" panose="02020603050405020304" pitchFamily="18" charset="0"/>
                <a:ea typeface="Calibri" panose="020F0502020204030204" pitchFamily="34" charset="0"/>
                <a:cs typeface="Times New Roman" panose="02020603050405020304" pitchFamily="18" charset="0"/>
              </a:rPr>
              <a:t>Financial Forecasting Dashboard using Power BI</a:t>
            </a:r>
            <a:endParaRPr lang="en-IN" sz="8800" b="1" dirty="0">
              <a:latin typeface="Times New Roman" panose="02020603050405020304" pitchFamily="18" charset="0"/>
              <a:cs typeface="Times New Roman" panose="02020603050405020304" pitchFamily="18" charset="0"/>
            </a:endParaRPr>
          </a:p>
        </p:txBody>
      </p:sp>
      <p:sp>
        <p:nvSpPr>
          <p:cNvPr id="13" name="TextBox 13"/>
          <p:cNvSpPr txBox="1"/>
          <p:nvPr/>
        </p:nvSpPr>
        <p:spPr>
          <a:xfrm>
            <a:off x="5675660" y="6163332"/>
            <a:ext cx="6287740" cy="765402"/>
          </a:xfrm>
          <a:prstGeom prst="rect">
            <a:avLst/>
          </a:prstGeom>
        </p:spPr>
        <p:txBody>
          <a:bodyPr wrap="square" lIns="0" tIns="0" rIns="0" bIns="0" rtlCol="0" anchor="t">
            <a:spAutoFit/>
          </a:bodyPr>
          <a:lstStyle/>
          <a:p>
            <a:pPr algn="l">
              <a:lnSpc>
                <a:spcPts val="6530"/>
              </a:lnSpc>
            </a:pPr>
            <a:endParaRPr lang="en-US" sz="4664" dirty="0">
              <a:solidFill>
                <a:srgbClr val="FFC000"/>
              </a:solidFill>
              <a:latin typeface="Times New Roman" panose="02020603050405020304" pitchFamily="18" charset="0"/>
              <a:ea typeface="Balsamiq Sans"/>
              <a:cs typeface="Times New Roman" panose="02020603050405020304" pitchFamily="18" charset="0"/>
              <a:sym typeface="Balsamiq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4BBBCBC-0D0E-82CE-0759-544E5EF4C7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649F456-0A94-C24F-9C22-FD81713080A3}"/>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820D0BBB-5BCB-B3E4-6DE8-4188FA7CAA92}"/>
              </a:ext>
            </a:extLst>
          </p:cNvPr>
          <p:cNvSpPr txBox="1"/>
          <p:nvPr/>
        </p:nvSpPr>
        <p:spPr>
          <a:xfrm>
            <a:off x="3352800" y="339804"/>
            <a:ext cx="11734800" cy="1107996"/>
          </a:xfrm>
          <a:prstGeom prst="rect">
            <a:avLst/>
          </a:prstGeom>
        </p:spPr>
        <p:txBody>
          <a:bodyPr wrap="square" lIns="0" tIns="0" rIns="0" bIns="0" rtlCol="0" anchor="t">
            <a:spAutoFit/>
          </a:bodyPr>
          <a:lstStyle/>
          <a:p>
            <a:pPr marL="0" lvl="0" indent="0" algn="ctr">
              <a:spcBef>
                <a:spcPct val="0"/>
              </a:spcBef>
            </a:pPr>
            <a:r>
              <a:rPr lang="en-US" sz="7200" b="1" u="none" strike="noStrike" dirty="0">
                <a:latin typeface="Times New Roman" panose="02020603050405020304" pitchFamily="18" charset="0"/>
                <a:ea typeface="Calibri" panose="020F0502020204030204" pitchFamily="34" charset="0"/>
                <a:cs typeface="Times New Roman" panose="02020603050405020304" pitchFamily="18" charset="0"/>
                <a:sym typeface="Balabeloo"/>
              </a:rPr>
              <a:t>Step to Demonstrate </a:t>
            </a:r>
            <a:r>
              <a:rPr lang="en-US" sz="7200" b="1" dirty="0">
                <a:latin typeface="Times New Roman" panose="02020603050405020304" pitchFamily="18" charset="0"/>
                <a:ea typeface="Calibri" panose="020F0502020204030204" pitchFamily="34" charset="0"/>
                <a:cs typeface="Times New Roman" panose="02020603050405020304" pitchFamily="18" charset="0"/>
                <a:sym typeface="Balabeloo"/>
              </a:rPr>
              <a:t>project</a:t>
            </a:r>
            <a:endParaRPr lang="en-US" sz="7200" u="none" strike="noStrike" dirty="0">
              <a:latin typeface="Balabeloo"/>
              <a:ea typeface="Balabeloo"/>
              <a:cs typeface="Balabeloo"/>
              <a:sym typeface="Balabeloo"/>
            </a:endParaRPr>
          </a:p>
        </p:txBody>
      </p:sp>
      <p:sp>
        <p:nvSpPr>
          <p:cNvPr id="6" name="TextBox 6">
            <a:extLst>
              <a:ext uri="{FF2B5EF4-FFF2-40B4-BE49-F238E27FC236}">
                <a16:creationId xmlns:a16="http://schemas.microsoft.com/office/drawing/2014/main" id="{E9A8FE2B-39BE-A557-5D81-F746ABEA03DF}"/>
              </a:ext>
            </a:extLst>
          </p:cNvPr>
          <p:cNvSpPr txBox="1"/>
          <p:nvPr/>
        </p:nvSpPr>
        <p:spPr>
          <a:xfrm>
            <a:off x="1447800" y="1460373"/>
            <a:ext cx="14249400" cy="1117614"/>
          </a:xfrm>
          <a:prstGeom prst="rect">
            <a:avLst/>
          </a:prstGeom>
        </p:spPr>
        <p:txBody>
          <a:bodyPr wrap="square" lIns="0" tIns="0" rIns="0" bIns="0" rtlCol="0" anchor="t">
            <a:spAutoFit/>
          </a:bodyPr>
          <a:lstStyle/>
          <a:p>
            <a:pPr marL="0" lvl="1" indent="0" algn="ctr">
              <a:lnSpc>
                <a:spcPts val="4453"/>
              </a:lnSpc>
              <a:spcBef>
                <a:spcPct val="0"/>
              </a:spcBef>
            </a:pPr>
            <a:r>
              <a:rPr lang="en-US" sz="2400" b="1" dirty="0">
                <a:latin typeface="Times New Roman" panose="02020603050405020304" pitchFamily="18" charset="0"/>
                <a:ea typeface="Balsamiq Sans Bold"/>
                <a:cs typeface="Times New Roman" panose="02020603050405020304" pitchFamily="18" charset="0"/>
                <a:sym typeface="Balsamiq Sans Bold"/>
              </a:rPr>
              <a:t>Creating a financial forecasting dashboard in Power BI involves several steps, from importing data to building visualizations.</a:t>
            </a:r>
          </a:p>
        </p:txBody>
      </p:sp>
      <p:sp>
        <p:nvSpPr>
          <p:cNvPr id="4" name="TextBox 6">
            <a:extLst>
              <a:ext uri="{FF2B5EF4-FFF2-40B4-BE49-F238E27FC236}">
                <a16:creationId xmlns:a16="http://schemas.microsoft.com/office/drawing/2014/main" id="{1CCFBBC5-D1E0-E3FA-DAE4-A6E8919EAC12}"/>
              </a:ext>
            </a:extLst>
          </p:cNvPr>
          <p:cNvSpPr txBox="1"/>
          <p:nvPr/>
        </p:nvSpPr>
        <p:spPr>
          <a:xfrm>
            <a:off x="2133600" y="2460037"/>
            <a:ext cx="15240000" cy="7292830"/>
          </a:xfrm>
          <a:prstGeom prst="rect">
            <a:avLst/>
          </a:prstGeom>
        </p:spPr>
        <p:txBody>
          <a:bodyPr wrap="square" lIns="0" tIns="0" rIns="0" bIns="0" rtlCol="0" anchor="t">
            <a:spAutoFit/>
          </a:bodyPr>
          <a:lstStyle/>
          <a:p>
            <a:pPr marL="0" lvl="1" indent="0">
              <a:lnSpc>
                <a:spcPct val="200000"/>
              </a:lnSpc>
              <a:spcBef>
                <a:spcPct val="0"/>
              </a:spcBef>
            </a:pPr>
            <a:r>
              <a:rPr lang="en-US" sz="2000" b="1" dirty="0">
                <a:latin typeface="Times New Roman" panose="02020603050405020304" pitchFamily="18" charset="0"/>
                <a:ea typeface="Balsamiq Sans Bold"/>
                <a:cs typeface="Times New Roman" panose="02020603050405020304" pitchFamily="18" charset="0"/>
                <a:sym typeface="Balsamiq Sans Bold"/>
              </a:rPr>
              <a:t>Step 1: Import Data</a:t>
            </a:r>
          </a:p>
          <a:p>
            <a:pPr marL="0" lvl="1" indent="0">
              <a:lnSpc>
                <a:spcPct val="200000"/>
              </a:lnSpc>
              <a:spcBef>
                <a:spcPct val="0"/>
              </a:spcBef>
            </a:pPr>
            <a:r>
              <a:rPr lang="en-US" sz="2000" b="1" dirty="0">
                <a:latin typeface="Times New Roman" panose="02020603050405020304" pitchFamily="18" charset="0"/>
                <a:ea typeface="Balsamiq Sans Bold"/>
                <a:cs typeface="Times New Roman" panose="02020603050405020304" pitchFamily="18" charset="0"/>
                <a:sym typeface="Balsamiq Sans Bold"/>
              </a:rPr>
              <a:t>1. Connect Data Sources: Open Power BI Desktop and connect to your data sources. We can import data from Excel, SQL databases, online services, or other relevant sources.</a:t>
            </a:r>
          </a:p>
          <a:p>
            <a:pPr marL="0" lvl="1" indent="0">
              <a:lnSpc>
                <a:spcPct val="200000"/>
              </a:lnSpc>
              <a:spcBef>
                <a:spcPct val="0"/>
              </a:spcBef>
            </a:pPr>
            <a:r>
              <a:rPr lang="en-US" sz="2000" b="1" dirty="0">
                <a:latin typeface="Times New Roman" panose="02020603050405020304" pitchFamily="18" charset="0"/>
                <a:ea typeface="Balsamiq Sans Bold"/>
                <a:cs typeface="Times New Roman" panose="02020603050405020304" pitchFamily="18" charset="0"/>
                <a:sym typeface="Balsamiq Sans Bold"/>
              </a:rPr>
              <a:t>Step 2: Transform Data (Data Cleaning and Preparation)</a:t>
            </a:r>
          </a:p>
          <a:p>
            <a:pPr marL="228600" lvl="1" indent="-228600">
              <a:lnSpc>
                <a:spcPct val="200000"/>
              </a:lnSpc>
              <a:spcBef>
                <a:spcPct val="0"/>
              </a:spcBef>
              <a:buAutoNum type="arabicPeriod"/>
            </a:pPr>
            <a:r>
              <a:rPr lang="en-US" sz="2000" b="1" dirty="0">
                <a:latin typeface="Times New Roman" panose="02020603050405020304" pitchFamily="18" charset="0"/>
                <a:ea typeface="Balsamiq Sans Bold"/>
                <a:cs typeface="Times New Roman" panose="02020603050405020304" pitchFamily="18" charset="0"/>
                <a:sym typeface="Balsamiq Sans Bold"/>
              </a:rPr>
              <a:t>Open Power Query Editor: Once data is imported, open Power Query Editor to clean and transform the data.</a:t>
            </a:r>
          </a:p>
          <a:p>
            <a:pPr marL="228600" lvl="1" indent="-228600">
              <a:lnSpc>
                <a:spcPct val="200000"/>
              </a:lnSpc>
              <a:spcBef>
                <a:spcPct val="0"/>
              </a:spcBef>
              <a:buAutoNum type="arabicPeriod"/>
            </a:pPr>
            <a:r>
              <a:rPr lang="en-US" sz="2000" b="1" dirty="0">
                <a:latin typeface="Times New Roman" panose="02020603050405020304" pitchFamily="18" charset="0"/>
                <a:ea typeface="Balsamiq Sans Bold"/>
                <a:cs typeface="Times New Roman" panose="02020603050405020304" pitchFamily="18" charset="0"/>
                <a:sym typeface="Balsamiq Sans Bold"/>
              </a:rPr>
              <a:t>Remove Unnecessary Columns: Delete any columns that are not relevant for your analysis to optimize data load and performance.</a:t>
            </a:r>
          </a:p>
          <a:p>
            <a:pPr marL="228600" lvl="1" indent="-228600">
              <a:lnSpc>
                <a:spcPct val="200000"/>
              </a:lnSpc>
              <a:spcBef>
                <a:spcPct val="0"/>
              </a:spcBef>
              <a:buAutoNum type="arabicPeriod"/>
            </a:pPr>
            <a:r>
              <a:rPr lang="en-US" sz="2000" b="1" dirty="0">
                <a:latin typeface="Times New Roman" panose="02020603050405020304" pitchFamily="18" charset="0"/>
                <a:ea typeface="Balsamiq Sans Bold"/>
                <a:cs typeface="Times New Roman" panose="02020603050405020304" pitchFamily="18" charset="0"/>
                <a:sym typeface="Balsamiq Sans Bold"/>
              </a:rPr>
              <a:t>Format Data: Ensure data types are correct (e.g., dates as Date format, currency values as Decimal, etc.).</a:t>
            </a:r>
          </a:p>
          <a:p>
            <a:pPr marL="0" lvl="1">
              <a:lnSpc>
                <a:spcPct val="200000"/>
              </a:lnSpc>
              <a:spcBef>
                <a:spcPct val="0"/>
              </a:spcBef>
            </a:pPr>
            <a:r>
              <a:rPr lang="en-US" sz="2000" b="1" dirty="0">
                <a:latin typeface="Times New Roman" panose="02020603050405020304" pitchFamily="18" charset="0"/>
                <a:ea typeface="Balsamiq Sans Bold"/>
                <a:cs typeface="Times New Roman" panose="02020603050405020304" pitchFamily="18" charset="0"/>
                <a:sym typeface="Balsamiq Sans Bold"/>
              </a:rPr>
              <a:t>Step 3: Define Data Model and Relationships</a:t>
            </a:r>
          </a:p>
          <a:p>
            <a:pPr marL="228600" lvl="1" indent="-228600">
              <a:lnSpc>
                <a:spcPct val="200000"/>
              </a:lnSpc>
              <a:spcBef>
                <a:spcPct val="0"/>
              </a:spcBef>
              <a:buAutoNum type="arabicPeriod"/>
            </a:pPr>
            <a:r>
              <a:rPr lang="en-US" sz="2000" b="1" dirty="0">
                <a:latin typeface="Times New Roman" panose="02020603050405020304" pitchFamily="18" charset="0"/>
                <a:ea typeface="Balsamiq Sans Bold"/>
                <a:cs typeface="Times New Roman" panose="02020603050405020304" pitchFamily="18" charset="0"/>
                <a:sym typeface="Balsamiq Sans Bold"/>
              </a:rPr>
              <a:t>Build Relationships: By using “Model” view in Power BI and establish relationships between tables (e.g., linking sales data with calendar dates).</a:t>
            </a:r>
          </a:p>
          <a:p>
            <a:pPr marL="228600" lvl="1" indent="-228600">
              <a:lnSpc>
                <a:spcPct val="200000"/>
              </a:lnSpc>
              <a:spcBef>
                <a:spcPct val="0"/>
              </a:spcBef>
              <a:buAutoNum type="arabicPeriod"/>
            </a:pPr>
            <a:r>
              <a:rPr lang="en-US" sz="2000" b="1" dirty="0">
                <a:latin typeface="Times New Roman" panose="02020603050405020304" pitchFamily="18" charset="0"/>
                <a:ea typeface="Balsamiq Sans Bold"/>
                <a:cs typeface="Times New Roman" panose="02020603050405020304" pitchFamily="18" charset="0"/>
                <a:sym typeface="Balsamiq Sans Bold"/>
              </a:rPr>
              <a:t>Create Measures: Use Data Analysis Expressions (DAX) to create calculated measures, such as revenue growth rate, average sales, etc., for forecasting purposes.</a:t>
            </a:r>
          </a:p>
        </p:txBody>
      </p:sp>
    </p:spTree>
    <p:extLst>
      <p:ext uri="{BB962C8B-B14F-4D97-AF65-F5344CB8AC3E}">
        <p14:creationId xmlns:p14="http://schemas.microsoft.com/office/powerpoint/2010/main" val="427478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C8C52E6-2217-25B7-4CAE-467236C7935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F15F8FA-5141-2138-6803-CFDF9DD0AF1C}"/>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4" name="TextBox 6">
            <a:extLst>
              <a:ext uri="{FF2B5EF4-FFF2-40B4-BE49-F238E27FC236}">
                <a16:creationId xmlns:a16="http://schemas.microsoft.com/office/drawing/2014/main" id="{1C61E20F-5128-06F5-D8BF-0EA5292780A8}"/>
              </a:ext>
            </a:extLst>
          </p:cNvPr>
          <p:cNvSpPr txBox="1"/>
          <p:nvPr/>
        </p:nvSpPr>
        <p:spPr>
          <a:xfrm>
            <a:off x="2257543" y="407380"/>
            <a:ext cx="13772913" cy="8699305"/>
          </a:xfrm>
          <a:prstGeom prst="rect">
            <a:avLst/>
          </a:prstGeom>
        </p:spPr>
        <p:txBody>
          <a:bodyPr wrap="square" lIns="0" tIns="0" rIns="0" bIns="0" rtlCol="0" anchor="t">
            <a:spAutoFit/>
          </a:bodyPr>
          <a:lstStyle/>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Step 4: Create Visualizations for Temporal Analysis</a:t>
            </a:r>
          </a:p>
          <a:p>
            <a:pPr marL="228600" lvl="1" indent="-2286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Add a Line Chart for Forecasting: Place the time-based field (e.g., month, quarter, year) on the x-axis. Place the measure you want to forecast (e.g., revenue, expenses) on the y-axis.</a:t>
            </a:r>
          </a:p>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Step 5: Add Additional Visualizations for Insight</a:t>
            </a:r>
          </a:p>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1. KPI Visuals: Add KPI visuals to display key metrics (e.g., revenue, profit margin, etc.).</a:t>
            </a:r>
          </a:p>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Step 6: Build the Dashboard</a:t>
            </a:r>
          </a:p>
          <a:p>
            <a:pPr marL="342900" lvl="1" indent="-3429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Organize Layout: Arrange visuals in a logical and easy-to-understand layout. </a:t>
            </a:r>
          </a:p>
          <a:p>
            <a:pPr marL="342900" lvl="1" indent="-3429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Use Slicers and Filters</a:t>
            </a:r>
          </a:p>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Step 7: Publish and Share the Dashboard</a:t>
            </a:r>
          </a:p>
          <a:p>
            <a:pPr marL="0" lvl="1">
              <a:lnSpc>
                <a:spcPct val="200000"/>
              </a:lnSpc>
              <a:spcBef>
                <a:spcPct val="0"/>
              </a:spcBef>
            </a:pPr>
            <a:r>
              <a:rPr lang="en-US" sz="2200" b="1" dirty="0">
                <a:latin typeface="Times New Roman" panose="02020603050405020304" pitchFamily="18" charset="0"/>
                <a:ea typeface="Balsamiq Sans Bold"/>
                <a:cs typeface="Times New Roman" panose="02020603050405020304" pitchFamily="18" charset="0"/>
                <a:sym typeface="Balsamiq Sans Bold"/>
              </a:rPr>
              <a:t>Step 8: Review and Refine</a:t>
            </a:r>
          </a:p>
          <a:p>
            <a:pPr marL="342900" lvl="1" indent="-3429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Test the Dashboard: Ensure all visuals are accurate, interactive, and performing as expected.</a:t>
            </a:r>
          </a:p>
          <a:p>
            <a:pPr marL="342900" lvl="1" indent="-3429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Gather Feedback: If possible, share the dashboard with stakeholders and gather feedback for any refinements.</a:t>
            </a:r>
          </a:p>
          <a:p>
            <a:pPr marL="342900" lvl="1" indent="-342900">
              <a:lnSpc>
                <a:spcPct val="200000"/>
              </a:lnSpc>
              <a:spcBef>
                <a:spcPct val="0"/>
              </a:spcBef>
              <a:buAutoNum type="arabicPeriod"/>
            </a:pPr>
            <a:r>
              <a:rPr lang="en-US" sz="2200" b="1" dirty="0">
                <a:latin typeface="Times New Roman" panose="02020603050405020304" pitchFamily="18" charset="0"/>
                <a:ea typeface="Balsamiq Sans Bold"/>
                <a:cs typeface="Times New Roman" panose="02020603050405020304" pitchFamily="18" charset="0"/>
                <a:sym typeface="Balsamiq Sans Bold"/>
              </a:rPr>
              <a:t>Make Adjustments: Based on feedback, make any necessary changes to improve usability and insights.</a:t>
            </a:r>
          </a:p>
        </p:txBody>
      </p:sp>
    </p:spTree>
    <p:extLst>
      <p:ext uri="{BB962C8B-B14F-4D97-AF65-F5344CB8AC3E}">
        <p14:creationId xmlns:p14="http://schemas.microsoft.com/office/powerpoint/2010/main" val="53702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1ED9AE2-1688-EA0F-68AD-2C3A2B4EE4E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D76F0FD-EB1C-D46F-CE54-63C57F0A4B0B}"/>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9F34BAE1-921E-6310-DBAA-9C78ED5FF031}"/>
              </a:ext>
            </a:extLst>
          </p:cNvPr>
          <p:cNvSpPr txBox="1"/>
          <p:nvPr/>
        </p:nvSpPr>
        <p:spPr>
          <a:xfrm>
            <a:off x="2610087" y="3703614"/>
            <a:ext cx="13085285" cy="1694695"/>
          </a:xfrm>
          <a:prstGeom prst="rect">
            <a:avLst/>
          </a:prstGeom>
        </p:spPr>
        <p:txBody>
          <a:bodyPr wrap="square" lIns="0" tIns="0" rIns="0" bIns="0" rtlCol="0" anchor="t">
            <a:spAutoFit/>
          </a:bodyPr>
          <a:lstStyle/>
          <a:p>
            <a:pPr marL="0" lvl="1" algn="ctr">
              <a:lnSpc>
                <a:spcPts val="4453"/>
              </a:lnSpc>
              <a:spcBef>
                <a:spcPct val="0"/>
              </a:spcBef>
            </a:pPr>
            <a:br>
              <a:rPr lang="en-IN" sz="2800" cap="none"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a:p>
            <a:pPr marL="0" lvl="1" indent="0" algn="ctr">
              <a:lnSpc>
                <a:spcPts val="4453"/>
              </a:lnSpc>
              <a:spcBef>
                <a:spcPct val="0"/>
              </a:spcBef>
            </a:pPr>
            <a:endParaRPr lang="en-US" sz="3181" b="1" dirty="0">
              <a:solidFill>
                <a:srgbClr val="FFFFFF"/>
              </a:solidFill>
              <a:latin typeface="Balsamiq Sans Bold"/>
              <a:ea typeface="Balsamiq Sans Bold"/>
              <a:cs typeface="Balsamiq Sans Bold"/>
              <a:sym typeface="Balsamiq Sans Bold"/>
            </a:endParaRPr>
          </a:p>
        </p:txBody>
      </p:sp>
      <p:sp>
        <p:nvSpPr>
          <p:cNvPr id="4" name="TextBox 5">
            <a:extLst>
              <a:ext uri="{FF2B5EF4-FFF2-40B4-BE49-F238E27FC236}">
                <a16:creationId xmlns:a16="http://schemas.microsoft.com/office/drawing/2014/main" id="{1568E4DC-ABF1-43FB-A3CC-755070A87349}"/>
              </a:ext>
            </a:extLst>
          </p:cNvPr>
          <p:cNvSpPr txBox="1"/>
          <p:nvPr/>
        </p:nvSpPr>
        <p:spPr>
          <a:xfrm>
            <a:off x="2906229" y="495300"/>
            <a:ext cx="12475542" cy="738664"/>
          </a:xfrm>
          <a:prstGeom prst="rect">
            <a:avLst/>
          </a:prstGeom>
        </p:spPr>
        <p:txBody>
          <a:bodyPr wrap="square" lIns="0" tIns="0" rIns="0" bIns="0" rtlCol="0" anchor="t">
            <a:spAutoFit/>
          </a:bodyPr>
          <a:lstStyle/>
          <a:p>
            <a:pPr marL="0" lvl="0" indent="0" algn="ctr">
              <a:spcBef>
                <a:spcPct val="0"/>
              </a:spcBef>
            </a:pPr>
            <a:r>
              <a:rPr lang="en-US" sz="4800" b="1" u="none" strike="noStrike" dirty="0">
                <a:solidFill>
                  <a:srgbClr val="FFFF00"/>
                </a:solidFill>
                <a:latin typeface="Times New Roman" panose="02020603050405020304" pitchFamily="18" charset="0"/>
                <a:ea typeface="Calibri" panose="020F0502020204030204" pitchFamily="34" charset="0"/>
                <a:cs typeface="Times New Roman" panose="02020603050405020304" pitchFamily="18" charset="0"/>
                <a:sym typeface="Balabeloo"/>
              </a:rPr>
              <a:t>Final Visualization View</a:t>
            </a:r>
            <a:endParaRPr lang="en-US" sz="4800" u="none" strike="noStrike" dirty="0">
              <a:solidFill>
                <a:srgbClr val="FFFF00"/>
              </a:solidFill>
              <a:latin typeface="Balabeloo"/>
              <a:ea typeface="Balabeloo"/>
              <a:cs typeface="Balabeloo"/>
              <a:sym typeface="Balabeloo"/>
            </a:endParaRPr>
          </a:p>
        </p:txBody>
      </p:sp>
      <p:pic>
        <p:nvPicPr>
          <p:cNvPr id="5" name="Picture 4">
            <a:extLst>
              <a:ext uri="{FF2B5EF4-FFF2-40B4-BE49-F238E27FC236}">
                <a16:creationId xmlns:a16="http://schemas.microsoft.com/office/drawing/2014/main" id="{0692A41B-8C8B-6FED-B2F4-CAF634D4E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913" y="2114127"/>
            <a:ext cx="10736173" cy="6058746"/>
          </a:xfrm>
          <a:prstGeom prst="rect">
            <a:avLst/>
          </a:prstGeom>
        </p:spPr>
      </p:pic>
    </p:spTree>
    <p:extLst>
      <p:ext uri="{BB962C8B-B14F-4D97-AF65-F5344CB8AC3E}">
        <p14:creationId xmlns:p14="http://schemas.microsoft.com/office/powerpoint/2010/main" val="297257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88C3EFF-BE25-2E77-D4B8-2D8C545E544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4EA8945-7F38-9F6E-84D9-476AB94FC0FA}"/>
              </a:ext>
            </a:extLst>
          </p:cNvPr>
          <p:cNvSpPr/>
          <p:nvPr/>
        </p:nvSpPr>
        <p:spPr>
          <a:xfrm>
            <a:off x="-4890807" y="-6202156"/>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69EA23CF-4E09-654D-B44B-19C352F493BA}"/>
              </a:ext>
            </a:extLst>
          </p:cNvPr>
          <p:cNvSpPr txBox="1"/>
          <p:nvPr/>
        </p:nvSpPr>
        <p:spPr>
          <a:xfrm>
            <a:off x="2610087" y="3703614"/>
            <a:ext cx="13085285" cy="1694695"/>
          </a:xfrm>
          <a:prstGeom prst="rect">
            <a:avLst/>
          </a:prstGeom>
        </p:spPr>
        <p:txBody>
          <a:bodyPr wrap="square" lIns="0" tIns="0" rIns="0" bIns="0" rtlCol="0" anchor="t">
            <a:spAutoFit/>
          </a:bodyPr>
          <a:lstStyle/>
          <a:p>
            <a:pPr marL="0" lvl="1" algn="ctr">
              <a:lnSpc>
                <a:spcPts val="4453"/>
              </a:lnSpc>
              <a:spcBef>
                <a:spcPct val="0"/>
              </a:spcBef>
            </a:pPr>
            <a:br>
              <a:rPr lang="en-IN" sz="2800" cap="none"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a:p>
            <a:pPr marL="0" lvl="1" indent="0" algn="ctr">
              <a:lnSpc>
                <a:spcPts val="4453"/>
              </a:lnSpc>
              <a:spcBef>
                <a:spcPct val="0"/>
              </a:spcBef>
            </a:pPr>
            <a:endParaRPr lang="en-US" sz="3181" b="1" dirty="0">
              <a:solidFill>
                <a:srgbClr val="FFFFFF"/>
              </a:solidFill>
              <a:latin typeface="Balsamiq Sans Bold"/>
              <a:ea typeface="Balsamiq Sans Bold"/>
              <a:cs typeface="Balsamiq Sans Bold"/>
              <a:sym typeface="Balsamiq Sans Bold"/>
            </a:endParaRPr>
          </a:p>
        </p:txBody>
      </p:sp>
      <p:sp>
        <p:nvSpPr>
          <p:cNvPr id="4" name="TextBox 5">
            <a:extLst>
              <a:ext uri="{FF2B5EF4-FFF2-40B4-BE49-F238E27FC236}">
                <a16:creationId xmlns:a16="http://schemas.microsoft.com/office/drawing/2014/main" id="{E206C824-A38C-4485-677C-A19E324CE9E2}"/>
              </a:ext>
            </a:extLst>
          </p:cNvPr>
          <p:cNvSpPr txBox="1"/>
          <p:nvPr/>
        </p:nvSpPr>
        <p:spPr>
          <a:xfrm>
            <a:off x="3130383" y="8748236"/>
            <a:ext cx="12318149" cy="738664"/>
          </a:xfrm>
          <a:prstGeom prst="rect">
            <a:avLst/>
          </a:prstGeom>
        </p:spPr>
        <p:txBody>
          <a:bodyPr wrap="square" lIns="0" tIns="0" rIns="0" bIns="0" rtlCol="0" anchor="t">
            <a:spAutoFit/>
          </a:bodyPr>
          <a:lstStyle/>
          <a:p>
            <a:pPr marL="0" lvl="0" indent="0" algn="ctr">
              <a:spcBef>
                <a:spcPct val="0"/>
              </a:spcBef>
            </a:pPr>
            <a:r>
              <a:rPr lang="en-US" sz="48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sym typeface="Balabeloo"/>
              </a:rPr>
              <a:t> Using Slicer to create dated visualization</a:t>
            </a:r>
            <a:endParaRPr lang="en-US" sz="4800" u="none" strike="noStrike" dirty="0">
              <a:solidFill>
                <a:srgbClr val="FFFF00"/>
              </a:solidFill>
              <a:latin typeface="Balabeloo"/>
              <a:ea typeface="Balabeloo"/>
              <a:cs typeface="Balabeloo"/>
              <a:sym typeface="Balabeloo"/>
            </a:endParaRPr>
          </a:p>
        </p:txBody>
      </p:sp>
      <p:pic>
        <p:nvPicPr>
          <p:cNvPr id="5" name="Picture 4">
            <a:extLst>
              <a:ext uri="{FF2B5EF4-FFF2-40B4-BE49-F238E27FC236}">
                <a16:creationId xmlns:a16="http://schemas.microsoft.com/office/drawing/2014/main" id="{B344F81B-A85C-9A7C-CDDB-852B00B79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439" y="2152232"/>
            <a:ext cx="10717121" cy="5982535"/>
          </a:xfrm>
          <a:prstGeom prst="rect">
            <a:avLst/>
          </a:prstGeom>
        </p:spPr>
      </p:pic>
    </p:spTree>
    <p:extLst>
      <p:ext uri="{BB962C8B-B14F-4D97-AF65-F5344CB8AC3E}">
        <p14:creationId xmlns:p14="http://schemas.microsoft.com/office/powerpoint/2010/main" val="212279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p:cNvGrpSpPr/>
        <p:nvPr/>
      </p:nvGrpSpPr>
      <p:grpSpPr>
        <a:xfrm>
          <a:off x="0" y="0"/>
          <a:ext cx="0" cy="0"/>
          <a:chOff x="0" y="0"/>
          <a:chExt cx="0" cy="0"/>
        </a:xfrm>
      </p:grpSpPr>
      <p:sp>
        <p:nvSpPr>
          <p:cNvPr id="2" name="Freeform 2"/>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p>
      <p:sp>
        <p:nvSpPr>
          <p:cNvPr id="4" name="TextBox 4"/>
          <p:cNvSpPr txBox="1"/>
          <p:nvPr/>
        </p:nvSpPr>
        <p:spPr>
          <a:xfrm>
            <a:off x="3025761" y="3954129"/>
            <a:ext cx="12236477" cy="3987630"/>
          </a:xfrm>
          <a:prstGeom prst="rect">
            <a:avLst/>
          </a:prstGeom>
        </p:spPr>
        <p:txBody>
          <a:bodyPr lIns="0" tIns="0" rIns="0" bIns="0" rtlCol="0" anchor="t">
            <a:spAutoFit/>
          </a:bodyPr>
          <a:lstStyle/>
          <a:p>
            <a:r>
              <a:rPr lang="en-US" sz="3200" dirty="0">
                <a:latin typeface="Times New Roman" panose="02020603050405020304" pitchFamily="18" charset="0"/>
                <a:cs typeface="Times New Roman" panose="02020603050405020304" pitchFamily="18" charset="0"/>
              </a:rPr>
              <a:t>The Financial Forecasting Dashboard in Power BI offers an intuitive way to analyze and predict financial trends, helping users make more informed decisions. With its interactive visuals and forecasting features, the dashboard provides valuable insights into future financial outcomes.</a:t>
            </a:r>
          </a:p>
          <a:p>
            <a:r>
              <a:rPr lang="en-US" sz="3200" dirty="0">
                <a:latin typeface="Times New Roman" panose="02020603050405020304" pitchFamily="18" charset="0"/>
                <a:cs typeface="Times New Roman" panose="02020603050405020304" pitchFamily="18" charset="0"/>
              </a:rPr>
              <a:t> Future improvements, like integrating advanced models and real-time data updates, will make the tool even more effective for financial planning and decision-making.</a:t>
            </a:r>
          </a:p>
          <a:p>
            <a:pPr marL="0" lvl="1" indent="0" algn="ctr">
              <a:lnSpc>
                <a:spcPts val="4453"/>
              </a:lnSpc>
              <a:spcBef>
                <a:spcPct val="0"/>
              </a:spcBef>
            </a:pPr>
            <a:endParaRPr lang="en-US" sz="3181" dirty="0">
              <a:latin typeface="Balsamiq Sans"/>
              <a:ea typeface="Balsamiq Sans"/>
              <a:cs typeface="Balsamiq Sans"/>
              <a:sym typeface="Balsamiq Sans"/>
            </a:endParaRPr>
          </a:p>
        </p:txBody>
      </p:sp>
      <p:sp>
        <p:nvSpPr>
          <p:cNvPr id="5" name="TextBox 5"/>
          <p:cNvSpPr txBox="1"/>
          <p:nvPr/>
        </p:nvSpPr>
        <p:spPr>
          <a:xfrm>
            <a:off x="5748738" y="2442819"/>
            <a:ext cx="4157262" cy="978281"/>
          </a:xfrm>
          <a:prstGeom prst="rect">
            <a:avLst/>
          </a:prstGeom>
        </p:spPr>
        <p:txBody>
          <a:bodyPr wrap="square" lIns="0" tIns="0" rIns="0" bIns="0" rtlCol="0" anchor="t">
            <a:spAutoFit/>
          </a:bodyPr>
          <a:lstStyle/>
          <a:p>
            <a:pPr algn="ctr">
              <a:lnSpc>
                <a:spcPts val="7948"/>
              </a:lnSpc>
            </a:pPr>
            <a:r>
              <a:rPr lang="en-US" sz="5677" b="1" dirty="0">
                <a:latin typeface="Times New Roman" panose="02020603050405020304" pitchFamily="18" charset="0"/>
                <a:ea typeface="Balabeloo"/>
                <a:cs typeface="Times New Roman" panose="02020603050405020304" pitchFamily="18" charset="0"/>
                <a:sym typeface="Balabeloo"/>
              </a:rPr>
              <a:t>Conclusion</a:t>
            </a:r>
            <a:r>
              <a:rPr lang="en-US" sz="5677" dirty="0">
                <a:solidFill>
                  <a:srgbClr val="FFFFFF"/>
                </a:solidFill>
                <a:latin typeface="Balabeloo"/>
                <a:ea typeface="Balabeloo"/>
                <a:cs typeface="Balabeloo"/>
                <a:sym typeface="Balabeloo"/>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p:cNvGrpSpPr/>
        <p:nvPr/>
      </p:nvGrpSpPr>
      <p:grpSpPr>
        <a:xfrm>
          <a:off x="0" y="0"/>
          <a:ext cx="0" cy="0"/>
          <a:chOff x="0" y="0"/>
          <a:chExt cx="0" cy="0"/>
        </a:xfrm>
      </p:grpSpPr>
      <p:sp>
        <p:nvSpPr>
          <p:cNvPr id="2" name="Freeform 2"/>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p>
      <p:sp>
        <p:nvSpPr>
          <p:cNvPr id="18" name="TextBox 4">
            <a:extLst>
              <a:ext uri="{FF2B5EF4-FFF2-40B4-BE49-F238E27FC236}">
                <a16:creationId xmlns:a16="http://schemas.microsoft.com/office/drawing/2014/main" id="{6C2D0004-EDC9-5ACA-26B5-CC67CF6118D6}"/>
              </a:ext>
            </a:extLst>
          </p:cNvPr>
          <p:cNvSpPr txBox="1"/>
          <p:nvPr/>
        </p:nvSpPr>
        <p:spPr>
          <a:xfrm>
            <a:off x="3049603" y="4085197"/>
            <a:ext cx="12336354" cy="2116605"/>
          </a:xfrm>
          <a:prstGeom prst="rect">
            <a:avLst/>
          </a:prstGeom>
        </p:spPr>
        <p:txBody>
          <a:bodyPr lIns="0" tIns="0" rIns="0" bIns="0" rtlCol="0" anchor="t">
            <a:spAutoFit/>
          </a:bodyPr>
          <a:lstStyle/>
          <a:p>
            <a:pPr algn="ctr">
              <a:lnSpc>
                <a:spcPts val="18091"/>
              </a:lnSpc>
            </a:pPr>
            <a:r>
              <a:rPr lang="en-US" sz="12500" dirty="0">
                <a:latin typeface="Times New Roman" panose="02020603050405020304" pitchFamily="18" charset="0"/>
                <a:ea typeface="Balabeloo"/>
                <a:cs typeface="Times New Roman" panose="02020603050405020304" pitchFamily="18" charset="0"/>
                <a:sym typeface="Balabelo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858FF88-A301-8DFE-998B-9CD484C9BEA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3B7252A-CFE8-4D4A-D49F-841CA5357249}"/>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4" name="TextBox 4">
            <a:extLst>
              <a:ext uri="{FF2B5EF4-FFF2-40B4-BE49-F238E27FC236}">
                <a16:creationId xmlns:a16="http://schemas.microsoft.com/office/drawing/2014/main" id="{F7787D7C-DB8A-0B5F-DB45-C708F33C2802}"/>
              </a:ext>
            </a:extLst>
          </p:cNvPr>
          <p:cNvSpPr txBox="1"/>
          <p:nvPr/>
        </p:nvSpPr>
        <p:spPr>
          <a:xfrm>
            <a:off x="2590800" y="964935"/>
            <a:ext cx="4267200" cy="615553"/>
          </a:xfrm>
          <a:prstGeom prst="rect">
            <a:avLst/>
          </a:prstGeom>
        </p:spPr>
        <p:txBody>
          <a:bodyPr wrap="square" lIns="0" tIns="0" rIns="0" bIns="0" rtlCol="0" anchor="t">
            <a:spAutoFit/>
          </a:bodyPr>
          <a:lstStyle/>
          <a:p>
            <a:pPr algn="ctr"/>
            <a:r>
              <a:rPr lang="en-IN" sz="4000" b="1" u="sng" dirty="0">
                <a:latin typeface="Times New Roman" panose="02020603050405020304" pitchFamily="18" charset="0"/>
                <a:ea typeface="Calibri" panose="020F0502020204030204" pitchFamily="34" charset="0"/>
                <a:cs typeface="Times New Roman" panose="02020603050405020304" pitchFamily="18" charset="0"/>
              </a:rPr>
              <a:t>Table of Contents:</a:t>
            </a:r>
            <a:endParaRPr lang="en-IN" sz="4000" b="1" u="sng" dirty="0">
              <a:latin typeface="Times New Roman" panose="02020603050405020304" pitchFamily="18" charset="0"/>
              <a:cs typeface="Times New Roman" panose="02020603050405020304" pitchFamily="18" charset="0"/>
            </a:endParaRPr>
          </a:p>
        </p:txBody>
      </p:sp>
      <p:grpSp>
        <p:nvGrpSpPr>
          <p:cNvPr id="5" name="Group 7">
            <a:extLst>
              <a:ext uri="{FF2B5EF4-FFF2-40B4-BE49-F238E27FC236}">
                <a16:creationId xmlns:a16="http://schemas.microsoft.com/office/drawing/2014/main" id="{220A6CD0-F2B3-82A9-55B6-B99EEE807AF8}"/>
              </a:ext>
            </a:extLst>
          </p:cNvPr>
          <p:cNvGrpSpPr/>
          <p:nvPr/>
        </p:nvGrpSpPr>
        <p:grpSpPr>
          <a:xfrm>
            <a:off x="2574757" y="1608547"/>
            <a:ext cx="5807241" cy="1093197"/>
            <a:chOff x="-5675" y="-57150"/>
            <a:chExt cx="2054323" cy="287920"/>
          </a:xfrm>
        </p:grpSpPr>
        <p:sp>
          <p:nvSpPr>
            <p:cNvPr id="6" name="Freeform 8">
              <a:extLst>
                <a:ext uri="{FF2B5EF4-FFF2-40B4-BE49-F238E27FC236}">
                  <a16:creationId xmlns:a16="http://schemas.microsoft.com/office/drawing/2014/main" id="{2A6EA15E-E3AE-D985-0D96-31474C600411}"/>
                </a:ext>
              </a:extLst>
            </p:cNvPr>
            <p:cNvSpPr/>
            <p:nvPr/>
          </p:nvSpPr>
          <p:spPr>
            <a:xfrm>
              <a:off x="-5675" y="-6939"/>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7" name="TextBox 9">
              <a:extLst>
                <a:ext uri="{FF2B5EF4-FFF2-40B4-BE49-F238E27FC236}">
                  <a16:creationId xmlns:a16="http://schemas.microsoft.com/office/drawing/2014/main" id="{A7B3A0A2-5406-0712-35DB-5E24C4A3298E}"/>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solidFill>
                  <a:schemeClr val="accent6"/>
                </a:solidFill>
              </a:endParaRPr>
            </a:p>
          </p:txBody>
        </p:sp>
      </p:grpSp>
      <p:grpSp>
        <p:nvGrpSpPr>
          <p:cNvPr id="9" name="Group 7">
            <a:extLst>
              <a:ext uri="{FF2B5EF4-FFF2-40B4-BE49-F238E27FC236}">
                <a16:creationId xmlns:a16="http://schemas.microsoft.com/office/drawing/2014/main" id="{4AE01865-28EB-7249-7C45-61A62C7E957A}"/>
              </a:ext>
            </a:extLst>
          </p:cNvPr>
          <p:cNvGrpSpPr/>
          <p:nvPr/>
        </p:nvGrpSpPr>
        <p:grpSpPr>
          <a:xfrm>
            <a:off x="2590799" y="2925347"/>
            <a:ext cx="5775158" cy="876205"/>
            <a:chOff x="0" y="0"/>
            <a:chExt cx="2048648" cy="230770"/>
          </a:xfrm>
        </p:grpSpPr>
        <p:sp>
          <p:nvSpPr>
            <p:cNvPr id="10" name="Freeform 8">
              <a:extLst>
                <a:ext uri="{FF2B5EF4-FFF2-40B4-BE49-F238E27FC236}">
                  <a16:creationId xmlns:a16="http://schemas.microsoft.com/office/drawing/2014/main" id="{9209DD92-ED22-0BDE-CBBE-9ED9E5F8EA63}"/>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1" name="TextBox 9">
              <a:extLst>
                <a:ext uri="{FF2B5EF4-FFF2-40B4-BE49-F238E27FC236}">
                  <a16:creationId xmlns:a16="http://schemas.microsoft.com/office/drawing/2014/main" id="{8D6CC603-49C5-CD73-2302-BA3C8FE81F23}"/>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19" name="Group 7">
            <a:extLst>
              <a:ext uri="{FF2B5EF4-FFF2-40B4-BE49-F238E27FC236}">
                <a16:creationId xmlns:a16="http://schemas.microsoft.com/office/drawing/2014/main" id="{D59290A5-24A0-1063-1647-5035D61DDA7C}"/>
              </a:ext>
            </a:extLst>
          </p:cNvPr>
          <p:cNvGrpSpPr/>
          <p:nvPr/>
        </p:nvGrpSpPr>
        <p:grpSpPr>
          <a:xfrm>
            <a:off x="2575558" y="8678453"/>
            <a:ext cx="5806440" cy="876205"/>
            <a:chOff x="0" y="0"/>
            <a:chExt cx="2048648" cy="230770"/>
          </a:xfrm>
        </p:grpSpPr>
        <p:sp>
          <p:nvSpPr>
            <p:cNvPr id="20" name="Freeform 8">
              <a:extLst>
                <a:ext uri="{FF2B5EF4-FFF2-40B4-BE49-F238E27FC236}">
                  <a16:creationId xmlns:a16="http://schemas.microsoft.com/office/drawing/2014/main" id="{083B65EF-DFB6-A81D-34EC-2BD8DC3371CE}"/>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21" name="TextBox 9">
              <a:extLst>
                <a:ext uri="{FF2B5EF4-FFF2-40B4-BE49-F238E27FC236}">
                  <a16:creationId xmlns:a16="http://schemas.microsoft.com/office/drawing/2014/main" id="{39167237-F9D3-43B2-E966-D60B80955403}"/>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22" name="Group 7">
            <a:extLst>
              <a:ext uri="{FF2B5EF4-FFF2-40B4-BE49-F238E27FC236}">
                <a16:creationId xmlns:a16="http://schemas.microsoft.com/office/drawing/2014/main" id="{07C7D967-9A08-583C-2295-283EAC189C43}"/>
              </a:ext>
            </a:extLst>
          </p:cNvPr>
          <p:cNvGrpSpPr/>
          <p:nvPr/>
        </p:nvGrpSpPr>
        <p:grpSpPr>
          <a:xfrm>
            <a:off x="2590798" y="7513633"/>
            <a:ext cx="5791201" cy="876205"/>
            <a:chOff x="0" y="0"/>
            <a:chExt cx="2048648" cy="230770"/>
          </a:xfrm>
        </p:grpSpPr>
        <p:sp>
          <p:nvSpPr>
            <p:cNvPr id="23" name="Freeform 8">
              <a:extLst>
                <a:ext uri="{FF2B5EF4-FFF2-40B4-BE49-F238E27FC236}">
                  <a16:creationId xmlns:a16="http://schemas.microsoft.com/office/drawing/2014/main" id="{46CBEB73-7AC2-5067-0DBE-70C4975C52C3}"/>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24" name="TextBox 9">
              <a:extLst>
                <a:ext uri="{FF2B5EF4-FFF2-40B4-BE49-F238E27FC236}">
                  <a16:creationId xmlns:a16="http://schemas.microsoft.com/office/drawing/2014/main" id="{5699E371-901E-4C04-251A-E0480AA243EF}"/>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25" name="Group 7">
            <a:extLst>
              <a:ext uri="{FF2B5EF4-FFF2-40B4-BE49-F238E27FC236}">
                <a16:creationId xmlns:a16="http://schemas.microsoft.com/office/drawing/2014/main" id="{5F7671A9-4119-98FE-6D7E-CB1600470CCF}"/>
              </a:ext>
            </a:extLst>
          </p:cNvPr>
          <p:cNvGrpSpPr/>
          <p:nvPr/>
        </p:nvGrpSpPr>
        <p:grpSpPr>
          <a:xfrm>
            <a:off x="2591601" y="6259921"/>
            <a:ext cx="5790398" cy="876205"/>
            <a:chOff x="0" y="0"/>
            <a:chExt cx="2048648" cy="230770"/>
          </a:xfrm>
        </p:grpSpPr>
        <p:sp>
          <p:nvSpPr>
            <p:cNvPr id="26" name="Freeform 8">
              <a:extLst>
                <a:ext uri="{FF2B5EF4-FFF2-40B4-BE49-F238E27FC236}">
                  <a16:creationId xmlns:a16="http://schemas.microsoft.com/office/drawing/2014/main" id="{1D54D60F-B73B-7A1C-FE2E-825A9E7D5965}"/>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27" name="TextBox 9">
              <a:extLst>
                <a:ext uri="{FF2B5EF4-FFF2-40B4-BE49-F238E27FC236}">
                  <a16:creationId xmlns:a16="http://schemas.microsoft.com/office/drawing/2014/main" id="{89429AEC-559B-8B81-CAF3-FC850E77DE36}"/>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28" name="Group 7">
            <a:extLst>
              <a:ext uri="{FF2B5EF4-FFF2-40B4-BE49-F238E27FC236}">
                <a16:creationId xmlns:a16="http://schemas.microsoft.com/office/drawing/2014/main" id="{05532595-761B-BE31-721E-E82EBDAC0A3A}"/>
              </a:ext>
            </a:extLst>
          </p:cNvPr>
          <p:cNvGrpSpPr/>
          <p:nvPr/>
        </p:nvGrpSpPr>
        <p:grpSpPr>
          <a:xfrm>
            <a:off x="2575559" y="5130327"/>
            <a:ext cx="5790398" cy="876205"/>
            <a:chOff x="0" y="0"/>
            <a:chExt cx="2048648" cy="230770"/>
          </a:xfrm>
        </p:grpSpPr>
        <p:sp>
          <p:nvSpPr>
            <p:cNvPr id="29" name="Freeform 8">
              <a:extLst>
                <a:ext uri="{FF2B5EF4-FFF2-40B4-BE49-F238E27FC236}">
                  <a16:creationId xmlns:a16="http://schemas.microsoft.com/office/drawing/2014/main" id="{7A3964C1-73CC-3A07-FF7E-4E5CC4404A8A}"/>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30" name="TextBox 9">
              <a:extLst>
                <a:ext uri="{FF2B5EF4-FFF2-40B4-BE49-F238E27FC236}">
                  <a16:creationId xmlns:a16="http://schemas.microsoft.com/office/drawing/2014/main" id="{FC0D0BE9-DFFF-A521-DEA0-5D894831AF37}"/>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31" name="Group 7">
            <a:extLst>
              <a:ext uri="{FF2B5EF4-FFF2-40B4-BE49-F238E27FC236}">
                <a16:creationId xmlns:a16="http://schemas.microsoft.com/office/drawing/2014/main" id="{C8EFC0AA-F175-70CC-1D2D-DB6B75A2CB08}"/>
              </a:ext>
            </a:extLst>
          </p:cNvPr>
          <p:cNvGrpSpPr/>
          <p:nvPr/>
        </p:nvGrpSpPr>
        <p:grpSpPr>
          <a:xfrm>
            <a:off x="2590799" y="4031344"/>
            <a:ext cx="5775158" cy="876205"/>
            <a:chOff x="0" y="0"/>
            <a:chExt cx="2048648" cy="230770"/>
          </a:xfrm>
        </p:grpSpPr>
        <p:sp>
          <p:nvSpPr>
            <p:cNvPr id="32" name="Freeform 8">
              <a:extLst>
                <a:ext uri="{FF2B5EF4-FFF2-40B4-BE49-F238E27FC236}">
                  <a16:creationId xmlns:a16="http://schemas.microsoft.com/office/drawing/2014/main" id="{4838729F-7D6B-C396-47BF-E573E10B7FD8}"/>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33" name="TextBox 9">
              <a:extLst>
                <a:ext uri="{FF2B5EF4-FFF2-40B4-BE49-F238E27FC236}">
                  <a16:creationId xmlns:a16="http://schemas.microsoft.com/office/drawing/2014/main" id="{65463C23-12F1-18A3-067F-587BA11DEACA}"/>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43" name="Group 7">
            <a:extLst>
              <a:ext uri="{FF2B5EF4-FFF2-40B4-BE49-F238E27FC236}">
                <a16:creationId xmlns:a16="http://schemas.microsoft.com/office/drawing/2014/main" id="{5F394487-829D-0337-94F2-424A9C3BAD76}"/>
              </a:ext>
            </a:extLst>
          </p:cNvPr>
          <p:cNvGrpSpPr/>
          <p:nvPr/>
        </p:nvGrpSpPr>
        <p:grpSpPr>
          <a:xfrm>
            <a:off x="9626658" y="1832151"/>
            <a:ext cx="3964807" cy="876205"/>
            <a:chOff x="0" y="0"/>
            <a:chExt cx="2048648" cy="230770"/>
          </a:xfrm>
        </p:grpSpPr>
        <p:sp>
          <p:nvSpPr>
            <p:cNvPr id="44" name="Freeform 8">
              <a:extLst>
                <a:ext uri="{FF2B5EF4-FFF2-40B4-BE49-F238E27FC236}">
                  <a16:creationId xmlns:a16="http://schemas.microsoft.com/office/drawing/2014/main" id="{D0DD56B5-6456-E088-2B36-1BA0776675F2}"/>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45" name="TextBox 9">
              <a:extLst>
                <a:ext uri="{FF2B5EF4-FFF2-40B4-BE49-F238E27FC236}">
                  <a16:creationId xmlns:a16="http://schemas.microsoft.com/office/drawing/2014/main" id="{12C8AA4A-A6AA-068A-203A-A42BEC3F5416}"/>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46" name="TextBox 23">
            <a:extLst>
              <a:ext uri="{FF2B5EF4-FFF2-40B4-BE49-F238E27FC236}">
                <a16:creationId xmlns:a16="http://schemas.microsoft.com/office/drawing/2014/main" id="{FB509D95-B08D-1EEB-F789-729A016AB8BE}"/>
              </a:ext>
            </a:extLst>
          </p:cNvPr>
          <p:cNvSpPr txBox="1"/>
          <p:nvPr/>
        </p:nvSpPr>
        <p:spPr>
          <a:xfrm>
            <a:off x="2880403" y="2043337"/>
            <a:ext cx="3964806"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1. Project Statement</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7" name="TextBox 23">
            <a:extLst>
              <a:ext uri="{FF2B5EF4-FFF2-40B4-BE49-F238E27FC236}">
                <a16:creationId xmlns:a16="http://schemas.microsoft.com/office/drawing/2014/main" id="{5F3BECA5-D3B3-BEDE-952D-B11EC1E6DEE3}"/>
              </a:ext>
            </a:extLst>
          </p:cNvPr>
          <p:cNvSpPr txBox="1"/>
          <p:nvPr/>
        </p:nvSpPr>
        <p:spPr>
          <a:xfrm>
            <a:off x="2908642" y="4233196"/>
            <a:ext cx="4793409"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3. Introduction to Power BI</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8" name="TextBox 23">
            <a:extLst>
              <a:ext uri="{FF2B5EF4-FFF2-40B4-BE49-F238E27FC236}">
                <a16:creationId xmlns:a16="http://schemas.microsoft.com/office/drawing/2014/main" id="{EE712585-9730-BFE3-B9F7-FE0131DBF274}"/>
              </a:ext>
            </a:extLst>
          </p:cNvPr>
          <p:cNvSpPr txBox="1"/>
          <p:nvPr/>
        </p:nvSpPr>
        <p:spPr>
          <a:xfrm>
            <a:off x="2899461" y="5295168"/>
            <a:ext cx="2968763"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4. Components</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9" name="TextBox 23">
            <a:extLst>
              <a:ext uri="{FF2B5EF4-FFF2-40B4-BE49-F238E27FC236}">
                <a16:creationId xmlns:a16="http://schemas.microsoft.com/office/drawing/2014/main" id="{59524DB0-E774-0651-9F7D-0EE5F53468CD}"/>
              </a:ext>
            </a:extLst>
          </p:cNvPr>
          <p:cNvSpPr txBox="1"/>
          <p:nvPr/>
        </p:nvSpPr>
        <p:spPr>
          <a:xfrm>
            <a:off x="2908642" y="6425489"/>
            <a:ext cx="4226886"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5.Financial Forecasting </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50" name="TextBox 23">
            <a:extLst>
              <a:ext uri="{FF2B5EF4-FFF2-40B4-BE49-F238E27FC236}">
                <a16:creationId xmlns:a16="http://schemas.microsoft.com/office/drawing/2014/main" id="{952FE21E-DF9A-7675-5E04-708D6C031291}"/>
              </a:ext>
            </a:extLst>
          </p:cNvPr>
          <p:cNvSpPr txBox="1"/>
          <p:nvPr/>
        </p:nvSpPr>
        <p:spPr>
          <a:xfrm>
            <a:off x="2908642" y="7640340"/>
            <a:ext cx="5378848"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6. Step to Demonstrate Project</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51" name="TextBox 23">
            <a:extLst>
              <a:ext uri="{FF2B5EF4-FFF2-40B4-BE49-F238E27FC236}">
                <a16:creationId xmlns:a16="http://schemas.microsoft.com/office/drawing/2014/main" id="{FDB2DE61-9A3A-C5B9-3E78-DF4D8F7E6B6A}"/>
              </a:ext>
            </a:extLst>
          </p:cNvPr>
          <p:cNvSpPr txBox="1"/>
          <p:nvPr/>
        </p:nvSpPr>
        <p:spPr>
          <a:xfrm>
            <a:off x="2912653" y="8843368"/>
            <a:ext cx="2968763"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7. Visualization</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56" name="TextBox 23">
            <a:extLst>
              <a:ext uri="{FF2B5EF4-FFF2-40B4-BE49-F238E27FC236}">
                <a16:creationId xmlns:a16="http://schemas.microsoft.com/office/drawing/2014/main" id="{40070A5C-F42A-7BD9-D413-5A3BCEA90CBF}"/>
              </a:ext>
            </a:extLst>
          </p:cNvPr>
          <p:cNvSpPr txBox="1"/>
          <p:nvPr/>
        </p:nvSpPr>
        <p:spPr>
          <a:xfrm>
            <a:off x="9956063" y="1980609"/>
            <a:ext cx="2968763"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8. Conclusion</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57" name="TextBox 23">
            <a:extLst>
              <a:ext uri="{FF2B5EF4-FFF2-40B4-BE49-F238E27FC236}">
                <a16:creationId xmlns:a16="http://schemas.microsoft.com/office/drawing/2014/main" id="{0C40B719-F64A-ED9F-057A-43D27468ECB6}"/>
              </a:ext>
            </a:extLst>
          </p:cNvPr>
          <p:cNvSpPr txBox="1"/>
          <p:nvPr/>
        </p:nvSpPr>
        <p:spPr>
          <a:xfrm>
            <a:off x="2912653" y="3130783"/>
            <a:ext cx="2968763"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2. Abstract</a:t>
            </a:r>
            <a:endParaRPr lang="en-IN"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26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reeform 2"/>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251860" y="1028700"/>
            <a:ext cx="10519399" cy="2163862"/>
          </a:xfrm>
          <a:prstGeom prst="rect">
            <a:avLst/>
          </a:prstGeom>
        </p:spPr>
        <p:txBody>
          <a:bodyPr wrap="square" lIns="0" tIns="0" rIns="0" bIns="0" rtlCol="0" anchor="t">
            <a:spAutoFit/>
          </a:bodyPr>
          <a:lstStyle/>
          <a:p>
            <a:pPr marL="0" lvl="0" indent="0" algn="ctr">
              <a:lnSpc>
                <a:spcPts val="19157"/>
              </a:lnSpc>
              <a:spcBef>
                <a:spcPct val="0"/>
              </a:spcBef>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Project Statement:</a:t>
            </a:r>
            <a:endParaRPr lang="en-US" sz="7200" u="none" strike="noStrike" dirty="0">
              <a:latin typeface="Balabeloo"/>
              <a:ea typeface="Balabeloo"/>
              <a:cs typeface="Balabeloo"/>
              <a:sym typeface="Balabeloo"/>
            </a:endParaRPr>
          </a:p>
        </p:txBody>
      </p:sp>
      <p:sp>
        <p:nvSpPr>
          <p:cNvPr id="6" name="TextBox 6"/>
          <p:cNvSpPr txBox="1"/>
          <p:nvPr/>
        </p:nvSpPr>
        <p:spPr>
          <a:xfrm>
            <a:off x="2610087" y="3703614"/>
            <a:ext cx="13085285" cy="4607287"/>
          </a:xfrm>
          <a:prstGeom prst="rect">
            <a:avLst/>
          </a:prstGeom>
        </p:spPr>
        <p:txBody>
          <a:bodyPr wrap="square" lIns="0" tIns="0" rIns="0" bIns="0" rtlCol="0" anchor="t">
            <a:spAutoFit/>
          </a:bodyPr>
          <a:lstStyle/>
          <a:p>
            <a:pPr marL="0" lvl="1">
              <a:lnSpc>
                <a:spcPts val="4453"/>
              </a:lnSpc>
              <a:spcBef>
                <a:spcPct val="0"/>
              </a:spcBef>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Forecasting is a prediction with the same level of granularity as the data point used. After importing the dataset, temporal analysis via the built-in option involves using a line chart because it is essential to have a continuous temporal reference on the x-axis. On the y-axis, you will insert the aggregated measure, relative to the data point’s granularity level, for which we want to calculate the forecast.</a:t>
            </a:r>
            <a:br>
              <a:rPr lang="en-IN" sz="2800" cap="none"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a:p>
            <a:pPr marL="0" lvl="1" indent="0" algn="ctr">
              <a:lnSpc>
                <a:spcPts val="4453"/>
              </a:lnSpc>
              <a:spcBef>
                <a:spcPct val="0"/>
              </a:spcBef>
            </a:pPr>
            <a:endParaRPr lang="en-US" sz="3181" b="1" dirty="0">
              <a:latin typeface="Balsamiq Sans Bold"/>
              <a:ea typeface="Balsamiq Sans Bold"/>
              <a:cs typeface="Balsamiq Sans Bold"/>
              <a:sym typeface="Balsamiq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23B7D54-D7DA-9DE5-85FF-23FFDE2337F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07E0D4D-97E3-BAE8-C1E8-24772008EFFC}"/>
              </a:ext>
            </a:extLst>
          </p:cNvPr>
          <p:cNvSpPr/>
          <p:nvPr/>
        </p:nvSpPr>
        <p:spPr>
          <a:xfrm>
            <a:off x="-2456465" y="-7581900"/>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9A3E98BF-80D2-C95E-794C-4F44DEE5F196}"/>
              </a:ext>
            </a:extLst>
          </p:cNvPr>
          <p:cNvSpPr txBox="1"/>
          <p:nvPr/>
        </p:nvSpPr>
        <p:spPr>
          <a:xfrm>
            <a:off x="3276600" y="419100"/>
            <a:ext cx="10519399" cy="2123658"/>
          </a:xfrm>
          <a:prstGeom prst="rect">
            <a:avLst/>
          </a:prstGeom>
        </p:spPr>
        <p:txBody>
          <a:bodyPr wrap="square" lIns="0" tIns="0" rIns="0" bIns="0" rtlCol="0" anchor="t">
            <a:spAutoFit/>
          </a:bodyPr>
          <a:lstStyle/>
          <a:p>
            <a:pPr marL="0" lvl="0" indent="0" algn="ctr">
              <a:lnSpc>
                <a:spcPts val="19157"/>
              </a:lnSpc>
              <a:spcBef>
                <a:spcPct val="0"/>
              </a:spcBef>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7200" u="none" strike="noStrike" dirty="0">
              <a:latin typeface="Balabeloo"/>
              <a:ea typeface="Balabeloo"/>
              <a:cs typeface="Balabeloo"/>
              <a:sym typeface="Balabeloo"/>
            </a:endParaRPr>
          </a:p>
        </p:txBody>
      </p:sp>
      <p:sp>
        <p:nvSpPr>
          <p:cNvPr id="6" name="TextBox 6">
            <a:extLst>
              <a:ext uri="{FF2B5EF4-FFF2-40B4-BE49-F238E27FC236}">
                <a16:creationId xmlns:a16="http://schemas.microsoft.com/office/drawing/2014/main" id="{9892DB93-B5C3-56E9-415E-3FF4FAB76C4E}"/>
              </a:ext>
            </a:extLst>
          </p:cNvPr>
          <p:cNvSpPr txBox="1"/>
          <p:nvPr/>
        </p:nvSpPr>
        <p:spPr>
          <a:xfrm>
            <a:off x="2601357" y="3009900"/>
            <a:ext cx="13085285" cy="7736349"/>
          </a:xfrm>
          <a:prstGeom prst="rect">
            <a:avLst/>
          </a:prstGeom>
        </p:spPr>
        <p:txBody>
          <a:bodyPr wrap="square" lIns="0" tIns="0" rIns="0" bIns="0" rtlCol="0" anchor="t">
            <a:spAutoFit/>
          </a:bodyPr>
          <a:lstStyle/>
          <a:p>
            <a:pPr>
              <a:lnSpc>
                <a:spcPct val="115000"/>
              </a:lnSpc>
            </a:pPr>
            <a:r>
              <a:rPr lang="en-IN" sz="2400" dirty="0">
                <a:effectLst/>
                <a:latin typeface="Times New Roman" panose="02020603050405020304" pitchFamily="18" charset="0"/>
                <a:ea typeface="Times New Roman" panose="02020603050405020304" pitchFamily="18" charset="0"/>
              </a:rPr>
              <a:t>Financial forecasting is a critical component in the decision-making process for businesses, enabling them to predict future financial trends, allocate resources effectively, and mitigate potential risks. This project focuses on utilizing Power BI Desktop, a robust data visualization and analytics tool, to create interactive dashboards for financial forecasting.</a:t>
            </a:r>
          </a:p>
          <a:p>
            <a:pPr>
              <a:lnSpc>
                <a:spcPct val="115000"/>
              </a:lnSpc>
            </a:pPr>
            <a:r>
              <a:rPr lang="en-IN" sz="2400" dirty="0">
                <a:effectLst/>
                <a:latin typeface="Times New Roman" panose="02020603050405020304" pitchFamily="18" charset="0"/>
                <a:ea typeface="Times New Roman" panose="02020603050405020304" pitchFamily="18" charset="0"/>
              </a:rPr>
              <a:t>The internship involved collecting and preparing historical financial data, applying forecasting techniques, and building visual representations to provide actionable insights. Key features of the project include the implementation of predictive models, such as exponential smoothing, and the use of DAX formulas for dynamic calculations.</a:t>
            </a:r>
          </a:p>
          <a:p>
            <a:pPr>
              <a:lnSpc>
                <a:spcPct val="115000"/>
              </a:lnSpc>
            </a:pPr>
            <a:r>
              <a:rPr lang="en-IN" sz="2400" dirty="0">
                <a:effectLst/>
                <a:latin typeface="Times New Roman" panose="02020603050405020304" pitchFamily="18" charset="0"/>
                <a:ea typeface="Times New Roman" panose="02020603050405020304" pitchFamily="18" charset="0"/>
              </a:rPr>
              <a:t>The resulting dashboards provide a user-friendly interface for stakeholders to explore financial data trends, understand key metrics, and make informed decisions. This project highlights the significance of leveraging advanced tools like Power BI for enhancing business intelligence and improving strategic planning.</a:t>
            </a:r>
          </a:p>
          <a:p>
            <a:pPr>
              <a:lnSpc>
                <a:spcPct val="115000"/>
              </a:lnSpc>
            </a:pPr>
            <a:r>
              <a:rPr lang="en-IN" sz="2400" dirty="0">
                <a:effectLst/>
                <a:latin typeface="Times New Roman" panose="02020603050405020304" pitchFamily="18" charset="0"/>
                <a:ea typeface="Times New Roman" panose="02020603050405020304" pitchFamily="18" charset="0"/>
              </a:rPr>
              <a:t>The report outlines the methodologies, challenges faced, and the outcomes achieved, providing a comprehensive understanding of how data visualization can transform financial forecasting into an efficient, data-driven process.</a:t>
            </a:r>
            <a:br>
              <a:rPr lang="en-IN" sz="3600" cap="none"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a:p>
            <a:pPr marL="0" lvl="1" indent="0" algn="ctr">
              <a:lnSpc>
                <a:spcPts val="4453"/>
              </a:lnSpc>
              <a:spcBef>
                <a:spcPct val="0"/>
              </a:spcBef>
            </a:pPr>
            <a:endParaRPr lang="en-US" sz="3600" b="1" dirty="0">
              <a:latin typeface="Balsamiq Sans Bold"/>
              <a:ea typeface="Balsamiq Sans Bold"/>
              <a:cs typeface="Balsamiq Sans Bold"/>
              <a:sym typeface="Balsamiq Sans Bold"/>
            </a:endParaRPr>
          </a:p>
        </p:txBody>
      </p:sp>
    </p:spTree>
    <p:extLst>
      <p:ext uri="{BB962C8B-B14F-4D97-AF65-F5344CB8AC3E}">
        <p14:creationId xmlns:p14="http://schemas.microsoft.com/office/powerpoint/2010/main" val="393915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reeform 2"/>
          <p:cNvSpPr/>
          <p:nvPr/>
        </p:nvSpPr>
        <p:spPr>
          <a:xfrm>
            <a:off x="-1447800"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2133600" y="2900981"/>
            <a:ext cx="12954000" cy="1106072"/>
          </a:xfrm>
          <a:prstGeom prst="rect">
            <a:avLst/>
          </a:prstGeom>
        </p:spPr>
        <p:txBody>
          <a:bodyPr wrap="square" lIns="0" tIns="0" rIns="0" bIns="0" rtlCol="0" anchor="t">
            <a:spAutoFit/>
          </a:bodyPr>
          <a:lstStyle/>
          <a:p>
            <a:pPr marL="0" lvl="1" algn="ctr">
              <a:lnSpc>
                <a:spcPts val="4453"/>
              </a:lnSpc>
              <a:spcBef>
                <a:spcPct val="0"/>
              </a:spcBef>
            </a:pPr>
            <a:r>
              <a:rPr lang="en-US" sz="3200" dirty="0" err="1">
                <a:latin typeface="Times New Roman" panose="02020603050405020304" pitchFamily="18" charset="0"/>
                <a:cs typeface="Times New Roman" panose="02020603050405020304" pitchFamily="18" charset="0"/>
              </a:rPr>
              <a:t>Defination</a:t>
            </a:r>
            <a:r>
              <a:rPr lang="en-US" sz="3200" dirty="0">
                <a:latin typeface="Times New Roman" panose="02020603050405020304" pitchFamily="18" charset="0"/>
                <a:cs typeface="Times New Roman" panose="02020603050405020304" pitchFamily="18" charset="0"/>
              </a:rPr>
              <a:t>: </a:t>
            </a:r>
            <a:r>
              <a:rPr lang="en-US" sz="3200" b="0" i="0" u="none" strike="noStrike" baseline="0" dirty="0">
                <a:latin typeface="Times New Roman" panose="02020603050405020304" pitchFamily="18" charset="0"/>
                <a:cs typeface="Times New Roman" panose="02020603050405020304" pitchFamily="18" charset="0"/>
              </a:rPr>
              <a:t>Power BI is a Business Intelligence tool used to clean the data, </a:t>
            </a:r>
            <a:r>
              <a:rPr lang="en-US" sz="3200" b="0" i="0" u="none" strike="noStrike" baseline="0" dirty="0" err="1">
                <a:latin typeface="Times New Roman" panose="02020603050405020304" pitchFamily="18" charset="0"/>
                <a:cs typeface="Times New Roman" panose="02020603050405020304" pitchFamily="18" charset="0"/>
              </a:rPr>
              <a:t>analyse</a:t>
            </a:r>
            <a:r>
              <a:rPr lang="en-US" sz="3200" b="0" i="0" u="none" strike="noStrike" baseline="0" dirty="0">
                <a:latin typeface="Times New Roman" panose="02020603050405020304" pitchFamily="18" charset="0"/>
                <a:cs typeface="Times New Roman" panose="02020603050405020304" pitchFamily="18" charset="0"/>
              </a:rPr>
              <a:t> the data and convert the </a:t>
            </a:r>
            <a:r>
              <a:rPr lang="en-IN" sz="3200" b="0" i="0" u="none" strike="noStrike" baseline="0" dirty="0">
                <a:latin typeface="Times New Roman" panose="02020603050405020304" pitchFamily="18" charset="0"/>
                <a:cs typeface="Times New Roman" panose="02020603050405020304" pitchFamily="18" charset="0"/>
              </a:rPr>
              <a:t>data into visual format.</a:t>
            </a:r>
          </a:p>
        </p:txBody>
      </p:sp>
      <p:sp>
        <p:nvSpPr>
          <p:cNvPr id="20" name="TextBox 20"/>
          <p:cNvSpPr txBox="1"/>
          <p:nvPr/>
        </p:nvSpPr>
        <p:spPr>
          <a:xfrm>
            <a:off x="2617370" y="1660602"/>
            <a:ext cx="13537030" cy="1048364"/>
          </a:xfrm>
          <a:prstGeom prst="rect">
            <a:avLst/>
          </a:prstGeom>
        </p:spPr>
        <p:txBody>
          <a:bodyPr wrap="square" lIns="0" tIns="0" rIns="0" bIns="0" rtlCol="0" anchor="t">
            <a:spAutoFit/>
          </a:bodyPr>
          <a:lstStyle/>
          <a:p>
            <a:pPr algn="ctr">
              <a:lnSpc>
                <a:spcPts val="7948"/>
              </a:lnSpc>
            </a:pPr>
            <a:r>
              <a:rPr lang="en-US" sz="9600" b="1" dirty="0">
                <a:latin typeface="Times New Roman" panose="02020603050405020304" pitchFamily="18" charset="0"/>
                <a:cs typeface="Times New Roman" panose="02020603050405020304" pitchFamily="18" charset="0"/>
              </a:rPr>
              <a:t>Introduction to Power BI</a:t>
            </a:r>
            <a:r>
              <a:rPr lang="en-US" sz="5677" b="1" dirty="0">
                <a:latin typeface="Times New Roman" panose="02020603050405020304" pitchFamily="18" charset="0"/>
                <a:ea typeface="Balabeloo"/>
                <a:cs typeface="Times New Roman" panose="02020603050405020304" pitchFamily="18" charset="0"/>
                <a:sym typeface="Balabeloo"/>
              </a:rPr>
              <a:t>  </a:t>
            </a:r>
          </a:p>
        </p:txBody>
      </p:sp>
      <p:sp>
        <p:nvSpPr>
          <p:cNvPr id="25" name="TextBox 13">
            <a:extLst>
              <a:ext uri="{FF2B5EF4-FFF2-40B4-BE49-F238E27FC236}">
                <a16:creationId xmlns:a16="http://schemas.microsoft.com/office/drawing/2014/main" id="{415D0DB3-44E6-B36C-8AAB-18B6A98C0E9B}"/>
              </a:ext>
            </a:extLst>
          </p:cNvPr>
          <p:cNvSpPr txBox="1"/>
          <p:nvPr/>
        </p:nvSpPr>
        <p:spPr>
          <a:xfrm>
            <a:off x="1981200" y="4234475"/>
            <a:ext cx="3223460" cy="528991"/>
          </a:xfrm>
          <a:prstGeom prst="rect">
            <a:avLst/>
          </a:prstGeom>
        </p:spPr>
        <p:txBody>
          <a:bodyPr wrap="square" lIns="0" tIns="0" rIns="0" bIns="0" rtlCol="0" anchor="t">
            <a:spAutoFit/>
          </a:bodyPr>
          <a:lstStyle/>
          <a:p>
            <a:pPr marL="0" lvl="1" algn="ctr">
              <a:lnSpc>
                <a:spcPts val="4453"/>
              </a:lnSpc>
              <a:spcBef>
                <a:spcPct val="0"/>
              </a:spcBef>
            </a:pPr>
            <a:r>
              <a:rPr lang="en-US" sz="3200" b="0" i="0" u="none" strike="noStrike" baseline="0" dirty="0">
                <a:latin typeface="Times New Roman" panose="02020603050405020304" pitchFamily="18" charset="0"/>
                <a:cs typeface="Times New Roman" panose="02020603050405020304" pitchFamily="18" charset="0"/>
              </a:rPr>
              <a:t>Key Features:</a:t>
            </a:r>
            <a:endParaRPr lang="en-IN" sz="3200" b="0" i="0" u="none" strike="noStrike" baseline="0" dirty="0">
              <a:latin typeface="Times New Roman" panose="02020603050405020304" pitchFamily="18" charset="0"/>
              <a:cs typeface="Times New Roman" panose="02020603050405020304" pitchFamily="18" charset="0"/>
            </a:endParaRPr>
          </a:p>
        </p:txBody>
      </p:sp>
      <p:sp>
        <p:nvSpPr>
          <p:cNvPr id="26" name="TextBox 13">
            <a:extLst>
              <a:ext uri="{FF2B5EF4-FFF2-40B4-BE49-F238E27FC236}">
                <a16:creationId xmlns:a16="http://schemas.microsoft.com/office/drawing/2014/main" id="{7D6CB276-7136-1D45-DFBA-BD515B7450A5}"/>
              </a:ext>
            </a:extLst>
          </p:cNvPr>
          <p:cNvSpPr txBox="1"/>
          <p:nvPr/>
        </p:nvSpPr>
        <p:spPr>
          <a:xfrm>
            <a:off x="2133600" y="5533093"/>
            <a:ext cx="6324600" cy="528991"/>
          </a:xfrm>
          <a:prstGeom prst="rect">
            <a:avLst/>
          </a:prstGeom>
        </p:spPr>
        <p:txBody>
          <a:bodyPr wrap="square" lIns="0" tIns="0" rIns="0" bIns="0" rtlCol="0" anchor="t">
            <a:spAutoFit/>
          </a:bodyPr>
          <a:lstStyle/>
          <a:p>
            <a:pPr marL="0" lvl="1" algn="ctr">
              <a:lnSpc>
                <a:spcPts val="4453"/>
              </a:lnSpc>
              <a:spcBef>
                <a:spcPct val="0"/>
              </a:spcBef>
            </a:pPr>
            <a:r>
              <a:rPr lang="en-IN" sz="3200" b="0" i="0" u="none" strike="noStrike" baseline="0" dirty="0">
                <a:latin typeface="Times New Roman" panose="02020603050405020304" pitchFamily="18" charset="0"/>
                <a:cs typeface="Times New Roman" panose="02020603050405020304" pitchFamily="18" charset="0"/>
              </a:rPr>
              <a:t>2. Data Transformation and </a:t>
            </a:r>
            <a:r>
              <a:rPr lang="en-IN" sz="3200" b="0" i="0" u="none" strike="noStrike" baseline="0" dirty="0" err="1">
                <a:latin typeface="Times New Roman" panose="02020603050405020304" pitchFamily="18" charset="0"/>
                <a:cs typeface="Times New Roman" panose="02020603050405020304" pitchFamily="18" charset="0"/>
              </a:rPr>
              <a:t>Modeling</a:t>
            </a:r>
            <a:endParaRPr lang="en-IN" sz="3200" b="0" i="0" u="none" strike="noStrike" baseline="0" dirty="0">
              <a:latin typeface="Times New Roman" panose="02020603050405020304" pitchFamily="18" charset="0"/>
              <a:cs typeface="Times New Roman" panose="02020603050405020304" pitchFamily="18" charset="0"/>
            </a:endParaRPr>
          </a:p>
        </p:txBody>
      </p:sp>
      <p:sp>
        <p:nvSpPr>
          <p:cNvPr id="27" name="TextBox 13">
            <a:extLst>
              <a:ext uri="{FF2B5EF4-FFF2-40B4-BE49-F238E27FC236}">
                <a16:creationId xmlns:a16="http://schemas.microsoft.com/office/drawing/2014/main" id="{001C2AD9-D75B-9C15-9E84-6B1732B4D2DF}"/>
              </a:ext>
            </a:extLst>
          </p:cNvPr>
          <p:cNvSpPr txBox="1"/>
          <p:nvPr/>
        </p:nvSpPr>
        <p:spPr>
          <a:xfrm>
            <a:off x="2133600" y="4827830"/>
            <a:ext cx="3581400" cy="528991"/>
          </a:xfrm>
          <a:prstGeom prst="rect">
            <a:avLst/>
          </a:prstGeom>
        </p:spPr>
        <p:txBody>
          <a:bodyPr wrap="square" lIns="0" tIns="0" rIns="0" bIns="0" rtlCol="0" anchor="t">
            <a:spAutoFit/>
          </a:bodyPr>
          <a:lstStyle/>
          <a:p>
            <a:pPr marL="0" lvl="1" algn="ctr">
              <a:lnSpc>
                <a:spcPts val="4453"/>
              </a:lnSpc>
              <a:spcBef>
                <a:spcPct val="0"/>
              </a:spcBef>
            </a:pPr>
            <a:r>
              <a:rPr lang="en-IN" sz="3200" b="0" i="0" u="none" strike="noStrike" baseline="0" dirty="0">
                <a:latin typeface="Times New Roman" panose="02020603050405020304" pitchFamily="18" charset="0"/>
                <a:cs typeface="Times New Roman" panose="02020603050405020304" pitchFamily="18" charset="0"/>
              </a:rPr>
              <a:t>1. Data Connectivity</a:t>
            </a:r>
          </a:p>
        </p:txBody>
      </p:sp>
      <p:sp>
        <p:nvSpPr>
          <p:cNvPr id="28" name="TextBox 13">
            <a:extLst>
              <a:ext uri="{FF2B5EF4-FFF2-40B4-BE49-F238E27FC236}">
                <a16:creationId xmlns:a16="http://schemas.microsoft.com/office/drawing/2014/main" id="{8BA69DD6-0206-B967-7659-C6BB13DA3994}"/>
              </a:ext>
            </a:extLst>
          </p:cNvPr>
          <p:cNvSpPr txBox="1"/>
          <p:nvPr/>
        </p:nvSpPr>
        <p:spPr>
          <a:xfrm>
            <a:off x="1981200" y="6298906"/>
            <a:ext cx="5267931" cy="528991"/>
          </a:xfrm>
          <a:prstGeom prst="rect">
            <a:avLst/>
          </a:prstGeom>
        </p:spPr>
        <p:txBody>
          <a:bodyPr wrap="square" lIns="0" tIns="0" rIns="0" bIns="0" rtlCol="0" anchor="t">
            <a:spAutoFit/>
          </a:bodyPr>
          <a:lstStyle/>
          <a:p>
            <a:pPr marL="0" lvl="1" algn="ctr">
              <a:lnSpc>
                <a:spcPts val="4453"/>
              </a:lnSpc>
              <a:spcBef>
                <a:spcPct val="0"/>
              </a:spcBef>
            </a:pPr>
            <a:r>
              <a:rPr lang="en-IN" sz="3200" b="0" i="0" u="none" strike="noStrike" baseline="0" dirty="0">
                <a:latin typeface="Times New Roman" panose="02020603050405020304" pitchFamily="18" charset="0"/>
                <a:cs typeface="Times New Roman" panose="02020603050405020304" pitchFamily="18" charset="0"/>
              </a:rPr>
              <a:t>3. Real-Time Data Streaming</a:t>
            </a:r>
          </a:p>
        </p:txBody>
      </p:sp>
      <p:sp>
        <p:nvSpPr>
          <p:cNvPr id="29" name="TextBox 13">
            <a:extLst>
              <a:ext uri="{FF2B5EF4-FFF2-40B4-BE49-F238E27FC236}">
                <a16:creationId xmlns:a16="http://schemas.microsoft.com/office/drawing/2014/main" id="{1F61F3FB-6A0D-D0FC-8D93-CA59B76CAD12}"/>
              </a:ext>
            </a:extLst>
          </p:cNvPr>
          <p:cNvSpPr txBox="1"/>
          <p:nvPr/>
        </p:nvSpPr>
        <p:spPr>
          <a:xfrm>
            <a:off x="1944303" y="7034474"/>
            <a:ext cx="6573954" cy="528991"/>
          </a:xfrm>
          <a:prstGeom prst="rect">
            <a:avLst/>
          </a:prstGeom>
        </p:spPr>
        <p:txBody>
          <a:bodyPr wrap="square" lIns="0" tIns="0" rIns="0" bIns="0" rtlCol="0" anchor="t">
            <a:spAutoFit/>
          </a:bodyPr>
          <a:lstStyle/>
          <a:p>
            <a:pPr marL="0" lvl="1" algn="ctr">
              <a:lnSpc>
                <a:spcPts val="4453"/>
              </a:lnSpc>
              <a:spcBef>
                <a:spcPct val="0"/>
              </a:spcBef>
            </a:pPr>
            <a:r>
              <a:rPr lang="en-US" sz="3200" dirty="0">
                <a:latin typeface="Times New Roman" panose="02020603050405020304" pitchFamily="18" charset="0"/>
                <a:cs typeface="Times New Roman" panose="02020603050405020304" pitchFamily="18" charset="0"/>
              </a:rPr>
              <a:t>4</a:t>
            </a:r>
            <a:r>
              <a:rPr lang="en-IN" sz="3200" dirty="0">
                <a:latin typeface="Times New Roman" panose="02020603050405020304" pitchFamily="18" charset="0"/>
                <a:cs typeface="Times New Roman" panose="02020603050405020304" pitchFamily="18" charset="0"/>
              </a:rPr>
              <a:t>. Data Analysis Expressions (DAX)</a:t>
            </a:r>
            <a:endParaRPr lang="en-IN" sz="3200" b="0" i="0" u="none" strike="noStrike" baseline="0" dirty="0">
              <a:latin typeface="Times New Roman" panose="02020603050405020304" pitchFamily="18" charset="0"/>
              <a:cs typeface="Times New Roman" panose="02020603050405020304" pitchFamily="18" charset="0"/>
            </a:endParaRPr>
          </a:p>
        </p:txBody>
      </p:sp>
      <p:sp>
        <p:nvSpPr>
          <p:cNvPr id="30" name="TextBox 13">
            <a:extLst>
              <a:ext uri="{FF2B5EF4-FFF2-40B4-BE49-F238E27FC236}">
                <a16:creationId xmlns:a16="http://schemas.microsoft.com/office/drawing/2014/main" id="{24402CE3-CC5C-BAA0-FE5E-0E7772EF8CC9}"/>
              </a:ext>
            </a:extLst>
          </p:cNvPr>
          <p:cNvSpPr txBox="1"/>
          <p:nvPr/>
        </p:nvSpPr>
        <p:spPr>
          <a:xfrm>
            <a:off x="1268126" y="7733253"/>
            <a:ext cx="6324600" cy="528991"/>
          </a:xfrm>
          <a:prstGeom prst="rect">
            <a:avLst/>
          </a:prstGeom>
        </p:spPr>
        <p:txBody>
          <a:bodyPr wrap="square" lIns="0" tIns="0" rIns="0" bIns="0" rtlCol="0" anchor="t">
            <a:spAutoFit/>
          </a:bodyPr>
          <a:lstStyle/>
          <a:p>
            <a:pPr marL="0" lvl="1" algn="ctr">
              <a:lnSpc>
                <a:spcPts val="4453"/>
              </a:lnSpc>
              <a:spcBef>
                <a:spcPct val="0"/>
              </a:spcBef>
            </a:pPr>
            <a:r>
              <a:rPr lang="en-IN" sz="3200" b="0" i="0" u="none" strike="noStrike" baseline="0" dirty="0">
                <a:latin typeface="Times New Roman" panose="02020603050405020304" pitchFamily="18" charset="0"/>
                <a:cs typeface="Times New Roman" panose="02020603050405020304" pitchFamily="18" charset="0"/>
              </a:rPr>
              <a:t>5.Interactive 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125E125-B670-BADF-DD5D-3AEC2F5840D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E3A29AA-6D10-B8D4-03D6-7DFCCF34B1E5}"/>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5C766006-456F-7F0D-BB08-CAA9A877F514}"/>
              </a:ext>
            </a:extLst>
          </p:cNvPr>
          <p:cNvGrpSpPr/>
          <p:nvPr/>
        </p:nvGrpSpPr>
        <p:grpSpPr>
          <a:xfrm>
            <a:off x="2417044" y="6856532"/>
            <a:ext cx="3750444" cy="876205"/>
            <a:chOff x="0" y="0"/>
            <a:chExt cx="2048648" cy="230770"/>
          </a:xfrm>
        </p:grpSpPr>
        <p:sp>
          <p:nvSpPr>
            <p:cNvPr id="5" name="Freeform 5">
              <a:extLst>
                <a:ext uri="{FF2B5EF4-FFF2-40B4-BE49-F238E27FC236}">
                  <a16:creationId xmlns:a16="http://schemas.microsoft.com/office/drawing/2014/main" id="{6D310496-0626-FBB7-2E66-720AB186AA22}"/>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6" name="TextBox 6">
              <a:extLst>
                <a:ext uri="{FF2B5EF4-FFF2-40B4-BE49-F238E27FC236}">
                  <a16:creationId xmlns:a16="http://schemas.microsoft.com/office/drawing/2014/main" id="{7E665B9E-881D-4172-B295-FE2B3705533F}"/>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49E153DE-5208-76B8-2E32-9FDA93F2E41A}"/>
              </a:ext>
            </a:extLst>
          </p:cNvPr>
          <p:cNvGrpSpPr/>
          <p:nvPr/>
        </p:nvGrpSpPr>
        <p:grpSpPr>
          <a:xfrm>
            <a:off x="2438401" y="4761330"/>
            <a:ext cx="3715952" cy="876205"/>
            <a:chOff x="0" y="0"/>
            <a:chExt cx="2048648" cy="230770"/>
          </a:xfrm>
        </p:grpSpPr>
        <p:sp>
          <p:nvSpPr>
            <p:cNvPr id="8" name="Freeform 8">
              <a:extLst>
                <a:ext uri="{FF2B5EF4-FFF2-40B4-BE49-F238E27FC236}">
                  <a16:creationId xmlns:a16="http://schemas.microsoft.com/office/drawing/2014/main" id="{0FE4764D-9E40-A842-5992-13F3DE6D3A88}"/>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9" name="TextBox 9">
              <a:extLst>
                <a:ext uri="{FF2B5EF4-FFF2-40B4-BE49-F238E27FC236}">
                  <a16:creationId xmlns:a16="http://schemas.microsoft.com/office/drawing/2014/main" id="{AAC1A6D0-3EAC-FA44-B4B4-85791C89FAC2}"/>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6D35F12B-5E40-B4A8-D6FE-F4251E1EFBAE}"/>
              </a:ext>
            </a:extLst>
          </p:cNvPr>
          <p:cNvGrpSpPr/>
          <p:nvPr/>
        </p:nvGrpSpPr>
        <p:grpSpPr>
          <a:xfrm>
            <a:off x="2403910" y="5852522"/>
            <a:ext cx="3750443" cy="876205"/>
            <a:chOff x="0" y="0"/>
            <a:chExt cx="2048648" cy="230770"/>
          </a:xfrm>
        </p:grpSpPr>
        <p:sp>
          <p:nvSpPr>
            <p:cNvPr id="11" name="Freeform 11">
              <a:extLst>
                <a:ext uri="{FF2B5EF4-FFF2-40B4-BE49-F238E27FC236}">
                  <a16:creationId xmlns:a16="http://schemas.microsoft.com/office/drawing/2014/main" id="{E6AA6E73-07EB-0DFE-BDAF-FA5F1CBAF3EC}"/>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2" name="TextBox 12">
              <a:extLst>
                <a:ext uri="{FF2B5EF4-FFF2-40B4-BE49-F238E27FC236}">
                  <a16:creationId xmlns:a16="http://schemas.microsoft.com/office/drawing/2014/main" id="{7267388D-F0CA-1339-8A60-DFDC9539D9FC}"/>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BFB11F50-0CAC-55DA-D9EA-886A080A95B0}"/>
              </a:ext>
            </a:extLst>
          </p:cNvPr>
          <p:cNvSpPr txBox="1"/>
          <p:nvPr/>
        </p:nvSpPr>
        <p:spPr>
          <a:xfrm>
            <a:off x="2133600" y="2900981"/>
            <a:ext cx="7391400" cy="528991"/>
          </a:xfrm>
          <a:prstGeom prst="rect">
            <a:avLst/>
          </a:prstGeom>
        </p:spPr>
        <p:txBody>
          <a:bodyPr wrap="square" lIns="0" tIns="0" rIns="0" bIns="0" rtlCol="0" anchor="t">
            <a:spAutoFit/>
          </a:bodyPr>
          <a:lstStyle/>
          <a:p>
            <a:pPr marL="0" lvl="1" algn="ctr">
              <a:lnSpc>
                <a:spcPts val="4453"/>
              </a:lnSpc>
              <a:spcBef>
                <a:spcPct val="0"/>
              </a:spcBef>
            </a:pPr>
            <a:r>
              <a:rPr lang="en-US" sz="3200" b="0" i="0" u="none" strike="noStrike" baseline="0" dirty="0">
                <a:solidFill>
                  <a:schemeClr val="bg2"/>
                </a:solidFill>
                <a:latin typeface="Times New Roman" panose="02020603050405020304" pitchFamily="18" charset="0"/>
                <a:cs typeface="Times New Roman" panose="02020603050405020304" pitchFamily="18" charset="0"/>
              </a:rPr>
              <a:t>Power BI is a collection of Components :</a:t>
            </a:r>
          </a:p>
        </p:txBody>
      </p:sp>
      <p:sp>
        <p:nvSpPr>
          <p:cNvPr id="20" name="TextBox 20">
            <a:extLst>
              <a:ext uri="{FF2B5EF4-FFF2-40B4-BE49-F238E27FC236}">
                <a16:creationId xmlns:a16="http://schemas.microsoft.com/office/drawing/2014/main" id="{FFAA0BB3-22BA-826D-0649-0DC225F7C7E3}"/>
              </a:ext>
            </a:extLst>
          </p:cNvPr>
          <p:cNvSpPr txBox="1"/>
          <p:nvPr/>
        </p:nvSpPr>
        <p:spPr>
          <a:xfrm>
            <a:off x="2593837" y="1443651"/>
            <a:ext cx="11350763" cy="951992"/>
          </a:xfrm>
          <a:prstGeom prst="rect">
            <a:avLst/>
          </a:prstGeom>
        </p:spPr>
        <p:txBody>
          <a:bodyPr wrap="square" lIns="0" tIns="0" rIns="0" bIns="0" rtlCol="0" anchor="t">
            <a:spAutoFit/>
          </a:bodyPr>
          <a:lstStyle/>
          <a:p>
            <a:pPr algn="ctr">
              <a:lnSpc>
                <a:spcPts val="7948"/>
              </a:lnSpc>
            </a:pPr>
            <a:r>
              <a:rPr lang="en-US" sz="6000" b="1" i="0" u="none" strike="noStrike" baseline="0" dirty="0">
                <a:latin typeface="Times New Roman" panose="02020603050405020304" pitchFamily="18" charset="0"/>
                <a:cs typeface="Times New Roman" panose="02020603050405020304" pitchFamily="18" charset="0"/>
              </a:rPr>
              <a:t>Components</a:t>
            </a:r>
            <a:r>
              <a:rPr lang="en-US" sz="5677" dirty="0">
                <a:solidFill>
                  <a:srgbClr val="FFFFFF"/>
                </a:solidFill>
                <a:latin typeface="Times New Roman" panose="02020603050405020304" pitchFamily="18" charset="0"/>
                <a:ea typeface="Balabeloo"/>
                <a:cs typeface="Times New Roman" panose="02020603050405020304" pitchFamily="18" charset="0"/>
                <a:sym typeface="Balabeloo"/>
              </a:rPr>
              <a:t>  </a:t>
            </a:r>
          </a:p>
        </p:txBody>
      </p:sp>
      <p:sp>
        <p:nvSpPr>
          <p:cNvPr id="22" name="TextBox 22">
            <a:extLst>
              <a:ext uri="{FF2B5EF4-FFF2-40B4-BE49-F238E27FC236}">
                <a16:creationId xmlns:a16="http://schemas.microsoft.com/office/drawing/2014/main" id="{0F73E43C-559C-AA7E-CB83-353FFD7654A7}"/>
              </a:ext>
            </a:extLst>
          </p:cNvPr>
          <p:cNvSpPr txBox="1"/>
          <p:nvPr/>
        </p:nvSpPr>
        <p:spPr>
          <a:xfrm>
            <a:off x="2315944" y="6987075"/>
            <a:ext cx="3851544" cy="487313"/>
          </a:xfrm>
          <a:prstGeom prst="rect">
            <a:avLst/>
          </a:prstGeom>
        </p:spPr>
        <p:txBody>
          <a:bodyPr wrap="square" lIns="0" tIns="0" rIns="0" bIns="0" rtlCol="0" anchor="t">
            <a:spAutoFit/>
          </a:bodyPr>
          <a:lstStyle/>
          <a:p>
            <a:pPr marL="0" lvl="0" indent="0" algn="ctr">
              <a:lnSpc>
                <a:spcPts val="3840"/>
              </a:lnSpc>
              <a:spcBef>
                <a:spcPct val="0"/>
              </a:spcBef>
            </a:pPr>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4. Power BI Service</a:t>
            </a:r>
            <a:endParaRPr lang="en-US" sz="3200" b="1" u="none" strike="noStrike" dirty="0">
              <a:solidFill>
                <a:srgbClr val="FFFFFF"/>
              </a:solidFill>
              <a:latin typeface="Times New Roman" panose="02020603050405020304" pitchFamily="18" charset="0"/>
              <a:ea typeface="Balsamiq Sans Bold"/>
              <a:cs typeface="Times New Roman" panose="02020603050405020304" pitchFamily="18" charset="0"/>
              <a:sym typeface="Balsamiq Sans Bold"/>
            </a:endParaRPr>
          </a:p>
        </p:txBody>
      </p:sp>
      <p:sp>
        <p:nvSpPr>
          <p:cNvPr id="23" name="TextBox 23">
            <a:extLst>
              <a:ext uri="{FF2B5EF4-FFF2-40B4-BE49-F238E27FC236}">
                <a16:creationId xmlns:a16="http://schemas.microsoft.com/office/drawing/2014/main" id="{88C275DD-623B-4145-57D9-E4FD7371C971}"/>
              </a:ext>
            </a:extLst>
          </p:cNvPr>
          <p:cNvSpPr txBox="1"/>
          <p:nvPr/>
        </p:nvSpPr>
        <p:spPr>
          <a:xfrm>
            <a:off x="2324767" y="4903514"/>
            <a:ext cx="3009233" cy="495300"/>
          </a:xfrm>
          <a:prstGeom prst="rect">
            <a:avLst/>
          </a:prstGeom>
        </p:spPr>
        <p:txBody>
          <a:bodyPr wrap="square" lIns="0" tIns="0" rIns="0" bIns="0" rtlCol="0" anchor="t">
            <a:spAutoFit/>
          </a:bodyPr>
          <a:lstStyle/>
          <a:p>
            <a:pPr marL="0" lvl="0" indent="0" algn="ctr">
              <a:lnSpc>
                <a:spcPts val="3840"/>
              </a:lnSpc>
              <a:spcBef>
                <a:spcPct val="0"/>
              </a:spcBef>
            </a:pPr>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2. Power Pivot</a:t>
            </a:r>
            <a:endParaRPr lang="en-US" sz="3200" b="1" u="none" strike="noStrike" dirty="0">
              <a:solidFill>
                <a:srgbClr val="FFFFFF"/>
              </a:solidFill>
              <a:latin typeface="Times New Roman" panose="02020603050405020304" pitchFamily="18" charset="0"/>
              <a:ea typeface="Balsamiq Sans Bold"/>
              <a:cs typeface="Times New Roman" panose="02020603050405020304" pitchFamily="18" charset="0"/>
              <a:sym typeface="Balsamiq Sans Bold"/>
            </a:endParaRPr>
          </a:p>
        </p:txBody>
      </p:sp>
      <p:sp>
        <p:nvSpPr>
          <p:cNvPr id="24" name="TextBox 24">
            <a:extLst>
              <a:ext uri="{FF2B5EF4-FFF2-40B4-BE49-F238E27FC236}">
                <a16:creationId xmlns:a16="http://schemas.microsoft.com/office/drawing/2014/main" id="{3A30C35B-9FB8-A9B2-4255-7D2FB79EB4A6}"/>
              </a:ext>
            </a:extLst>
          </p:cNvPr>
          <p:cNvSpPr txBox="1"/>
          <p:nvPr/>
        </p:nvSpPr>
        <p:spPr>
          <a:xfrm>
            <a:off x="2200497" y="6007601"/>
            <a:ext cx="3209703" cy="495300"/>
          </a:xfrm>
          <a:prstGeom prst="rect">
            <a:avLst/>
          </a:prstGeom>
        </p:spPr>
        <p:txBody>
          <a:bodyPr wrap="square" lIns="0" tIns="0" rIns="0" bIns="0" rtlCol="0" anchor="t">
            <a:spAutoFit/>
          </a:bodyPr>
          <a:lstStyle/>
          <a:p>
            <a:pPr marL="0" lvl="0" indent="0" algn="ctr">
              <a:lnSpc>
                <a:spcPts val="3840"/>
              </a:lnSpc>
              <a:spcBef>
                <a:spcPct val="0"/>
              </a:spcBef>
            </a:pPr>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3. Power View</a:t>
            </a:r>
            <a:endParaRPr lang="en-US" sz="3200" b="1" u="none" strike="noStrike" dirty="0">
              <a:solidFill>
                <a:srgbClr val="FFFFFF"/>
              </a:solidFill>
              <a:latin typeface="Times New Roman" panose="02020603050405020304" pitchFamily="18" charset="0"/>
              <a:ea typeface="Balsamiq Sans Bold"/>
              <a:cs typeface="Times New Roman" panose="02020603050405020304" pitchFamily="18" charset="0"/>
              <a:sym typeface="Balsamiq Sans Bold"/>
            </a:endParaRPr>
          </a:p>
        </p:txBody>
      </p:sp>
      <p:grpSp>
        <p:nvGrpSpPr>
          <p:cNvPr id="14" name="Group 7">
            <a:extLst>
              <a:ext uri="{FF2B5EF4-FFF2-40B4-BE49-F238E27FC236}">
                <a16:creationId xmlns:a16="http://schemas.microsoft.com/office/drawing/2014/main" id="{42592B41-3856-D8B7-A1B4-78E716B17A62}"/>
              </a:ext>
            </a:extLst>
          </p:cNvPr>
          <p:cNvGrpSpPr/>
          <p:nvPr/>
        </p:nvGrpSpPr>
        <p:grpSpPr>
          <a:xfrm>
            <a:off x="2514608" y="3733141"/>
            <a:ext cx="3639745" cy="876205"/>
            <a:chOff x="0" y="0"/>
            <a:chExt cx="2048648" cy="230770"/>
          </a:xfrm>
        </p:grpSpPr>
        <p:sp>
          <p:nvSpPr>
            <p:cNvPr id="15" name="Freeform 8">
              <a:extLst>
                <a:ext uri="{FF2B5EF4-FFF2-40B4-BE49-F238E27FC236}">
                  <a16:creationId xmlns:a16="http://schemas.microsoft.com/office/drawing/2014/main" id="{D193E33F-3998-E690-CD21-70431A34C971}"/>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6" name="TextBox 9">
              <a:extLst>
                <a:ext uri="{FF2B5EF4-FFF2-40B4-BE49-F238E27FC236}">
                  <a16:creationId xmlns:a16="http://schemas.microsoft.com/office/drawing/2014/main" id="{552FDE62-62AB-3493-75B6-88AD3FE2F963}"/>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17" name="TextBox 23">
            <a:extLst>
              <a:ext uri="{FF2B5EF4-FFF2-40B4-BE49-F238E27FC236}">
                <a16:creationId xmlns:a16="http://schemas.microsoft.com/office/drawing/2014/main" id="{0584D030-6B4C-9397-6038-1DAC8466D2DB}"/>
              </a:ext>
            </a:extLst>
          </p:cNvPr>
          <p:cNvSpPr txBox="1"/>
          <p:nvPr/>
        </p:nvSpPr>
        <p:spPr>
          <a:xfrm>
            <a:off x="2593837" y="3911548"/>
            <a:ext cx="2968763" cy="492443"/>
          </a:xfrm>
          <a:prstGeom prst="rect">
            <a:avLst/>
          </a:prstGeom>
        </p:spPr>
        <p:txBody>
          <a:bodyPr wrap="square" lIns="0" tIns="0" rIns="0" bIns="0" rtlCol="0" anchor="t">
            <a:spAutoFit/>
          </a:bodyPr>
          <a:lstStyle/>
          <a:p>
            <a:pPr algn="l"/>
            <a:r>
              <a:rPr lang="en-US" sz="3200" b="1" dirty="0">
                <a:solidFill>
                  <a:srgbClr val="FFFFFF"/>
                </a:solidFill>
                <a:latin typeface="Times New Roman" panose="02020603050405020304" pitchFamily="18" charset="0"/>
                <a:ea typeface="Balsamiq Sans Bold"/>
                <a:cs typeface="Times New Roman" panose="02020603050405020304" pitchFamily="18" charset="0"/>
                <a:sym typeface="Balsamiq Sans Bold"/>
              </a:rPr>
              <a:t>1. Power Query</a:t>
            </a:r>
            <a:endParaRPr lang="en-IN"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66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E3BBAE0-23EE-9EB2-5ACD-5A4DE055FD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1314A1-8D07-5F9F-CE1C-474212E1AC95}"/>
              </a:ext>
            </a:extLst>
          </p:cNvPr>
          <p:cNvSpPr/>
          <p:nvPr/>
        </p:nvSpPr>
        <p:spPr>
          <a:xfrm>
            <a:off x="-2743200" y="-6440414"/>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2BE8BC2F-85C9-6567-4505-AA0C3237A804}"/>
              </a:ext>
            </a:extLst>
          </p:cNvPr>
          <p:cNvGrpSpPr/>
          <p:nvPr/>
        </p:nvGrpSpPr>
        <p:grpSpPr>
          <a:xfrm>
            <a:off x="9156032" y="6076812"/>
            <a:ext cx="6312568" cy="2723580"/>
            <a:chOff x="0" y="0"/>
            <a:chExt cx="2048648" cy="230770"/>
          </a:xfrm>
        </p:grpSpPr>
        <p:sp>
          <p:nvSpPr>
            <p:cNvPr id="5" name="Freeform 5">
              <a:extLst>
                <a:ext uri="{FF2B5EF4-FFF2-40B4-BE49-F238E27FC236}">
                  <a16:creationId xmlns:a16="http://schemas.microsoft.com/office/drawing/2014/main" id="{CEFBD6D1-04F9-918E-2065-605067024259}"/>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6" name="TextBox 6">
              <a:extLst>
                <a:ext uri="{FF2B5EF4-FFF2-40B4-BE49-F238E27FC236}">
                  <a16:creationId xmlns:a16="http://schemas.microsoft.com/office/drawing/2014/main" id="{5D1E165F-1853-5634-615F-6E6D3B172D04}"/>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4BE502F8-2269-E8F9-8409-FC45E05DC8D8}"/>
              </a:ext>
            </a:extLst>
          </p:cNvPr>
          <p:cNvGrpSpPr/>
          <p:nvPr/>
        </p:nvGrpSpPr>
        <p:grpSpPr>
          <a:xfrm>
            <a:off x="9130996" y="2681499"/>
            <a:ext cx="6337604" cy="2954032"/>
            <a:chOff x="0" y="0"/>
            <a:chExt cx="2048648" cy="230770"/>
          </a:xfrm>
        </p:grpSpPr>
        <p:sp>
          <p:nvSpPr>
            <p:cNvPr id="8" name="Freeform 8">
              <a:extLst>
                <a:ext uri="{FF2B5EF4-FFF2-40B4-BE49-F238E27FC236}">
                  <a16:creationId xmlns:a16="http://schemas.microsoft.com/office/drawing/2014/main" id="{9A38875B-BF3B-27CC-5069-509E3F65A31B}"/>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9" name="TextBox 9">
              <a:extLst>
                <a:ext uri="{FF2B5EF4-FFF2-40B4-BE49-F238E27FC236}">
                  <a16:creationId xmlns:a16="http://schemas.microsoft.com/office/drawing/2014/main" id="{C9F08B57-5BB5-EB91-4C16-81A7ABAE7B35}"/>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B867C48D-B236-2285-C24D-B6AE0CA9B314}"/>
              </a:ext>
            </a:extLst>
          </p:cNvPr>
          <p:cNvGrpSpPr/>
          <p:nvPr/>
        </p:nvGrpSpPr>
        <p:grpSpPr>
          <a:xfrm>
            <a:off x="1643624" y="5852522"/>
            <a:ext cx="6882563" cy="2796178"/>
            <a:chOff x="0" y="0"/>
            <a:chExt cx="2048648" cy="230770"/>
          </a:xfrm>
        </p:grpSpPr>
        <p:sp>
          <p:nvSpPr>
            <p:cNvPr id="11" name="Freeform 11">
              <a:extLst>
                <a:ext uri="{FF2B5EF4-FFF2-40B4-BE49-F238E27FC236}">
                  <a16:creationId xmlns:a16="http://schemas.microsoft.com/office/drawing/2014/main" id="{E87C0075-C96E-9E60-3934-A338BB580F00}"/>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2" name="TextBox 12">
              <a:extLst>
                <a:ext uri="{FF2B5EF4-FFF2-40B4-BE49-F238E27FC236}">
                  <a16:creationId xmlns:a16="http://schemas.microsoft.com/office/drawing/2014/main" id="{D4333898-9EE8-C088-77FF-81948E088A25}"/>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20" name="TextBox 20">
            <a:extLst>
              <a:ext uri="{FF2B5EF4-FFF2-40B4-BE49-F238E27FC236}">
                <a16:creationId xmlns:a16="http://schemas.microsoft.com/office/drawing/2014/main" id="{0A414EEF-4300-B78D-6A72-8F665050CF5C}"/>
              </a:ext>
            </a:extLst>
          </p:cNvPr>
          <p:cNvSpPr txBox="1"/>
          <p:nvPr/>
        </p:nvSpPr>
        <p:spPr>
          <a:xfrm>
            <a:off x="2593837" y="1443651"/>
            <a:ext cx="11350763" cy="951992"/>
          </a:xfrm>
          <a:prstGeom prst="rect">
            <a:avLst/>
          </a:prstGeom>
        </p:spPr>
        <p:txBody>
          <a:bodyPr wrap="square" lIns="0" tIns="0" rIns="0" bIns="0" rtlCol="0" anchor="t">
            <a:spAutoFit/>
          </a:bodyPr>
          <a:lstStyle/>
          <a:p>
            <a:pPr algn="ctr">
              <a:lnSpc>
                <a:spcPts val="7948"/>
              </a:lnSpc>
            </a:pPr>
            <a:r>
              <a:rPr lang="en-US" sz="6000" b="1" i="0" u="none" strike="noStrike" baseline="0" dirty="0">
                <a:latin typeface="Times New Roman" panose="02020603050405020304" pitchFamily="18" charset="0"/>
                <a:cs typeface="Times New Roman" panose="02020603050405020304" pitchFamily="18" charset="0"/>
              </a:rPr>
              <a:t>Components</a:t>
            </a:r>
            <a:r>
              <a:rPr lang="en-US" sz="5677" dirty="0">
                <a:solidFill>
                  <a:srgbClr val="FFFFFF"/>
                </a:solidFill>
                <a:latin typeface="Times New Roman" panose="02020603050405020304" pitchFamily="18" charset="0"/>
                <a:ea typeface="Balabeloo"/>
                <a:cs typeface="Times New Roman" panose="02020603050405020304" pitchFamily="18" charset="0"/>
                <a:sym typeface="Balabeloo"/>
              </a:rPr>
              <a:t>  </a:t>
            </a:r>
          </a:p>
        </p:txBody>
      </p:sp>
      <p:sp>
        <p:nvSpPr>
          <p:cNvPr id="22" name="TextBox 22">
            <a:extLst>
              <a:ext uri="{FF2B5EF4-FFF2-40B4-BE49-F238E27FC236}">
                <a16:creationId xmlns:a16="http://schemas.microsoft.com/office/drawing/2014/main" id="{C64D2368-323C-5477-72D9-1B7A15FF2A2D}"/>
              </a:ext>
            </a:extLst>
          </p:cNvPr>
          <p:cNvSpPr txBox="1"/>
          <p:nvPr/>
        </p:nvSpPr>
        <p:spPr>
          <a:xfrm>
            <a:off x="9252157" y="6151039"/>
            <a:ext cx="6064043" cy="1911549"/>
          </a:xfrm>
          <a:prstGeom prst="rect">
            <a:avLst/>
          </a:prstGeom>
        </p:spPr>
        <p:txBody>
          <a:bodyPr wrap="square" lIns="0" tIns="0" rIns="0" bIns="0" rtlCol="0" anchor="t">
            <a:spAutoFit/>
          </a:bodyPr>
          <a:lstStyle/>
          <a:p>
            <a:pPr marL="0" lvl="0" indent="0">
              <a:lnSpc>
                <a:spcPts val="3840"/>
              </a:lnSpc>
              <a:spcBef>
                <a:spcPct val="0"/>
              </a:spcBef>
            </a:pPr>
            <a:r>
              <a:rPr lang="en-US" sz="2800" b="1" dirty="0">
                <a:latin typeface="Times New Roman" panose="02020603050405020304" pitchFamily="18" charset="0"/>
                <a:ea typeface="Balsamiq Sans Bold"/>
                <a:cs typeface="Times New Roman" panose="02020603050405020304" pitchFamily="18" charset="0"/>
                <a:sym typeface="Balsamiq Sans Bold"/>
              </a:rPr>
              <a:t>4. Power BI Service: </a:t>
            </a:r>
          </a:p>
          <a:p>
            <a:pPr marL="0" lvl="0" indent="0">
              <a:lnSpc>
                <a:spcPts val="3840"/>
              </a:lnSpc>
              <a:spcBef>
                <a:spcPct val="0"/>
              </a:spcBef>
            </a:pPr>
            <a:r>
              <a:rPr lang="en-US" sz="2800" b="0" i="0" u="none" strike="noStrike" baseline="0" dirty="0">
                <a:latin typeface="Times New Roman" panose="02020603050405020304" pitchFamily="18" charset="0"/>
                <a:cs typeface="Times New Roman" panose="02020603050405020304" pitchFamily="18" charset="0"/>
              </a:rPr>
              <a:t>Communicating through reports &amp; Dashboards with clients, colleagues , end users .</a:t>
            </a:r>
            <a:endParaRPr lang="en-US" sz="2800" b="1" u="none" strike="noStrike" dirty="0">
              <a:latin typeface="Times New Roman" panose="02020603050405020304" pitchFamily="18" charset="0"/>
              <a:ea typeface="Balsamiq Sans Bold"/>
              <a:cs typeface="Times New Roman" panose="02020603050405020304" pitchFamily="18" charset="0"/>
              <a:sym typeface="Balsamiq Sans Bold"/>
            </a:endParaRPr>
          </a:p>
        </p:txBody>
      </p:sp>
      <p:sp>
        <p:nvSpPr>
          <p:cNvPr id="23" name="TextBox 23">
            <a:extLst>
              <a:ext uri="{FF2B5EF4-FFF2-40B4-BE49-F238E27FC236}">
                <a16:creationId xmlns:a16="http://schemas.microsoft.com/office/drawing/2014/main" id="{53BEABF6-FA78-7782-7602-183AE47417C7}"/>
              </a:ext>
            </a:extLst>
          </p:cNvPr>
          <p:cNvSpPr txBox="1"/>
          <p:nvPr/>
        </p:nvSpPr>
        <p:spPr>
          <a:xfrm>
            <a:off x="9275418" y="2813089"/>
            <a:ext cx="6040782" cy="2154436"/>
          </a:xfrm>
          <a:prstGeom prst="rect">
            <a:avLst/>
          </a:prstGeom>
        </p:spPr>
        <p:txBody>
          <a:bodyPr wrap="square" lIns="0" tIns="0" rIns="0" bIns="0" rtlCol="0" anchor="t">
            <a:spAutoFit/>
          </a:bodyPr>
          <a:lstStyle/>
          <a:p>
            <a:r>
              <a:rPr lang="en-US" sz="2800" b="1" dirty="0">
                <a:latin typeface="Times New Roman" panose="02020603050405020304" pitchFamily="18" charset="0"/>
                <a:ea typeface="Balsamiq Sans Bold"/>
                <a:cs typeface="Times New Roman" panose="02020603050405020304" pitchFamily="18" charset="0"/>
                <a:sym typeface="Balsamiq Sans Bold"/>
              </a:rPr>
              <a:t>2.</a:t>
            </a:r>
            <a:r>
              <a:rPr lang="en-US" sz="2800" b="0" i="0" u="none" strike="noStrike" baseline="0" dirty="0">
                <a:latin typeface="Times New Roman" panose="02020603050405020304" pitchFamily="18" charset="0"/>
                <a:cs typeface="Times New Roman" panose="02020603050405020304" pitchFamily="18" charset="0"/>
              </a:rPr>
              <a:t> </a:t>
            </a:r>
            <a:r>
              <a:rPr lang="en-US" sz="2800" b="1" i="0" u="none" strike="noStrike" baseline="0" dirty="0">
                <a:latin typeface="Times New Roman" panose="02020603050405020304" pitchFamily="18" charset="0"/>
                <a:cs typeface="Times New Roman" panose="02020603050405020304" pitchFamily="18" charset="0"/>
              </a:rPr>
              <a:t>Data modeling:</a:t>
            </a:r>
          </a:p>
          <a:p>
            <a:r>
              <a:rPr lang="en-US" sz="2800" b="1" i="0"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when we have multiple data sources, if we want to connect them, we need to create the relationship between them by using power pivot.</a:t>
            </a:r>
            <a:endParaRPr lang="en-US" sz="2800" b="1" u="none" strike="noStrike" dirty="0">
              <a:latin typeface="Times New Roman" panose="02020603050405020304" pitchFamily="18" charset="0"/>
              <a:ea typeface="Balsamiq Sans Bold"/>
              <a:cs typeface="Times New Roman" panose="02020603050405020304" pitchFamily="18" charset="0"/>
              <a:sym typeface="Balsamiq Sans Bold"/>
            </a:endParaRPr>
          </a:p>
        </p:txBody>
      </p:sp>
      <p:sp>
        <p:nvSpPr>
          <p:cNvPr id="24" name="TextBox 24">
            <a:extLst>
              <a:ext uri="{FF2B5EF4-FFF2-40B4-BE49-F238E27FC236}">
                <a16:creationId xmlns:a16="http://schemas.microsoft.com/office/drawing/2014/main" id="{ACE0BD7A-BA0E-5FD8-EBFE-1A60C2C029A3}"/>
              </a:ext>
            </a:extLst>
          </p:cNvPr>
          <p:cNvSpPr txBox="1"/>
          <p:nvPr/>
        </p:nvSpPr>
        <p:spPr>
          <a:xfrm>
            <a:off x="1808022" y="6098068"/>
            <a:ext cx="6694683" cy="1723549"/>
          </a:xfrm>
          <a:prstGeom prst="rect">
            <a:avLst/>
          </a:prstGeom>
        </p:spPr>
        <p:txBody>
          <a:bodyPr wrap="square" lIns="0" tIns="0" rIns="0" bIns="0" rtlCol="0" anchor="t">
            <a:spAutoFit/>
          </a:bodyPr>
          <a:lstStyle/>
          <a:p>
            <a:pPr algn="l"/>
            <a:r>
              <a:rPr lang="en-US" sz="2800" b="1" dirty="0">
                <a:latin typeface="Times New Roman" panose="02020603050405020304" pitchFamily="18" charset="0"/>
                <a:ea typeface="Balsamiq Sans Bold"/>
                <a:cs typeface="Times New Roman" panose="02020603050405020304" pitchFamily="18" charset="0"/>
                <a:sym typeface="Balsamiq Sans Bold"/>
              </a:rPr>
              <a:t>3. Power View: </a:t>
            </a:r>
          </a:p>
          <a:p>
            <a:pPr algn="l"/>
            <a:r>
              <a:rPr lang="en-US" sz="2800" b="0" i="0" u="none" strike="noStrike" baseline="0" dirty="0">
                <a:latin typeface="Times New Roman" panose="02020603050405020304" pitchFamily="18" charset="0"/>
                <a:cs typeface="Times New Roman" panose="02020603050405020304" pitchFamily="18" charset="0"/>
              </a:rPr>
              <a:t>It can be help us to create 250+ visuals.</a:t>
            </a:r>
          </a:p>
          <a:p>
            <a:pPr algn="l"/>
            <a:r>
              <a:rPr lang="en-IN" sz="2800" b="0" i="0" u="none" strike="noStrike" baseline="0" dirty="0">
                <a:latin typeface="Times New Roman" panose="02020603050405020304" pitchFamily="18" charset="0"/>
                <a:cs typeface="Times New Roman" panose="02020603050405020304" pitchFamily="18" charset="0"/>
              </a:rPr>
              <a:t>Ex: line chat, bar chart ,pie chart, </a:t>
            </a:r>
            <a:r>
              <a:rPr lang="en-IN" sz="2800" b="0" i="0" u="none" strike="noStrike" baseline="0" dirty="0" err="1">
                <a:latin typeface="Times New Roman" panose="02020603050405020304" pitchFamily="18" charset="0"/>
                <a:cs typeface="Times New Roman" panose="02020603050405020304" pitchFamily="18" charset="0"/>
              </a:rPr>
              <a:t>kpi</a:t>
            </a:r>
            <a:r>
              <a:rPr lang="en-IN" sz="2800" b="0" i="0" u="none" strike="noStrike" baseline="0" dirty="0">
                <a:latin typeface="Times New Roman" panose="02020603050405020304" pitchFamily="18" charset="0"/>
                <a:cs typeface="Times New Roman" panose="02020603050405020304" pitchFamily="18" charset="0"/>
              </a:rPr>
              <a:t> chart ………..etc</a:t>
            </a:r>
            <a:endParaRPr lang="en-US" sz="2800" b="1" u="none" strike="noStrike" dirty="0">
              <a:latin typeface="Times New Roman" panose="02020603050405020304" pitchFamily="18" charset="0"/>
              <a:ea typeface="Balsamiq Sans Bold"/>
              <a:cs typeface="Times New Roman" panose="02020603050405020304" pitchFamily="18" charset="0"/>
              <a:sym typeface="Balsamiq Sans Bold"/>
            </a:endParaRPr>
          </a:p>
        </p:txBody>
      </p:sp>
      <p:grpSp>
        <p:nvGrpSpPr>
          <p:cNvPr id="14" name="Group 7">
            <a:extLst>
              <a:ext uri="{FF2B5EF4-FFF2-40B4-BE49-F238E27FC236}">
                <a16:creationId xmlns:a16="http://schemas.microsoft.com/office/drawing/2014/main" id="{97D5CC6B-B7BC-31B3-0B5C-D5AC819C3080}"/>
              </a:ext>
            </a:extLst>
          </p:cNvPr>
          <p:cNvGrpSpPr/>
          <p:nvPr/>
        </p:nvGrpSpPr>
        <p:grpSpPr>
          <a:xfrm>
            <a:off x="1643625" y="2672709"/>
            <a:ext cx="6882563" cy="2923261"/>
            <a:chOff x="0" y="0"/>
            <a:chExt cx="2048648" cy="230770"/>
          </a:xfrm>
        </p:grpSpPr>
        <p:sp>
          <p:nvSpPr>
            <p:cNvPr id="15" name="Freeform 8">
              <a:extLst>
                <a:ext uri="{FF2B5EF4-FFF2-40B4-BE49-F238E27FC236}">
                  <a16:creationId xmlns:a16="http://schemas.microsoft.com/office/drawing/2014/main" id="{82400760-D18B-BE85-043E-0219D045032E}"/>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6" name="TextBox 9">
              <a:extLst>
                <a:ext uri="{FF2B5EF4-FFF2-40B4-BE49-F238E27FC236}">
                  <a16:creationId xmlns:a16="http://schemas.microsoft.com/office/drawing/2014/main" id="{4F1EDB9A-84B9-92A7-E733-2E88A255707F}"/>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17" name="TextBox 23">
            <a:extLst>
              <a:ext uri="{FF2B5EF4-FFF2-40B4-BE49-F238E27FC236}">
                <a16:creationId xmlns:a16="http://schemas.microsoft.com/office/drawing/2014/main" id="{A42B82C6-84B0-1966-8F23-16C10C77C0E6}"/>
              </a:ext>
            </a:extLst>
          </p:cNvPr>
          <p:cNvSpPr txBox="1"/>
          <p:nvPr/>
        </p:nvSpPr>
        <p:spPr>
          <a:xfrm>
            <a:off x="1874184" y="2812281"/>
            <a:ext cx="6562361" cy="2154436"/>
          </a:xfrm>
          <a:prstGeom prst="rect">
            <a:avLst/>
          </a:prstGeom>
        </p:spPr>
        <p:txBody>
          <a:bodyPr wrap="square" lIns="0" tIns="0" rIns="0" bIns="0" rtlCol="0" anchor="t">
            <a:spAutoFit/>
          </a:bodyPr>
          <a:lstStyle/>
          <a:p>
            <a:pPr algn="l"/>
            <a:r>
              <a:rPr lang="en-US" sz="2800" b="1" dirty="0">
                <a:latin typeface="Times New Roman" panose="02020603050405020304" pitchFamily="18" charset="0"/>
                <a:ea typeface="Balsamiq Sans Bold"/>
                <a:cs typeface="Times New Roman" panose="02020603050405020304" pitchFamily="18" charset="0"/>
                <a:sym typeface="Balsamiq Sans Bold"/>
              </a:rPr>
              <a:t>1. </a:t>
            </a:r>
            <a:r>
              <a:rPr lang="en-IN" sz="2800" b="0" i="0" u="none" strike="noStrike" baseline="0" dirty="0">
                <a:latin typeface="Times New Roman" panose="02020603050405020304" pitchFamily="18" charset="0"/>
                <a:cs typeface="Times New Roman" panose="02020603050405020304" pitchFamily="18" charset="0"/>
              </a:rPr>
              <a:t>Power Query :</a:t>
            </a:r>
          </a:p>
          <a:p>
            <a:pPr algn="l"/>
            <a:r>
              <a:rPr lang="en-US" sz="2800" b="0" i="0" u="none" strike="noStrike" baseline="0" dirty="0">
                <a:latin typeface="Times New Roman" panose="02020603050405020304" pitchFamily="18" charset="0"/>
                <a:cs typeface="Times New Roman" panose="02020603050405020304" pitchFamily="18" charset="0"/>
              </a:rPr>
              <a:t>It is a ETL tool (</a:t>
            </a:r>
            <a:r>
              <a:rPr lang="en-US" sz="2800" b="0" i="0" u="none" strike="noStrike" baseline="0" dirty="0" err="1">
                <a:latin typeface="Times New Roman" panose="02020603050405020304" pitchFamily="18" charset="0"/>
                <a:cs typeface="Times New Roman" panose="02020603050405020304" pitchFamily="18" charset="0"/>
              </a:rPr>
              <a:t>extract,Transfer</a:t>
            </a:r>
            <a:r>
              <a:rPr lang="en-US" sz="2800" b="0" i="0" u="none" strike="noStrike" baseline="0" dirty="0">
                <a:latin typeface="Times New Roman" panose="02020603050405020304" pitchFamily="18" charset="0"/>
                <a:cs typeface="Times New Roman" panose="02020603050405020304" pitchFamily="18" charset="0"/>
              </a:rPr>
              <a:t>(cleaning the data ), Load)</a:t>
            </a:r>
          </a:p>
          <a:p>
            <a:pPr algn="l"/>
            <a:r>
              <a:rPr lang="en-US" sz="2800" b="0" i="0" u="none" strike="noStrike" baseline="0" dirty="0">
                <a:latin typeface="Times New Roman" panose="02020603050405020304" pitchFamily="18" charset="0"/>
                <a:cs typeface="Times New Roman" panose="02020603050405020304" pitchFamily="18" charset="0"/>
              </a:rPr>
              <a:t>=&gt; Extracting the data , transferring the data and loading the data.</a:t>
            </a:r>
            <a:endParaRPr lang="en-IN" sz="2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00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4612DD2A-9458-3695-B74C-898F909A46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C10C42B-996E-183E-616D-AD73D4917691}"/>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p>
      <p:grpSp>
        <p:nvGrpSpPr>
          <p:cNvPr id="4" name="Group 4">
            <a:extLst>
              <a:ext uri="{FF2B5EF4-FFF2-40B4-BE49-F238E27FC236}">
                <a16:creationId xmlns:a16="http://schemas.microsoft.com/office/drawing/2014/main" id="{8EEC3C11-B354-E458-BF18-D6A069D5AA33}"/>
              </a:ext>
            </a:extLst>
          </p:cNvPr>
          <p:cNvGrpSpPr/>
          <p:nvPr/>
        </p:nvGrpSpPr>
        <p:grpSpPr>
          <a:xfrm>
            <a:off x="9143514" y="5843438"/>
            <a:ext cx="7257784" cy="3949200"/>
            <a:chOff x="0" y="0"/>
            <a:chExt cx="2048648" cy="230770"/>
          </a:xfrm>
        </p:grpSpPr>
        <p:sp>
          <p:nvSpPr>
            <p:cNvPr id="5" name="Freeform 5">
              <a:extLst>
                <a:ext uri="{FF2B5EF4-FFF2-40B4-BE49-F238E27FC236}">
                  <a16:creationId xmlns:a16="http://schemas.microsoft.com/office/drawing/2014/main" id="{57689A88-B47E-D077-7081-9A2D578EB94E}"/>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6" name="TextBox 6">
              <a:extLst>
                <a:ext uri="{FF2B5EF4-FFF2-40B4-BE49-F238E27FC236}">
                  <a16:creationId xmlns:a16="http://schemas.microsoft.com/office/drawing/2014/main" id="{28AD7BDC-C4A5-113A-1CEE-BEB006651242}"/>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1CF5864D-66B5-D4C9-D481-5D31FDDE487B}"/>
              </a:ext>
            </a:extLst>
          </p:cNvPr>
          <p:cNvGrpSpPr/>
          <p:nvPr/>
        </p:nvGrpSpPr>
        <p:grpSpPr>
          <a:xfrm>
            <a:off x="9130996" y="2383173"/>
            <a:ext cx="7282820" cy="3281014"/>
            <a:chOff x="0" y="0"/>
            <a:chExt cx="2048648" cy="230770"/>
          </a:xfrm>
        </p:grpSpPr>
        <p:sp>
          <p:nvSpPr>
            <p:cNvPr id="8" name="Freeform 8">
              <a:extLst>
                <a:ext uri="{FF2B5EF4-FFF2-40B4-BE49-F238E27FC236}">
                  <a16:creationId xmlns:a16="http://schemas.microsoft.com/office/drawing/2014/main" id="{DCEB8B38-877A-1841-1085-070B5AA502FA}"/>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9" name="TextBox 9">
              <a:extLst>
                <a:ext uri="{FF2B5EF4-FFF2-40B4-BE49-F238E27FC236}">
                  <a16:creationId xmlns:a16="http://schemas.microsoft.com/office/drawing/2014/main" id="{BD5C21DC-7518-7B92-E818-1400B785BE53}"/>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F4811ED0-1842-A4EB-BB6A-6229D54632FE}"/>
              </a:ext>
            </a:extLst>
          </p:cNvPr>
          <p:cNvGrpSpPr/>
          <p:nvPr/>
        </p:nvGrpSpPr>
        <p:grpSpPr>
          <a:xfrm>
            <a:off x="1643265" y="5647602"/>
            <a:ext cx="6882563" cy="3949200"/>
            <a:chOff x="0" y="0"/>
            <a:chExt cx="2048648" cy="230770"/>
          </a:xfrm>
        </p:grpSpPr>
        <p:sp>
          <p:nvSpPr>
            <p:cNvPr id="11" name="Freeform 11">
              <a:extLst>
                <a:ext uri="{FF2B5EF4-FFF2-40B4-BE49-F238E27FC236}">
                  <a16:creationId xmlns:a16="http://schemas.microsoft.com/office/drawing/2014/main" id="{6366FAE4-5650-CE63-CD8C-F5DAFAF05FD3}"/>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2" name="TextBox 12">
              <a:extLst>
                <a:ext uri="{FF2B5EF4-FFF2-40B4-BE49-F238E27FC236}">
                  <a16:creationId xmlns:a16="http://schemas.microsoft.com/office/drawing/2014/main" id="{EC0994CE-44A7-8E48-B083-7A3BC3B39A1C}"/>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20" name="TextBox 20">
            <a:extLst>
              <a:ext uri="{FF2B5EF4-FFF2-40B4-BE49-F238E27FC236}">
                <a16:creationId xmlns:a16="http://schemas.microsoft.com/office/drawing/2014/main" id="{29111D9E-A03A-C449-60B3-9C0586D68B61}"/>
              </a:ext>
            </a:extLst>
          </p:cNvPr>
          <p:cNvSpPr txBox="1"/>
          <p:nvPr/>
        </p:nvSpPr>
        <p:spPr>
          <a:xfrm>
            <a:off x="2590800" y="1251930"/>
            <a:ext cx="11350763" cy="951992"/>
          </a:xfrm>
          <a:prstGeom prst="rect">
            <a:avLst/>
          </a:prstGeom>
        </p:spPr>
        <p:txBody>
          <a:bodyPr wrap="square" lIns="0" tIns="0" rIns="0" bIns="0" rtlCol="0" anchor="t">
            <a:spAutoFit/>
          </a:bodyPr>
          <a:lstStyle/>
          <a:p>
            <a:pPr algn="ctr">
              <a:lnSpc>
                <a:spcPts val="7948"/>
              </a:lnSpc>
            </a:pPr>
            <a:r>
              <a:rPr lang="en-US" sz="6000" b="1" dirty="0">
                <a:latin typeface="Times New Roman" panose="02020603050405020304" pitchFamily="18" charset="0"/>
                <a:ea typeface="Balabeloo"/>
                <a:cs typeface="Times New Roman" panose="02020603050405020304" pitchFamily="18" charset="0"/>
                <a:sym typeface="Balabeloo"/>
              </a:rPr>
              <a:t>Modules</a:t>
            </a:r>
            <a:r>
              <a:rPr lang="en-US" sz="5677" dirty="0">
                <a:solidFill>
                  <a:srgbClr val="FFFFFF"/>
                </a:solidFill>
                <a:latin typeface="Times New Roman" panose="02020603050405020304" pitchFamily="18" charset="0"/>
                <a:ea typeface="Balabeloo"/>
                <a:cs typeface="Times New Roman" panose="02020603050405020304" pitchFamily="18" charset="0"/>
                <a:sym typeface="Balabeloo"/>
              </a:rPr>
              <a:t>  </a:t>
            </a:r>
          </a:p>
        </p:txBody>
      </p:sp>
      <p:sp>
        <p:nvSpPr>
          <p:cNvPr id="22" name="TextBox 22">
            <a:extLst>
              <a:ext uri="{FF2B5EF4-FFF2-40B4-BE49-F238E27FC236}">
                <a16:creationId xmlns:a16="http://schemas.microsoft.com/office/drawing/2014/main" id="{976C2636-6CFF-ABE4-1628-B7E2508B208A}"/>
              </a:ext>
            </a:extLst>
          </p:cNvPr>
          <p:cNvSpPr txBox="1"/>
          <p:nvPr/>
        </p:nvSpPr>
        <p:spPr>
          <a:xfrm>
            <a:off x="9285548" y="5870623"/>
            <a:ext cx="7054643" cy="3969292"/>
          </a:xfrm>
          <a:prstGeom prst="rect">
            <a:avLst/>
          </a:prstGeom>
        </p:spPr>
        <p:txBody>
          <a:bodyPr wrap="square" lIns="0" tIns="0" rIns="0" bIns="0" rtlCol="0" anchor="t">
            <a:spAutoFit/>
          </a:bodyPr>
          <a:lstStyle/>
          <a:p>
            <a:pPr lvl="0">
              <a:lnSpc>
                <a:spcPct val="115000"/>
              </a:lnSpc>
              <a:spcAft>
                <a:spcPts val="800"/>
              </a:spcAft>
              <a:buSzPts val="1000"/>
            </a:pPr>
            <a:r>
              <a:rPr lang="en-US" sz="2800" b="1" u="none" strike="noStrike" dirty="0">
                <a:latin typeface="Times New Roman" panose="02020603050405020304" pitchFamily="18" charset="0"/>
                <a:ea typeface="Balsamiq Sans Bold"/>
                <a:cs typeface="Times New Roman" panose="02020603050405020304" pitchFamily="18" charset="0"/>
                <a:sym typeface="Balsamiq Sans Bold"/>
              </a:rPr>
              <a:t>Module4: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Finalizing the Financial Forecasting Dashboard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Objective: Compile visualizations into a final dashboard.</a:t>
            </a:r>
            <a:endParaRPr lang="en-IN" b="1"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b="1" dirty="0">
              <a:effectLst/>
              <a:latin typeface="Times New Roman" panose="02020603050405020304" pitchFamily="18" charset="0"/>
              <a:ea typeface="Noto Sans Symbols"/>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Arrange the forecasted data and historical data in a cohesive layout.</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Add interactive elements like slicers to adjust forecasting periods or financial categories.</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a:p>
            <a:r>
              <a:rPr lang="en-IN" b="1" dirty="0">
                <a:effectLst/>
                <a:latin typeface="Times New Roman" panose="02020603050405020304" pitchFamily="18" charset="0"/>
                <a:ea typeface="Calibri" panose="020F0502020204030204" pitchFamily="34" charset="0"/>
                <a:cs typeface="Times New Roman" panose="02020603050405020304" pitchFamily="18" charset="0"/>
              </a:rPr>
              <a:t>Include a narrative on how forecasts can guide financial decision-making.</a:t>
            </a:r>
            <a:endParaRPr lang="en-IN" sz="28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3" name="TextBox 23">
            <a:extLst>
              <a:ext uri="{FF2B5EF4-FFF2-40B4-BE49-F238E27FC236}">
                <a16:creationId xmlns:a16="http://schemas.microsoft.com/office/drawing/2014/main" id="{40F30DB7-1E69-0B2D-34B9-086A6C5CF088}"/>
              </a:ext>
            </a:extLst>
          </p:cNvPr>
          <p:cNvSpPr txBox="1"/>
          <p:nvPr/>
        </p:nvSpPr>
        <p:spPr>
          <a:xfrm>
            <a:off x="9252157" y="2574828"/>
            <a:ext cx="6878982" cy="2942985"/>
          </a:xfrm>
          <a:prstGeom prst="rect">
            <a:avLst/>
          </a:prstGeom>
        </p:spPr>
        <p:txBody>
          <a:bodyPr wrap="square" lIns="0" tIns="0" rIns="0" bIns="0" rtlCol="0" anchor="t">
            <a:spAutoFit/>
          </a:bodyPr>
          <a:lstStyle/>
          <a:p>
            <a:r>
              <a:rPr lang="en-US" sz="2800" b="1" u="none" strike="noStrike" dirty="0">
                <a:latin typeface="Times New Roman" panose="02020603050405020304" pitchFamily="18" charset="0"/>
                <a:ea typeface="Balsamiq Sans Bold"/>
                <a:cs typeface="Times New Roman" panose="02020603050405020304" pitchFamily="18" charset="0"/>
                <a:sym typeface="Balsamiq Sans Bold"/>
              </a:rPr>
              <a:t>Module3: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Implementing Forecasting Models</a:t>
            </a: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IN" dirty="0">
                <a:effectLst/>
                <a:latin typeface="Times New Roman" panose="02020603050405020304" pitchFamily="18" charset="0"/>
                <a:ea typeface="Calibri" panose="020F0502020204030204" pitchFamily="34" charset="0"/>
                <a:cs typeface="Times New Roman" panose="02020603050405020304" pitchFamily="18" charset="0"/>
              </a:rPr>
              <a:t>: Use Power BI's forecasting tools to predict future financial performance.</a:t>
            </a:r>
            <a:endParaRPr lang="en-IN"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Tasks</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Noto Sans Symbols"/>
              <a:cs typeface="Times New Roman" panose="02020603050405020304" pitchFamily="18" charset="0"/>
            </a:endParaRPr>
          </a:p>
          <a:p>
            <a:pPr marL="742950" lvl="1" indent="-285750">
              <a:lnSpc>
                <a:spcPct val="115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Apply built-in forecasting models to predict future revenue and expenses.</a:t>
            </a:r>
            <a:endParaRPr lang="en-IN"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Create a custom forecast using DAX and Power Query for more complex scenarios.</a:t>
            </a:r>
            <a:endParaRPr lang="en-IN" sz="18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4" name="TextBox 24">
            <a:extLst>
              <a:ext uri="{FF2B5EF4-FFF2-40B4-BE49-F238E27FC236}">
                <a16:creationId xmlns:a16="http://schemas.microsoft.com/office/drawing/2014/main" id="{95485FED-F300-B078-C8DE-29E8395B6C11}"/>
              </a:ext>
            </a:extLst>
          </p:cNvPr>
          <p:cNvSpPr txBox="1"/>
          <p:nvPr/>
        </p:nvSpPr>
        <p:spPr>
          <a:xfrm>
            <a:off x="1808022" y="5883661"/>
            <a:ext cx="6694683" cy="3364126"/>
          </a:xfrm>
          <a:prstGeom prst="rect">
            <a:avLst/>
          </a:prstGeom>
        </p:spPr>
        <p:txBody>
          <a:bodyPr wrap="square" lIns="0" tIns="0" rIns="0" bIns="0" rtlCol="0" anchor="t">
            <a:spAutoFit/>
          </a:bodyPr>
          <a:lstStyle/>
          <a:p>
            <a:pPr algn="l"/>
            <a:r>
              <a:rPr lang="en-US" sz="2800" b="1" dirty="0">
                <a:latin typeface="Times New Roman" panose="02020603050405020304" pitchFamily="18" charset="0"/>
                <a:ea typeface="Balsamiq Sans Bold"/>
                <a:cs typeface="Times New Roman" panose="02020603050405020304" pitchFamily="18" charset="0"/>
                <a:sym typeface="Balsamiq Sans Bold"/>
              </a:rPr>
              <a:t>M</a:t>
            </a:r>
            <a:r>
              <a:rPr lang="en-US" sz="2800" b="1" u="none" strike="noStrike" dirty="0">
                <a:latin typeface="Times New Roman" panose="02020603050405020304" pitchFamily="18" charset="0"/>
                <a:ea typeface="Balsamiq Sans Bold"/>
                <a:cs typeface="Times New Roman" panose="02020603050405020304" pitchFamily="18" charset="0"/>
                <a:sym typeface="Balsamiq Sans Bold"/>
              </a:rPr>
              <a:t>odule2: Create time series visualization</a:t>
            </a: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Objective: Visualize historical financial data over time.</a:t>
            </a:r>
            <a:endParaRPr lang="en-IN" b="1"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Tasks completed:</a:t>
            </a:r>
            <a:endParaRPr lang="en-IN" b="1" dirty="0">
              <a:effectLst/>
              <a:latin typeface="Times New Roman" panose="02020603050405020304" pitchFamily="18" charset="0"/>
              <a:ea typeface="Noto Sans Symbols"/>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Create line charts to show trends in revenue, expenses, and profit over time.</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Add a clustered bar chart to compare quarterly or yearly financial performance.</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 a KPI visual to display key financial metrics like current profit margins.</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p:txBody>
      </p:sp>
      <p:grpSp>
        <p:nvGrpSpPr>
          <p:cNvPr id="14" name="Group 7">
            <a:extLst>
              <a:ext uri="{FF2B5EF4-FFF2-40B4-BE49-F238E27FC236}">
                <a16:creationId xmlns:a16="http://schemas.microsoft.com/office/drawing/2014/main" id="{627376CC-C2E4-99BB-2FF9-25C49F550307}"/>
              </a:ext>
            </a:extLst>
          </p:cNvPr>
          <p:cNvGrpSpPr/>
          <p:nvPr/>
        </p:nvGrpSpPr>
        <p:grpSpPr>
          <a:xfrm>
            <a:off x="1573647" y="2464131"/>
            <a:ext cx="6882563" cy="2923261"/>
            <a:chOff x="0" y="0"/>
            <a:chExt cx="2048648" cy="230770"/>
          </a:xfrm>
        </p:grpSpPr>
        <p:sp>
          <p:nvSpPr>
            <p:cNvPr id="15" name="Freeform 8">
              <a:extLst>
                <a:ext uri="{FF2B5EF4-FFF2-40B4-BE49-F238E27FC236}">
                  <a16:creationId xmlns:a16="http://schemas.microsoft.com/office/drawing/2014/main" id="{ACDE61C6-0C4E-C025-1BC2-7261C1E2331A}"/>
                </a:ext>
              </a:extLst>
            </p:cNvPr>
            <p:cNvSpPr/>
            <p:nvPr/>
          </p:nvSpPr>
          <p:spPr>
            <a:xfrm>
              <a:off x="0" y="0"/>
              <a:ext cx="2048648" cy="230770"/>
            </a:xfrm>
            <a:custGeom>
              <a:avLst/>
              <a:gdLst/>
              <a:ahLst/>
              <a:cxnLst/>
              <a:rect l="l" t="t" r="r" b="b"/>
              <a:pathLst>
                <a:path w="2048648" h="230770">
                  <a:moveTo>
                    <a:pt x="50760" y="0"/>
                  </a:moveTo>
                  <a:lnTo>
                    <a:pt x="1997888" y="0"/>
                  </a:lnTo>
                  <a:cubicBezTo>
                    <a:pt x="2011350" y="0"/>
                    <a:pt x="2024261" y="5348"/>
                    <a:pt x="2033781" y="14867"/>
                  </a:cubicBezTo>
                  <a:cubicBezTo>
                    <a:pt x="2043300" y="24387"/>
                    <a:pt x="2048648" y="37298"/>
                    <a:pt x="2048648" y="50760"/>
                  </a:cubicBezTo>
                  <a:lnTo>
                    <a:pt x="2048648" y="180010"/>
                  </a:lnTo>
                  <a:cubicBezTo>
                    <a:pt x="2048648" y="193472"/>
                    <a:pt x="2043300" y="206383"/>
                    <a:pt x="2033781" y="215903"/>
                  </a:cubicBezTo>
                  <a:cubicBezTo>
                    <a:pt x="2024261" y="225422"/>
                    <a:pt x="2011350" y="230770"/>
                    <a:pt x="1997888" y="230770"/>
                  </a:cubicBezTo>
                  <a:lnTo>
                    <a:pt x="50760" y="230770"/>
                  </a:lnTo>
                  <a:cubicBezTo>
                    <a:pt x="37298" y="230770"/>
                    <a:pt x="24387" y="225422"/>
                    <a:pt x="14867" y="215903"/>
                  </a:cubicBezTo>
                  <a:cubicBezTo>
                    <a:pt x="5348" y="206383"/>
                    <a:pt x="0" y="193472"/>
                    <a:pt x="0" y="180010"/>
                  </a:cubicBezTo>
                  <a:lnTo>
                    <a:pt x="0" y="50760"/>
                  </a:lnTo>
                  <a:cubicBezTo>
                    <a:pt x="0" y="37298"/>
                    <a:pt x="5348" y="24387"/>
                    <a:pt x="14867" y="14867"/>
                  </a:cubicBezTo>
                  <a:cubicBezTo>
                    <a:pt x="24387" y="5348"/>
                    <a:pt x="37298" y="0"/>
                    <a:pt x="50760" y="0"/>
                  </a:cubicBezTo>
                  <a:close/>
                </a:path>
              </a:pathLst>
            </a:custGeom>
            <a:solidFill>
              <a:srgbClr val="F07423"/>
            </a:solidFill>
          </p:spPr>
        </p:sp>
        <p:sp>
          <p:nvSpPr>
            <p:cNvPr id="16" name="TextBox 9">
              <a:extLst>
                <a:ext uri="{FF2B5EF4-FFF2-40B4-BE49-F238E27FC236}">
                  <a16:creationId xmlns:a16="http://schemas.microsoft.com/office/drawing/2014/main" id="{DE39BA2E-38AF-05C0-0026-22E25EBFC128}"/>
                </a:ext>
              </a:extLst>
            </p:cNvPr>
            <p:cNvSpPr txBox="1"/>
            <p:nvPr/>
          </p:nvSpPr>
          <p:spPr>
            <a:xfrm>
              <a:off x="0" y="-57150"/>
              <a:ext cx="2048648" cy="287920"/>
            </a:xfrm>
            <a:prstGeom prst="rect">
              <a:avLst/>
            </a:prstGeom>
          </p:spPr>
          <p:txBody>
            <a:bodyPr lIns="50800" tIns="50800" rIns="50800" bIns="50800" rtlCol="0" anchor="ctr"/>
            <a:lstStyle/>
            <a:p>
              <a:pPr algn="ctr">
                <a:lnSpc>
                  <a:spcPts val="2659"/>
                </a:lnSpc>
              </a:pPr>
              <a:endParaRPr/>
            </a:p>
          </p:txBody>
        </p:sp>
      </p:grpSp>
      <p:sp>
        <p:nvSpPr>
          <p:cNvPr id="17" name="TextBox 23">
            <a:extLst>
              <a:ext uri="{FF2B5EF4-FFF2-40B4-BE49-F238E27FC236}">
                <a16:creationId xmlns:a16="http://schemas.microsoft.com/office/drawing/2014/main" id="{BF9D58E1-1D83-A383-539F-B15ACA607B71}"/>
              </a:ext>
            </a:extLst>
          </p:cNvPr>
          <p:cNvSpPr txBox="1"/>
          <p:nvPr/>
        </p:nvSpPr>
        <p:spPr>
          <a:xfrm>
            <a:off x="1874184" y="2590663"/>
            <a:ext cx="6562361" cy="2614690"/>
          </a:xfrm>
          <a:prstGeom prst="rect">
            <a:avLst/>
          </a:prstGeom>
        </p:spPr>
        <p:txBody>
          <a:bodyPr wrap="square" lIns="0" tIns="0" rIns="0" bIns="0" rtlCol="0" anchor="t">
            <a:spAutoFit/>
          </a:bodyPr>
          <a:lstStyle/>
          <a:p>
            <a:pPr lvl="0">
              <a:lnSpc>
                <a:spcPct val="115000"/>
              </a:lnSpc>
              <a:spcAft>
                <a:spcPts val="800"/>
              </a:spcAft>
              <a:buSzPts val="1000"/>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Module1: Data Preparation</a:t>
            </a: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Objective: Prepare historical financial data for forecasting.</a:t>
            </a:r>
            <a:endParaRPr lang="en-IN" b="1"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800"/>
              </a:spcAft>
              <a:buSzPts val="1000"/>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Tasks completed:</a:t>
            </a:r>
            <a:endParaRPr lang="en-IN" b="1" dirty="0">
              <a:effectLst/>
              <a:latin typeface="Times New Roman" panose="02020603050405020304" pitchFamily="18" charset="0"/>
              <a:ea typeface="Noto Sans Symbols"/>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Import and clean historical financial data (e.g., revenue, expenses, profit).</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Ensure the data is structured correctly for time series analysis, with proper date formatting.</a:t>
            </a:r>
            <a:endParaRPr lang="en-IN" sz="18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111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F51A4E0-A3BC-0FA9-3C95-6FE4413A761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EEC2796-6F8A-E410-B87A-8DBEBBD326CB}"/>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9A8B4DB3-5DD9-D382-1430-2BFF9F087190}"/>
              </a:ext>
            </a:extLst>
          </p:cNvPr>
          <p:cNvSpPr txBox="1"/>
          <p:nvPr/>
        </p:nvSpPr>
        <p:spPr>
          <a:xfrm>
            <a:off x="3352800" y="1570669"/>
            <a:ext cx="10519399" cy="1107996"/>
          </a:xfrm>
          <a:prstGeom prst="rect">
            <a:avLst/>
          </a:prstGeom>
        </p:spPr>
        <p:txBody>
          <a:bodyPr wrap="square" lIns="0" tIns="0" rIns="0" bIns="0" rtlCol="0" anchor="t">
            <a:spAutoFit/>
          </a:bodyPr>
          <a:lstStyle/>
          <a:p>
            <a:pPr marL="0" lvl="0" indent="0" algn="ctr">
              <a:spcBef>
                <a:spcPct val="0"/>
              </a:spcBef>
            </a:pPr>
            <a:r>
              <a:rPr lang="en-US" sz="7200" b="1" dirty="0">
                <a:latin typeface="Times New Roman" panose="02020603050405020304" pitchFamily="18" charset="0"/>
                <a:ea typeface="Calibri" panose="020F0502020204030204" pitchFamily="34" charset="0"/>
                <a:cs typeface="Times New Roman" panose="02020603050405020304" pitchFamily="18" charset="0"/>
                <a:sym typeface="Balabeloo"/>
              </a:rPr>
              <a:t>Financial Forecasting</a:t>
            </a:r>
            <a:endParaRPr lang="en-US" sz="7200" u="none" strike="noStrike" dirty="0">
              <a:latin typeface="Balabeloo"/>
              <a:ea typeface="Balabeloo"/>
              <a:cs typeface="Balabeloo"/>
              <a:sym typeface="Balabeloo"/>
            </a:endParaRPr>
          </a:p>
        </p:txBody>
      </p:sp>
      <p:sp>
        <p:nvSpPr>
          <p:cNvPr id="6" name="TextBox 6">
            <a:extLst>
              <a:ext uri="{FF2B5EF4-FFF2-40B4-BE49-F238E27FC236}">
                <a16:creationId xmlns:a16="http://schemas.microsoft.com/office/drawing/2014/main" id="{CACC0C28-907B-16FF-0AFD-9309D61ACA5D}"/>
              </a:ext>
            </a:extLst>
          </p:cNvPr>
          <p:cNvSpPr txBox="1"/>
          <p:nvPr/>
        </p:nvSpPr>
        <p:spPr>
          <a:xfrm>
            <a:off x="2133600" y="2933700"/>
            <a:ext cx="13696713" cy="1694695"/>
          </a:xfrm>
          <a:prstGeom prst="rect">
            <a:avLst/>
          </a:prstGeom>
        </p:spPr>
        <p:txBody>
          <a:bodyPr wrap="square" lIns="0" tIns="0" rIns="0" bIns="0" rtlCol="0" anchor="t">
            <a:spAutoFit/>
          </a:bodyPr>
          <a:lstStyle/>
          <a:p>
            <a:pPr marL="0" lvl="1" indent="0" algn="ctr">
              <a:lnSpc>
                <a:spcPts val="4453"/>
              </a:lnSpc>
              <a:spcBef>
                <a:spcPct val="0"/>
              </a:spcBef>
            </a:pPr>
            <a:r>
              <a:rPr lang="en-US" sz="3181" dirty="0">
                <a:latin typeface="Times New Roman" panose="02020603050405020304" pitchFamily="18" charset="0"/>
                <a:ea typeface="Balsamiq Sans Bold"/>
                <a:cs typeface="Times New Roman" panose="02020603050405020304" pitchFamily="18" charset="0"/>
                <a:sym typeface="Balsamiq Sans Bold"/>
              </a:rPr>
              <a:t>Financial forecasting is the process of estimating or predicting a company's future financial outcomes based on historical data, trends, and assumptions. </a:t>
            </a:r>
          </a:p>
          <a:p>
            <a:pPr marL="0" lvl="1" indent="0" algn="ctr">
              <a:lnSpc>
                <a:spcPts val="4453"/>
              </a:lnSpc>
              <a:spcBef>
                <a:spcPct val="0"/>
              </a:spcBef>
            </a:pPr>
            <a:endParaRPr lang="en-US" sz="3181" b="1" dirty="0">
              <a:latin typeface="Balsamiq Sans Bold"/>
              <a:ea typeface="Balsamiq Sans Bold"/>
              <a:cs typeface="Balsamiq Sans Bold"/>
              <a:sym typeface="Balsamiq Sans Bold"/>
            </a:endParaRPr>
          </a:p>
        </p:txBody>
      </p:sp>
      <p:sp>
        <p:nvSpPr>
          <p:cNvPr id="4" name="TextBox 6">
            <a:extLst>
              <a:ext uri="{FF2B5EF4-FFF2-40B4-BE49-F238E27FC236}">
                <a16:creationId xmlns:a16="http://schemas.microsoft.com/office/drawing/2014/main" id="{2EACC5BE-5443-18EE-FC9B-AA1CFC424A5F}"/>
              </a:ext>
            </a:extLst>
          </p:cNvPr>
          <p:cNvSpPr txBox="1"/>
          <p:nvPr/>
        </p:nvSpPr>
        <p:spPr>
          <a:xfrm>
            <a:off x="2304373" y="3602149"/>
            <a:ext cx="13696713" cy="5722144"/>
          </a:xfrm>
          <a:prstGeom prst="rect">
            <a:avLst/>
          </a:prstGeom>
        </p:spPr>
        <p:txBody>
          <a:bodyPr wrap="square" lIns="0" tIns="0" rIns="0" bIns="0" rtlCol="0" anchor="t">
            <a:spAutoFit/>
          </a:bodyPr>
          <a:lstStyle/>
          <a:p>
            <a:pPr marL="0" lvl="1" indent="0" algn="ctr">
              <a:lnSpc>
                <a:spcPts val="4453"/>
              </a:lnSpc>
              <a:spcBef>
                <a:spcPct val="0"/>
              </a:spcBef>
            </a:pPr>
            <a:endParaRPr lang="en-US" sz="3181" b="1" dirty="0">
              <a:latin typeface="Balsamiq Sans Bold"/>
              <a:ea typeface="Balsamiq Sans Bold"/>
              <a:cs typeface="Balsamiq Sans Bold"/>
              <a:sym typeface="Balsamiq Sans Bold"/>
            </a:endParaRPr>
          </a:p>
          <a:p>
            <a:pPr marL="0" lvl="1" indent="0">
              <a:lnSpc>
                <a:spcPts val="4453"/>
              </a:lnSpc>
              <a:spcBef>
                <a:spcPct val="0"/>
              </a:spcBef>
            </a:pPr>
            <a:r>
              <a:rPr lang="en-US" sz="3181" dirty="0">
                <a:latin typeface="Times New Roman" panose="02020603050405020304" pitchFamily="18" charset="0"/>
                <a:ea typeface="Balsamiq Sans Bold"/>
                <a:cs typeface="Times New Roman" panose="02020603050405020304" pitchFamily="18" charset="0"/>
                <a:sym typeface="Balsamiq Sans Bold"/>
              </a:rPr>
              <a:t>Using Power BI for financial forecasting, the process includes:</a:t>
            </a:r>
          </a:p>
          <a:p>
            <a:pPr marL="514350" lvl="1" indent="-514350">
              <a:lnSpc>
                <a:spcPts val="4453"/>
              </a:lnSpc>
              <a:spcBef>
                <a:spcPct val="0"/>
              </a:spcBef>
              <a:buAutoNum type="arabicPeriod"/>
            </a:pPr>
            <a:r>
              <a:rPr lang="en-US" sz="3181" b="1" dirty="0">
                <a:latin typeface="Times New Roman" panose="02020603050405020304" pitchFamily="18" charset="0"/>
                <a:ea typeface="Balsamiq Sans Bold"/>
                <a:cs typeface="Times New Roman" panose="02020603050405020304" pitchFamily="18" charset="0"/>
                <a:sym typeface="Balsamiq Sans Bold"/>
              </a:rPr>
              <a:t>Importing Historical Data</a:t>
            </a:r>
            <a:r>
              <a:rPr lang="en-US" sz="3181" dirty="0">
                <a:latin typeface="Times New Roman" panose="02020603050405020304" pitchFamily="18" charset="0"/>
                <a:ea typeface="Balsamiq Sans Bold"/>
                <a:cs typeface="Times New Roman" panose="02020603050405020304" pitchFamily="18" charset="0"/>
                <a:sym typeface="Balsamiq Sans Bold"/>
              </a:rPr>
              <a:t>: Bringing in data that contains past financial performance.</a:t>
            </a:r>
          </a:p>
          <a:p>
            <a:pPr marL="514350" lvl="1" indent="-514350">
              <a:lnSpc>
                <a:spcPts val="4453"/>
              </a:lnSpc>
              <a:spcBef>
                <a:spcPct val="0"/>
              </a:spcBef>
              <a:buAutoNum type="arabicPeriod"/>
            </a:pPr>
            <a:r>
              <a:rPr lang="en-US" sz="3181" b="1" dirty="0">
                <a:latin typeface="Times New Roman" panose="02020603050405020304" pitchFamily="18" charset="0"/>
                <a:ea typeface="Balsamiq Sans Bold"/>
                <a:cs typeface="Times New Roman" panose="02020603050405020304" pitchFamily="18" charset="0"/>
                <a:sym typeface="Balsamiq Sans Bold"/>
              </a:rPr>
              <a:t>Temporal Analysis</a:t>
            </a:r>
            <a:r>
              <a:rPr lang="en-US" sz="3181" dirty="0">
                <a:latin typeface="Times New Roman" panose="02020603050405020304" pitchFamily="18" charset="0"/>
                <a:ea typeface="Balsamiq Sans Bold"/>
                <a:cs typeface="Times New Roman" panose="02020603050405020304" pitchFamily="18" charset="0"/>
                <a:sym typeface="Balsamiq Sans Bold"/>
              </a:rPr>
              <a:t>: Applying a time-based analysis, often using a line chart where the time dimension (e.g., months) is displayed on the x-axis. This time series allows for continuous visualization of data trends over time.</a:t>
            </a:r>
          </a:p>
          <a:p>
            <a:pPr marL="514350" lvl="1" indent="-514350">
              <a:lnSpc>
                <a:spcPts val="4453"/>
              </a:lnSpc>
              <a:spcBef>
                <a:spcPct val="0"/>
              </a:spcBef>
              <a:buAutoNum type="arabicPeriod"/>
            </a:pPr>
            <a:r>
              <a:rPr lang="en-US" sz="3181" b="1" dirty="0">
                <a:latin typeface="Times New Roman" panose="02020603050405020304" pitchFamily="18" charset="0"/>
                <a:ea typeface="Balsamiq Sans Bold"/>
                <a:cs typeface="Times New Roman" panose="02020603050405020304" pitchFamily="18" charset="0"/>
                <a:sym typeface="Balsamiq Sans Bold"/>
              </a:rPr>
              <a:t>Aggregated Measures</a:t>
            </a:r>
            <a:r>
              <a:rPr lang="en-US" sz="3181" dirty="0">
                <a:latin typeface="Times New Roman" panose="02020603050405020304" pitchFamily="18" charset="0"/>
                <a:ea typeface="Balsamiq Sans Bold"/>
                <a:cs typeface="Times New Roman" panose="02020603050405020304" pitchFamily="18" charset="0"/>
                <a:sym typeface="Balsamiq Sans Bold"/>
              </a:rPr>
              <a:t>: Plotting measures such as revenue or profit on the y-axis, which can then be forecasted to predict future values based on historical patterns.</a:t>
            </a:r>
          </a:p>
        </p:txBody>
      </p:sp>
    </p:spTree>
    <p:extLst>
      <p:ext uri="{BB962C8B-B14F-4D97-AF65-F5344CB8AC3E}">
        <p14:creationId xmlns:p14="http://schemas.microsoft.com/office/powerpoint/2010/main" val="2751077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1306</Words>
  <Application>Microsoft Office PowerPoint</Application>
  <PresentationFormat>Custom</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Balabeloo</vt:lpstr>
      <vt:lpstr>Balsamiq Sans Bold</vt:lpstr>
      <vt:lpstr>Arial</vt:lpstr>
      <vt:lpstr>Calibri</vt:lpstr>
      <vt:lpstr>Balsamiq Sans</vt:lpstr>
      <vt:lpstr>Times New Roman</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Playful Illustrative  Finances Presentation</dc:title>
  <dc:creator>Sagar K A</dc:creator>
  <cp:lastModifiedBy>Durga Prasad</cp:lastModifiedBy>
  <cp:revision>6</cp:revision>
  <dcterms:created xsi:type="dcterms:W3CDTF">2006-08-16T00:00:00Z</dcterms:created>
  <dcterms:modified xsi:type="dcterms:W3CDTF">2024-12-12T12:57:25Z</dcterms:modified>
  <dc:identifier>DAGWK93jye4</dc:identifier>
</cp:coreProperties>
</file>