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1" r:id="rId6"/>
    <p:sldId id="259" r:id="rId7"/>
    <p:sldId id="260" r:id="rId8"/>
    <p:sldId id="272" r:id="rId9"/>
    <p:sldId id="264" r:id="rId10"/>
    <p:sldId id="262" r:id="rId11"/>
    <p:sldId id="263" r:id="rId12"/>
    <p:sldId id="266" r:id="rId13"/>
    <p:sldId id="268" r:id="rId14"/>
    <p:sldId id="269" r:id="rId15"/>
    <p:sldId id="267" r:id="rId16"/>
    <p:sldId id="270" r:id="rId17"/>
    <p:sldId id="271"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01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104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5/28/2025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5/28/2025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5/28/2025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5/28/2025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5/28/2025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5/28/2025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5/28/2025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5/28/2025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5/28/2025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5/28/2025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5/28/2025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5/28/2025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84967" y="812910"/>
            <a:ext cx="6253317" cy="3686015"/>
          </a:xfrm>
        </p:spPr>
        <p:txBody>
          <a:bodyPr>
            <a:normAutofit fontScale="90000"/>
          </a:bodyPr>
          <a:lstStyle/>
          <a:p>
            <a:r>
              <a:rPr lang="en-US" sz="8000" dirty="0"/>
              <a:t>Shelf-Life Prediction of Fruits &amp; Vegetables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596195"/>
            <a:ext cx="6269347" cy="1330041"/>
          </a:xfrm>
        </p:spPr>
        <p:txBody>
          <a:bodyPr>
            <a:normAutofit fontScale="85000" lnSpcReduction="20000"/>
          </a:bodyPr>
          <a:lstStyle/>
          <a:p>
            <a:r>
              <a:rPr lang="en-US" dirty="0">
                <a:solidFill>
                  <a:schemeClr val="tx1">
                    <a:lumMod val="85000"/>
                    <a:lumOff val="15000"/>
                  </a:schemeClr>
                </a:solidFill>
              </a:rPr>
              <a:t>Darshit </a:t>
            </a:r>
            <a:r>
              <a:rPr lang="en-US" dirty="0" err="1">
                <a:solidFill>
                  <a:schemeClr val="tx1">
                    <a:lumMod val="85000"/>
                    <a:lumOff val="15000"/>
                  </a:schemeClr>
                </a:solidFill>
              </a:rPr>
              <a:t>bansal</a:t>
            </a:r>
            <a:endParaRPr lang="en-US" dirty="0">
              <a:solidFill>
                <a:schemeClr val="tx1">
                  <a:lumMod val="85000"/>
                  <a:lumOff val="15000"/>
                </a:schemeClr>
              </a:solidFill>
            </a:endParaRPr>
          </a:p>
          <a:p>
            <a:r>
              <a:rPr lang="en-US" sz="2400" dirty="0">
                <a:solidFill>
                  <a:schemeClr val="tx1">
                    <a:lumMod val="85000"/>
                    <a:lumOff val="15000"/>
                  </a:schemeClr>
                </a:solidFill>
              </a:rPr>
              <a:t>Abhay </a:t>
            </a:r>
            <a:r>
              <a:rPr lang="en-US" sz="2400" dirty="0" err="1">
                <a:solidFill>
                  <a:schemeClr val="tx1">
                    <a:lumMod val="85000"/>
                    <a:lumOff val="15000"/>
                  </a:schemeClr>
                </a:solidFill>
              </a:rPr>
              <a:t>singhal</a:t>
            </a:r>
            <a:endParaRPr lang="en-US" sz="2400" dirty="0">
              <a:solidFill>
                <a:schemeClr val="tx1">
                  <a:lumMod val="85000"/>
                  <a:lumOff val="15000"/>
                </a:schemeClr>
              </a:solidFill>
            </a:endParaRPr>
          </a:p>
          <a:p>
            <a:r>
              <a:rPr lang="en-US" sz="2400" dirty="0">
                <a:solidFill>
                  <a:schemeClr val="tx1">
                    <a:lumMod val="85000"/>
                    <a:lumOff val="15000"/>
                  </a:schemeClr>
                </a:solidFill>
              </a:rPr>
              <a:t>Asmit </a:t>
            </a:r>
            <a:r>
              <a:rPr lang="en-US" sz="2400" dirty="0" err="1">
                <a:solidFill>
                  <a:schemeClr val="tx1">
                    <a:lumMod val="85000"/>
                    <a:lumOff val="15000"/>
                  </a:schemeClr>
                </a:solidFill>
              </a:rPr>
              <a:t>yadav</a:t>
            </a:r>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603656"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2C78-34F6-A59B-6A23-A12AE2969EB7}"/>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59D8FF6C-D9B3-0F60-23F5-78E4305FBF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3" t="-29192" r="43" b="22561"/>
          <a:stretch/>
        </p:blipFill>
        <p:spPr>
          <a:xfrm>
            <a:off x="1097280" y="182694"/>
            <a:ext cx="10058400" cy="6212640"/>
          </a:xfrm>
        </p:spPr>
      </p:pic>
    </p:spTree>
    <p:extLst>
      <p:ext uri="{BB962C8B-B14F-4D97-AF65-F5344CB8AC3E}">
        <p14:creationId xmlns:p14="http://schemas.microsoft.com/office/powerpoint/2010/main" val="260426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0EE3-AAEB-4D89-85ED-3FD8982A952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7F8743F-A47A-0C7F-F2DD-8CC5745EE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86603"/>
            <a:ext cx="10447021" cy="5582385"/>
          </a:xfrm>
        </p:spPr>
      </p:pic>
    </p:spTree>
    <p:extLst>
      <p:ext uri="{BB962C8B-B14F-4D97-AF65-F5344CB8AC3E}">
        <p14:creationId xmlns:p14="http://schemas.microsoft.com/office/powerpoint/2010/main" val="78694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965A-8450-19F3-555F-5D64B0279C2C}"/>
              </a:ext>
            </a:extLst>
          </p:cNvPr>
          <p:cNvSpPr>
            <a:spLocks noGrp="1"/>
          </p:cNvSpPr>
          <p:nvPr>
            <p:ph type="title"/>
          </p:nvPr>
        </p:nvSpPr>
        <p:spPr/>
        <p:txBody>
          <a:bodyPr/>
          <a:lstStyle/>
          <a:p>
            <a:r>
              <a:rPr lang="en-US" dirty="0"/>
              <a:t>Integrating and Optimizing</a:t>
            </a:r>
          </a:p>
        </p:txBody>
      </p:sp>
      <p:pic>
        <p:nvPicPr>
          <p:cNvPr id="5" name="Content Placeholder 4">
            <a:extLst>
              <a:ext uri="{FF2B5EF4-FFF2-40B4-BE49-F238E27FC236}">
                <a16:creationId xmlns:a16="http://schemas.microsoft.com/office/drawing/2014/main" id="{301D1F4F-03EA-448F-64E1-4DFD04DD96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7349"/>
          <a:stretch/>
        </p:blipFill>
        <p:spPr>
          <a:xfrm>
            <a:off x="559680" y="2176041"/>
            <a:ext cx="11133600" cy="4202235"/>
          </a:xfrm>
        </p:spPr>
      </p:pic>
    </p:spTree>
    <p:extLst>
      <p:ext uri="{BB962C8B-B14F-4D97-AF65-F5344CB8AC3E}">
        <p14:creationId xmlns:p14="http://schemas.microsoft.com/office/powerpoint/2010/main" val="316707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891A-25E7-FD06-044E-E33688476F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5CC7024-5E60-AA07-3606-FD5F7D1CD78A}"/>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 conclusion, our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-based model successfully classified fruit freshness with 96.82% validation accuracy and accurately predicted shelf life within ±1 day for over 91% of cases. This robust system offers significant potential for reducing food waste and optimizing supply chain logistics through precise, early decay detection. This work provides a practical tool for intelligent sorting and logistical planning, contributing to greater efficiency and sustainability in the agricultural sector.</a:t>
            </a:r>
          </a:p>
        </p:txBody>
      </p:sp>
    </p:spTree>
    <p:extLst>
      <p:ext uri="{BB962C8B-B14F-4D97-AF65-F5344CB8AC3E}">
        <p14:creationId xmlns:p14="http://schemas.microsoft.com/office/powerpoint/2010/main" val="426244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C45F-FAB8-43C8-A684-023372351241}"/>
              </a:ext>
            </a:extLst>
          </p:cNvPr>
          <p:cNvSpPr>
            <a:spLocks noGrp="1"/>
          </p:cNvSpPr>
          <p:nvPr>
            <p:ph type="title"/>
          </p:nvPr>
        </p:nvSpPr>
        <p:spPr/>
        <p:txBody>
          <a:bodyPr/>
          <a:lstStyle/>
          <a:p>
            <a:r>
              <a:rPr lang="en-US" dirty="0"/>
              <a:t>Applications</a:t>
            </a:r>
          </a:p>
        </p:txBody>
      </p:sp>
      <p:sp>
        <p:nvSpPr>
          <p:cNvPr id="4" name="Rectangle 1">
            <a:extLst>
              <a:ext uri="{FF2B5EF4-FFF2-40B4-BE49-F238E27FC236}">
                <a16:creationId xmlns:a16="http://schemas.microsoft.com/office/drawing/2014/main" id="{0B5C9E58-4EE7-DB35-5F4D-47FC5F48DCA4}"/>
              </a:ext>
            </a:extLst>
          </p:cNvPr>
          <p:cNvSpPr>
            <a:spLocks noGrp="1" noChangeArrowheads="1"/>
          </p:cNvSpPr>
          <p:nvPr>
            <p:ph idx="1"/>
          </p:nvPr>
        </p:nvSpPr>
        <p:spPr bwMode="auto">
          <a:xfrm>
            <a:off x="1097280" y="2082256"/>
            <a:ext cx="1005840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Supermarkets:</a:t>
            </a:r>
            <a:r>
              <a:rPr kumimoji="0" lang="en-US" altLang="en-US" sz="2000" b="0" i="0" u="none" strike="noStrike" cap="none" normalizeH="0" baseline="0" dirty="0">
                <a:ln>
                  <a:noFill/>
                </a:ln>
                <a:solidFill>
                  <a:schemeClr val="tx1"/>
                </a:solidFill>
                <a:effectLst/>
                <a:latin typeface="Arial" panose="020B0604020202020204" pitchFamily="34" charset="0"/>
              </a:rPr>
              <a:t> AI predicts spoilage, ensuring fresher shelves and cutting waste.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Farmers:</a:t>
            </a:r>
            <a:r>
              <a:rPr kumimoji="0" lang="en-US" altLang="en-US" sz="2000" b="0" i="0" u="none" strike="noStrike" cap="none" normalizeH="0" baseline="0" dirty="0">
                <a:ln>
                  <a:noFill/>
                </a:ln>
                <a:solidFill>
                  <a:schemeClr val="tx1"/>
                </a:solidFill>
                <a:effectLst/>
                <a:latin typeface="Arial" panose="020B0604020202020204" pitchFamily="34" charset="0"/>
              </a:rPr>
              <a:t> Smart scanners direct fruit to local sales or lucrative international exports.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Logistics:</a:t>
            </a:r>
            <a:r>
              <a:rPr kumimoji="0" lang="en-US" altLang="en-US" sz="2000" b="0" i="0" u="none" strike="noStrike" cap="none" normalizeH="0" baseline="0" dirty="0">
                <a:ln>
                  <a:noFill/>
                </a:ln>
                <a:solidFill>
                  <a:schemeClr val="tx1"/>
                </a:solidFill>
                <a:effectLst/>
                <a:latin typeface="Arial" panose="020B0604020202020204" pitchFamily="34" charset="0"/>
              </a:rPr>
              <a:t> Real-time data drives dynamic temperature adjustments in trucks, preserving produce.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Food Tech:</a:t>
            </a:r>
            <a:r>
              <a:rPr kumimoji="0" lang="en-US" altLang="en-US" sz="2000" b="0" i="0" u="none" strike="noStrike" cap="none" normalizeH="0" baseline="0" dirty="0">
                <a:ln>
                  <a:noFill/>
                </a:ln>
                <a:solidFill>
                  <a:schemeClr val="tx1"/>
                </a:solidFill>
                <a:effectLst/>
                <a:latin typeface="Arial" panose="020B0604020202020204" pitchFamily="34" charset="0"/>
              </a:rPr>
              <a:t> Handheld devices instantly provide precise shelf life for produce like avocados.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Grocers:</a:t>
            </a:r>
            <a:r>
              <a:rPr kumimoji="0" lang="en-US" altLang="en-US" sz="2000" b="0" i="0" u="none" strike="noStrike" cap="none" normalizeH="0" baseline="0" dirty="0">
                <a:ln>
                  <a:noFill/>
                </a:ln>
                <a:solidFill>
                  <a:schemeClr val="tx1"/>
                </a:solidFill>
                <a:effectLst/>
                <a:latin typeface="Arial" panose="020B0604020202020204" pitchFamily="34" charset="0"/>
              </a:rPr>
              <a:t> Automated prioritization of expiring produce guarantees customer freshness.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Global Trade:</a:t>
            </a:r>
            <a:r>
              <a:rPr kumimoji="0" lang="en-US" altLang="en-US" sz="2000" b="0" i="0" u="none" strike="noStrike" cap="none" normalizeH="0" baseline="0" dirty="0">
                <a:ln>
                  <a:noFill/>
                </a:ln>
                <a:solidFill>
                  <a:schemeClr val="tx1"/>
                </a:solidFill>
                <a:effectLst/>
                <a:latin typeface="Arial" panose="020B0604020202020204" pitchFamily="34" charset="0"/>
              </a:rPr>
              <a:t> Delicate fruits now confidently traverse continents, arriving fresh. </a:t>
            </a:r>
          </a:p>
        </p:txBody>
      </p:sp>
    </p:spTree>
    <p:extLst>
      <p:ext uri="{BB962C8B-B14F-4D97-AF65-F5344CB8AC3E}">
        <p14:creationId xmlns:p14="http://schemas.microsoft.com/office/powerpoint/2010/main" val="25454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6600" i="1" dirty="0">
                <a:solidFill>
                  <a:srgbClr val="FFFFFF"/>
                </a:solidFill>
              </a:rPr>
              <a:t>Thanks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83B6-284B-34DE-E600-65B97F2168DB}"/>
              </a:ext>
            </a:extLst>
          </p:cNvPr>
          <p:cNvSpPr>
            <a:spLocks noGrp="1"/>
          </p:cNvSpPr>
          <p:nvPr>
            <p:ph type="title"/>
          </p:nvPr>
        </p:nvSpPr>
        <p:spPr/>
        <p:txBody>
          <a:bodyPr/>
          <a:lstStyle/>
          <a:p>
            <a:r>
              <a:rPr lang="en-US" dirty="0"/>
              <a:t>Problem Overview</a:t>
            </a:r>
          </a:p>
        </p:txBody>
      </p:sp>
      <p:sp>
        <p:nvSpPr>
          <p:cNvPr id="4" name="Rectangle 1">
            <a:extLst>
              <a:ext uri="{FF2B5EF4-FFF2-40B4-BE49-F238E27FC236}">
                <a16:creationId xmlns:a16="http://schemas.microsoft.com/office/drawing/2014/main" id="{38C9166E-876C-08E3-21C1-14554ADE6BCF}"/>
              </a:ext>
            </a:extLst>
          </p:cNvPr>
          <p:cNvSpPr>
            <a:spLocks noGrp="1" noChangeArrowheads="1"/>
          </p:cNvSpPr>
          <p:nvPr>
            <p:ph idx="1"/>
          </p:nvPr>
        </p:nvSpPr>
        <p:spPr bwMode="auto">
          <a:xfrm>
            <a:off x="1097280" y="2000077"/>
            <a:ext cx="100584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Significant wastage of fruits and vegetables occurs due to improper inventory penetration from dark stores, where 'more fresh' items are delivered before 'mild fresh' ones. This leads to early spoilage and inefficient stock rotation.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Operational Costs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Accelerated Spoilage of Adjacent Produce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Supply Chain Inefficiencies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Environmental Impact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Economic Losses for Producers and Retailers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Increased Food Prices and Reduced Affordability.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1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D90F-F721-399A-C4D7-75355B3224A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EC72F8C-9B65-2D43-82FF-9DEE62B31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685"/>
            <a:ext cx="12262042" cy="6813315"/>
          </a:xfrm>
        </p:spPr>
      </p:pic>
    </p:spTree>
    <p:extLst>
      <p:ext uri="{BB962C8B-B14F-4D97-AF65-F5344CB8AC3E}">
        <p14:creationId xmlns:p14="http://schemas.microsoft.com/office/powerpoint/2010/main" val="416017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A7E7-6B63-6378-0CAC-289EB0DA11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76934F-12AB-F298-3EB8-C0F36C3D516A}"/>
              </a:ext>
            </a:extLst>
          </p:cNvPr>
          <p:cNvSpPr>
            <a:spLocks noGrp="1"/>
          </p:cNvSpPr>
          <p:nvPr>
            <p:ph idx="1"/>
          </p:nvPr>
        </p:nvSpPr>
        <p:spPr>
          <a:xfrm>
            <a:off x="1180618" y="2061903"/>
            <a:ext cx="10058400" cy="5959353"/>
          </a:xfrm>
        </p:spPr>
        <p:txBody>
          <a:bodyPr>
            <a:normAutofit/>
          </a:bodyPr>
          <a:lstStyle/>
          <a:p>
            <a:pPr algn="just"/>
            <a:r>
              <a:rPr lang="en-US" sz="2400" b="1" dirty="0">
                <a:latin typeface="Times New Roman" panose="02020603050405020304" pitchFamily="18" charset="0"/>
                <a:cs typeface="Times New Roman" panose="02020603050405020304" pitchFamily="18" charset="0"/>
              </a:rPr>
              <a:t>"Shelf-Life Prediction of Fruits and Vegetables Using Machine Learning,"</a:t>
            </a:r>
            <a:r>
              <a:rPr lang="en-US" sz="2400" dirty="0">
                <a:latin typeface="Times New Roman" panose="02020603050405020304" pitchFamily="18" charset="0"/>
                <a:cs typeface="Times New Roman" panose="02020603050405020304" pitchFamily="18" charset="0"/>
              </a:rPr>
              <a:t> addresses the critical issue of post-harvest losses due to spoilage. By leveraging advanced machine learning techniques, specifically Convolutional Neural Networks (CNN) for image classification and Vision Transformers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for shelf-life estimation, we aim to accurately predict the freshness duration of produce. This system empowers stakeholders in the agricultural and retail sectors to make informed decisions, optimize inventory management, and reduce food waste.</a:t>
            </a:r>
          </a:p>
        </p:txBody>
      </p:sp>
    </p:spTree>
    <p:extLst>
      <p:ext uri="{BB962C8B-B14F-4D97-AF65-F5344CB8AC3E}">
        <p14:creationId xmlns:p14="http://schemas.microsoft.com/office/powerpoint/2010/main" val="290598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713B-4811-4E65-DF71-1314C2BD8E89}"/>
              </a:ext>
            </a:extLst>
          </p:cNvPr>
          <p:cNvSpPr>
            <a:spLocks noGrp="1"/>
          </p:cNvSpPr>
          <p:nvPr>
            <p:ph type="title"/>
          </p:nvPr>
        </p:nvSpPr>
        <p:spPr>
          <a:xfrm>
            <a:off x="1041515" y="431620"/>
            <a:ext cx="10058400" cy="1450757"/>
          </a:xfrm>
        </p:spPr>
        <p:txBody>
          <a:bodyPr>
            <a:normAutofit/>
          </a:bodyPr>
          <a:lstStyle/>
          <a:p>
            <a:r>
              <a:rPr lang="en-US" sz="2800" dirty="0"/>
              <a:t>Visual Representation of Working of Project</a:t>
            </a:r>
          </a:p>
        </p:txBody>
      </p:sp>
      <p:pic>
        <p:nvPicPr>
          <p:cNvPr id="5" name="Content Placeholder 4">
            <a:extLst>
              <a:ext uri="{FF2B5EF4-FFF2-40B4-BE49-F238E27FC236}">
                <a16:creationId xmlns:a16="http://schemas.microsoft.com/office/drawing/2014/main" id="{4FB02D0D-E122-8049-C21C-7CFC850DBEFB}"/>
              </a:ext>
            </a:extLst>
          </p:cNvPr>
          <p:cNvPicPr>
            <a:picLocks noGrp="1" noChangeAspect="1"/>
          </p:cNvPicPr>
          <p:nvPr>
            <p:ph idx="1"/>
          </p:nvPr>
        </p:nvPicPr>
        <p:blipFill>
          <a:blip r:embed="rId2"/>
          <a:stretch>
            <a:fillRect/>
          </a:stretch>
        </p:blipFill>
        <p:spPr>
          <a:xfrm>
            <a:off x="1041515" y="2063317"/>
            <a:ext cx="10567554" cy="3762375"/>
          </a:xfrm>
        </p:spPr>
      </p:pic>
    </p:spTree>
    <p:extLst>
      <p:ext uri="{BB962C8B-B14F-4D97-AF65-F5344CB8AC3E}">
        <p14:creationId xmlns:p14="http://schemas.microsoft.com/office/powerpoint/2010/main" val="374622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CB24-D8A4-25A8-279C-B6BCD3AC8963}"/>
              </a:ext>
            </a:extLst>
          </p:cNvPr>
          <p:cNvSpPr>
            <a:spLocks noGrp="1"/>
          </p:cNvSpPr>
          <p:nvPr>
            <p:ph type="title"/>
          </p:nvPr>
        </p:nvSpPr>
        <p:spPr/>
        <p:txBody>
          <a:bodyPr/>
          <a:lstStyle/>
          <a:p>
            <a:r>
              <a:rPr lang="en-US" dirty="0"/>
              <a:t>Prerequisites</a:t>
            </a:r>
          </a:p>
        </p:txBody>
      </p:sp>
      <p:sp>
        <p:nvSpPr>
          <p:cNvPr id="4" name="Rectangle 1">
            <a:extLst>
              <a:ext uri="{FF2B5EF4-FFF2-40B4-BE49-F238E27FC236}">
                <a16:creationId xmlns:a16="http://schemas.microsoft.com/office/drawing/2014/main" id="{65937627-45CE-3250-B0C3-764F2EC33547}"/>
              </a:ext>
            </a:extLst>
          </p:cNvPr>
          <p:cNvSpPr>
            <a:spLocks noGrp="1" noChangeArrowheads="1"/>
          </p:cNvSpPr>
          <p:nvPr>
            <p:ph idx="1"/>
          </p:nvPr>
        </p:nvSpPr>
        <p:spPr bwMode="auto">
          <a:xfrm>
            <a:off x="1242754" y="1157453"/>
            <a:ext cx="11870574" cy="52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buFont typeface="Wingdings" panose="05000000000000000000" pitchFamily="2" charset="2"/>
              <a:buChar char="v"/>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endParaRPr lang="en-US" altLang="en-US" sz="2800" b="1"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10 64-bit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Core i5-13450HX</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RAM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GB</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Graphics Card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NVIDIA RTX 3050 </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800" dirty="0">
                <a:solidFill>
                  <a:schemeClr val="tx1"/>
                </a:solidFill>
                <a:latin typeface="Times New Roman" panose="02020603050405020304" pitchFamily="18" charset="0"/>
                <a:cs typeface="Times New Roman" panose="02020603050405020304" pitchFamily="18" charset="0"/>
              </a:rPr>
              <a:t>  VS Code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Frameworks &amp; Libraries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NumPy</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Matplotlib</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Pandas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91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5025-5685-D1FC-3157-6442F5D8435E}"/>
              </a:ext>
            </a:extLst>
          </p:cNvPr>
          <p:cNvSpPr>
            <a:spLocks noGrp="1"/>
          </p:cNvSpPr>
          <p:nvPr>
            <p:ph type="title"/>
          </p:nvPr>
        </p:nvSpPr>
        <p:spPr>
          <a:xfrm>
            <a:off x="916329" y="425499"/>
            <a:ext cx="10058400" cy="1450757"/>
          </a:xfrm>
        </p:spPr>
        <p:txBody>
          <a:bodyPr/>
          <a:lstStyle/>
          <a:p>
            <a:r>
              <a:rPr lang="en-US" dirty="0"/>
              <a:t>Phases of Project Development</a:t>
            </a:r>
          </a:p>
        </p:txBody>
      </p:sp>
      <p:pic>
        <p:nvPicPr>
          <p:cNvPr id="8" name="Content Placeholder 7">
            <a:extLst>
              <a:ext uri="{FF2B5EF4-FFF2-40B4-BE49-F238E27FC236}">
                <a16:creationId xmlns:a16="http://schemas.microsoft.com/office/drawing/2014/main" id="{68EC0576-1AC3-A7A0-57AA-B0C69E8C1C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580"/>
          <a:stretch/>
        </p:blipFill>
        <p:spPr bwMode="auto">
          <a:xfrm>
            <a:off x="508150" y="1986824"/>
            <a:ext cx="11175700" cy="406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54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DBC4-4A8E-FE7B-1ECA-BA68005C142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14D7D6A-1FE6-6CBD-D4AD-4EC55589637E}"/>
              </a:ext>
            </a:extLst>
          </p:cNvPr>
          <p:cNvSpPr>
            <a:spLocks noGrp="1"/>
          </p:cNvSpPr>
          <p:nvPr>
            <p:ph idx="1"/>
          </p:nvPr>
        </p:nvSpPr>
        <p:spPr/>
        <p:txBody>
          <a:bodyPr/>
          <a:lstStyle/>
          <a:p>
            <a:pPr algn="just"/>
            <a:r>
              <a:rPr lang="en-US" sz="2000" dirty="0"/>
              <a:t>One of the essential step in predicting fruit and vegetable shelf life, transforming raw information into usable insights for machine learning. It starts with </a:t>
            </a:r>
            <a:r>
              <a:rPr lang="en-US" sz="2000" b="1" dirty="0"/>
              <a:t>collecting diverse data</a:t>
            </a:r>
            <a:r>
              <a:rPr lang="en-US" sz="2000" dirty="0"/>
              <a:t> like intrinsic produce qualities, environmental conditions from IoT sensors, and historical spoilage records, then </a:t>
            </a:r>
            <a:r>
              <a:rPr lang="en-US" sz="2000" b="1" dirty="0"/>
              <a:t>integrating</a:t>
            </a:r>
            <a:r>
              <a:rPr lang="en-US" sz="2000" dirty="0"/>
              <a:t> these disparate sources. Next, </a:t>
            </a:r>
            <a:r>
              <a:rPr lang="en-US" sz="2000" b="1" dirty="0"/>
              <a:t>data cleaning</a:t>
            </a:r>
            <a:r>
              <a:rPr lang="en-US" sz="2000" dirty="0"/>
              <a:t> tackles missing values, outliers, and noise, while ensuring consistency across units. </a:t>
            </a:r>
            <a:r>
              <a:rPr lang="en-US" sz="2000" b="1" dirty="0"/>
              <a:t>Feature engineering</a:t>
            </a:r>
            <a:r>
              <a:rPr lang="en-US" sz="2000" dirty="0"/>
              <a:t> then extracts more meaningful variables, such as cumulative exposure to temperature or rates of change, and encodes categorical data. Finally, </a:t>
            </a:r>
            <a:r>
              <a:rPr lang="en-US" sz="2000" b="1" dirty="0"/>
              <a:t>data transformation</a:t>
            </a:r>
            <a:r>
              <a:rPr lang="en-US" sz="2000" dirty="0"/>
              <a:t> scales and normalizes features before the dataset is carefully </a:t>
            </a:r>
            <a:r>
              <a:rPr lang="en-US" sz="2000" b="1" dirty="0"/>
              <a:t>split</a:t>
            </a:r>
            <a:r>
              <a:rPr lang="en-US" sz="2000" dirty="0"/>
              <a:t> into training, validation, and test sets, always ensuring chronological order for time-series data to avoid leakage.</a:t>
            </a:r>
            <a:endParaRPr lang="en-US" dirty="0"/>
          </a:p>
        </p:txBody>
      </p:sp>
    </p:spTree>
    <p:extLst>
      <p:ext uri="{BB962C8B-B14F-4D97-AF65-F5344CB8AC3E}">
        <p14:creationId xmlns:p14="http://schemas.microsoft.com/office/powerpoint/2010/main" val="339392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1B80-B759-FB83-6F9B-589BB6E95B56}"/>
              </a:ext>
            </a:extLst>
          </p:cNvPr>
          <p:cNvSpPr>
            <a:spLocks noGrp="1"/>
          </p:cNvSpPr>
          <p:nvPr>
            <p:ph type="title"/>
          </p:nvPr>
        </p:nvSpPr>
        <p:spPr/>
        <p:txBody>
          <a:bodyPr/>
          <a:lstStyle/>
          <a:p>
            <a:r>
              <a:rPr lang="en-US" dirty="0"/>
              <a:t>Shelf-Life Prediction</a:t>
            </a:r>
          </a:p>
        </p:txBody>
      </p:sp>
      <p:sp>
        <p:nvSpPr>
          <p:cNvPr id="3" name="Content Placeholder 2">
            <a:extLst>
              <a:ext uri="{FF2B5EF4-FFF2-40B4-BE49-F238E27FC236}">
                <a16:creationId xmlns:a16="http://schemas.microsoft.com/office/drawing/2014/main" id="{A4916AAF-5EA3-52A6-626B-AB8212B13DD1}"/>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explored several models like Logistic Regression, CNN, and Artificial Neural Networks (ANN). After rigorous experimentation, we confidently adopted the Vision Transformer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a transformer-based architecture originally designed for image classification.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proved exceptionally accurate in capturing both spatial and temporal patterns in fruit degradation. Simultaneously, we began writing our research paper and investigated both binary classification (fresh vs spoiled) and quantitative prediction (number of shelf-life days remaining).</a:t>
            </a:r>
          </a:p>
        </p:txBody>
      </p:sp>
    </p:spTree>
    <p:extLst>
      <p:ext uri="{BB962C8B-B14F-4D97-AF65-F5344CB8AC3E}">
        <p14:creationId xmlns:p14="http://schemas.microsoft.com/office/powerpoint/2010/main" val="68258785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Urban monochrome</Template>
  <TotalTime>136</TotalTime>
  <Words>610</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Franklin Gothic Book</vt:lpstr>
      <vt:lpstr>Times New Roman</vt:lpstr>
      <vt:lpstr>Wingdings</vt:lpstr>
      <vt:lpstr>Custom</vt:lpstr>
      <vt:lpstr>Shelf-Life Prediction of Fruits &amp; Vegetables</vt:lpstr>
      <vt:lpstr>Problem Overview</vt:lpstr>
      <vt:lpstr>PowerPoint Presentation</vt:lpstr>
      <vt:lpstr>Introduction</vt:lpstr>
      <vt:lpstr>Visual Representation of Working of Project</vt:lpstr>
      <vt:lpstr>Prerequisites</vt:lpstr>
      <vt:lpstr>Phases of Project Development</vt:lpstr>
      <vt:lpstr>Data Preprocessing</vt:lpstr>
      <vt:lpstr>Shelf-Life Prediction</vt:lpstr>
      <vt:lpstr>Implementation</vt:lpstr>
      <vt:lpstr>PowerPoint Presentation</vt:lpstr>
      <vt:lpstr>Integrating and Optimizing</vt:lpstr>
      <vt:lpstr>Conclusion</vt:lpstr>
      <vt:lpstr>Applications</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ABHAY SINGHAL</dc:creator>
  <cp:lastModifiedBy>ABHAY SINGHAL</cp:lastModifiedBy>
  <cp:revision>2</cp:revision>
  <dcterms:created xsi:type="dcterms:W3CDTF">2025-05-26T18:00:20Z</dcterms:created>
  <dcterms:modified xsi:type="dcterms:W3CDTF">2025-05-28T16:49:58Z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