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1" r:id="rId2"/>
  </p:sldMasterIdLst>
  <p:notesMasterIdLst>
    <p:notesMasterId r:id="rId49"/>
  </p:notesMasterIdLst>
  <p:handoutMasterIdLst>
    <p:handoutMasterId r:id="rId50"/>
  </p:handoutMasterIdLst>
  <p:sldIdLst>
    <p:sldId id="256" r:id="rId3"/>
    <p:sldId id="272" r:id="rId4"/>
    <p:sldId id="290" r:id="rId5"/>
    <p:sldId id="291" r:id="rId6"/>
    <p:sldId id="292" r:id="rId7"/>
    <p:sldId id="345" r:id="rId8"/>
    <p:sldId id="289" r:id="rId9"/>
    <p:sldId id="346" r:id="rId10"/>
    <p:sldId id="347" r:id="rId11"/>
    <p:sldId id="348" r:id="rId12"/>
    <p:sldId id="349" r:id="rId13"/>
    <p:sldId id="350" r:id="rId14"/>
    <p:sldId id="351" r:id="rId15"/>
    <p:sldId id="353" r:id="rId16"/>
    <p:sldId id="354" r:id="rId17"/>
    <p:sldId id="355" r:id="rId18"/>
    <p:sldId id="356" r:id="rId19"/>
    <p:sldId id="352" r:id="rId20"/>
    <p:sldId id="357" r:id="rId21"/>
    <p:sldId id="358" r:id="rId22"/>
    <p:sldId id="359" r:id="rId23"/>
    <p:sldId id="360" r:id="rId24"/>
    <p:sldId id="361" r:id="rId25"/>
    <p:sldId id="362" r:id="rId26"/>
    <p:sldId id="366" r:id="rId27"/>
    <p:sldId id="367" r:id="rId28"/>
    <p:sldId id="369" r:id="rId29"/>
    <p:sldId id="370" r:id="rId30"/>
    <p:sldId id="371" r:id="rId31"/>
    <p:sldId id="372" r:id="rId32"/>
    <p:sldId id="363" r:id="rId33"/>
    <p:sldId id="364" r:id="rId34"/>
    <p:sldId id="365" r:id="rId35"/>
    <p:sldId id="373" r:id="rId36"/>
    <p:sldId id="374" r:id="rId37"/>
    <p:sldId id="375" r:id="rId38"/>
    <p:sldId id="376" r:id="rId39"/>
    <p:sldId id="377" r:id="rId40"/>
    <p:sldId id="368" r:id="rId41"/>
    <p:sldId id="378" r:id="rId42"/>
    <p:sldId id="379" r:id="rId43"/>
    <p:sldId id="380" r:id="rId44"/>
    <p:sldId id="381" r:id="rId45"/>
    <p:sldId id="382" r:id="rId46"/>
    <p:sldId id="383" r:id="rId47"/>
    <p:sldId id="384" r:id="rId48"/>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1673" autoAdjust="0"/>
  </p:normalViewPr>
  <p:slideViewPr>
    <p:cSldViewPr>
      <p:cViewPr>
        <p:scale>
          <a:sx n="66" d="100"/>
          <a:sy n="66" d="100"/>
        </p:scale>
        <p:origin x="-360" y="612"/>
      </p:cViewPr>
      <p:guideLst>
        <p:guide orient="horz" pos="2160"/>
        <p:guide pos="2880"/>
      </p:guideLst>
    </p:cSldViewPr>
  </p:slideViewPr>
  <p:outlineViewPr>
    <p:cViewPr varScale="1">
      <p:scale>
        <a:sx n="170" d="200"/>
        <a:sy n="170" d="200"/>
      </p:scale>
      <p:origin x="132"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58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buFont typeface="Times New Roman" pitchFamily="16" charset="0"/>
              <a:buNone/>
              <a:defRPr sz="1200"/>
            </a:lvl1pPr>
          </a:lstStyle>
          <a:p>
            <a:pPr>
              <a:defRPr/>
            </a:pPr>
            <a:endParaRPr lang="en-IN"/>
          </a:p>
        </p:txBody>
      </p:sp>
      <p:sp>
        <p:nvSpPr>
          <p:cNvPr id="3" name="Date Placeholder 2"/>
          <p:cNvSpPr>
            <a:spLocks noGrp="1"/>
          </p:cNvSpPr>
          <p:nvPr>
            <p:ph type="dt" sz="quarter" idx="1"/>
          </p:nvPr>
        </p:nvSpPr>
        <p:spPr>
          <a:xfrm>
            <a:off x="4281488" y="0"/>
            <a:ext cx="3276600" cy="534988"/>
          </a:xfrm>
          <a:prstGeom prst="rect">
            <a:avLst/>
          </a:prstGeom>
        </p:spPr>
        <p:txBody>
          <a:bodyPr vert="horz" lIns="91440" tIns="45720" rIns="91440" bIns="45720" rtlCol="0"/>
          <a:lstStyle>
            <a:lvl1pPr algn="r">
              <a:buFont typeface="Times New Roman" pitchFamily="16" charset="0"/>
              <a:buNone/>
              <a:defRPr sz="1200"/>
            </a:lvl1pPr>
          </a:lstStyle>
          <a:p>
            <a:pPr>
              <a:defRPr/>
            </a:pPr>
            <a:fld id="{7A87CD1B-C19E-4157-B0DC-0E86E4AF4144}" type="datetimeFigureOut">
              <a:rPr lang="en-US"/>
              <a:pPr>
                <a:defRPr/>
              </a:pPr>
              <a:t>3/7/2018</a:t>
            </a:fld>
            <a:endParaRPr lang="en-IN"/>
          </a:p>
        </p:txBody>
      </p:sp>
      <p:sp>
        <p:nvSpPr>
          <p:cNvPr id="4" name="Footer Placeholder 3"/>
          <p:cNvSpPr>
            <a:spLocks noGrp="1"/>
          </p:cNvSpPr>
          <p:nvPr>
            <p:ph type="ftr" sz="quarter" idx="2"/>
          </p:nvPr>
        </p:nvSpPr>
        <p:spPr>
          <a:xfrm>
            <a:off x="0" y="10155238"/>
            <a:ext cx="3276600" cy="534987"/>
          </a:xfrm>
          <a:prstGeom prst="rect">
            <a:avLst/>
          </a:prstGeom>
        </p:spPr>
        <p:txBody>
          <a:bodyPr vert="horz" lIns="91440" tIns="45720" rIns="91440" bIns="45720" rtlCol="0" anchor="b"/>
          <a:lstStyle>
            <a:lvl1pPr algn="l">
              <a:buFont typeface="Times New Roman" pitchFamily="16" charset="0"/>
              <a:buNone/>
              <a:defRPr sz="1200"/>
            </a:lvl1pPr>
          </a:lstStyle>
          <a:p>
            <a:pPr>
              <a:defRPr/>
            </a:pPr>
            <a:endParaRPr lang="en-IN"/>
          </a:p>
        </p:txBody>
      </p:sp>
      <p:sp>
        <p:nvSpPr>
          <p:cNvPr id="5" name="Slide Number Placeholder 4"/>
          <p:cNvSpPr>
            <a:spLocks noGrp="1"/>
          </p:cNvSpPr>
          <p:nvPr>
            <p:ph type="sldNum" sz="quarter" idx="3"/>
          </p:nvPr>
        </p:nvSpPr>
        <p:spPr>
          <a:xfrm>
            <a:off x="4281488" y="10155238"/>
            <a:ext cx="3276600" cy="534987"/>
          </a:xfrm>
          <a:prstGeom prst="rect">
            <a:avLst/>
          </a:prstGeom>
        </p:spPr>
        <p:txBody>
          <a:bodyPr vert="horz" lIns="91440" tIns="45720" rIns="91440" bIns="45720" rtlCol="0" anchor="b"/>
          <a:lstStyle>
            <a:lvl1pPr algn="r">
              <a:buFont typeface="Times New Roman" pitchFamily="16" charset="0"/>
              <a:buNone/>
              <a:defRPr sz="1200"/>
            </a:lvl1pPr>
          </a:lstStyle>
          <a:p>
            <a:pPr>
              <a:defRPr/>
            </a:pPr>
            <a:fld id="{7DD287D4-5A26-44C5-A32F-91E88C9B9466}" type="slidenum">
              <a:rPr lang="en-IN"/>
              <a:pPr>
                <a:defRPr/>
              </a:pPr>
              <a:t>‹#›</a:t>
            </a:fld>
            <a:endParaRPr lang="en-IN"/>
          </a:p>
        </p:txBody>
      </p:sp>
    </p:spTree>
    <p:extLst>
      <p:ext uri="{BB962C8B-B14F-4D97-AF65-F5344CB8AC3E}">
        <p14:creationId xmlns:p14="http://schemas.microsoft.com/office/powerpoint/2010/main" val="2354173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lide Image Placeholder 2"/>
          <p:cNvSpPr>
            <a:spLocks noGrp="1" noRot="1" noChangeAspect="1"/>
          </p:cNvSpPr>
          <p:nvPr>
            <p:ph type="sldImg" idx="2"/>
          </p:nvPr>
        </p:nvSpPr>
        <p:spPr>
          <a:xfrm>
            <a:off x="755650" y="272948"/>
            <a:ext cx="6048375" cy="467211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684097435"/>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a:spLocks noGrp="1" noChangeArrowheads="1"/>
          </p:cNvSpPr>
          <p:nvPr>
            <p:ph type="sldNum" sz="quarter"/>
          </p:nvPr>
        </p:nvSpPr>
        <p:spPr>
          <a:xfrm>
            <a:off x="4278313" y="10156825"/>
            <a:ext cx="3279775" cy="533400"/>
          </a:xfrm>
          <a:prstGeom prst="rect">
            <a:avLst/>
          </a:prstGeom>
          <a:noFill/>
        </p:spPr>
        <p:txBody>
          <a:bodyPr/>
          <a:lstStyle/>
          <a:p>
            <a:pPr>
              <a:buFont typeface="Times New Roman" pitchFamily="18" charset="0"/>
              <a:buNone/>
            </a:pPr>
            <a:fld id="{FAE8919D-00EE-4390-BCD0-E31E2594F29B}" type="slidenum">
              <a:rPr lang="en-IN" smtClean="0">
                <a:latin typeface="Times New Roman" pitchFamily="18" charset="0"/>
              </a:rPr>
              <a:pPr>
                <a:buFont typeface="Times New Roman" pitchFamily="18" charset="0"/>
                <a:buNone/>
              </a:pPr>
              <a:t>1</a:t>
            </a:fld>
            <a:endParaRPr lang="en-IN" dirty="0" smtClean="0">
              <a:latin typeface="Times New Roman" pitchFamily="18" charset="0"/>
            </a:endParaRPr>
          </a:p>
        </p:txBody>
      </p:sp>
      <p:sp>
        <p:nvSpPr>
          <p:cNvPr id="22531" name="Rectangle 1"/>
          <p:cNvSpPr>
            <a:spLocks noGrp="1" noRot="1" noChangeAspect="1" noChangeArrowheads="1" noTextEdit="1"/>
          </p:cNvSpPr>
          <p:nvPr>
            <p:ph type="sldImg"/>
          </p:nvPr>
        </p:nvSpPr>
        <p:spPr>
          <a:xfrm>
            <a:off x="1106488" y="812800"/>
            <a:ext cx="5346700" cy="4008438"/>
          </a:xfrm>
          <a:prstGeom prst="rect">
            <a:avLst/>
          </a:prstGeom>
          <a:solidFill>
            <a:srgbClr val="FFFFFF"/>
          </a:solidFill>
          <a:ln>
            <a:solidFill>
              <a:srgbClr val="000000"/>
            </a:solidFill>
            <a:miter lim="800000"/>
          </a:ln>
        </p:spPr>
      </p:sp>
      <p:sp>
        <p:nvSpPr>
          <p:cNvPr id="22532" name="Rectangle 2"/>
          <p:cNvSpPr>
            <a:spLocks noGrp="1" noChangeArrowheads="1"/>
          </p:cNvSpPr>
          <p:nvPr>
            <p:ph type="body" idx="1"/>
          </p:nvPr>
        </p:nvSpPr>
        <p:spPr>
          <a:xfrm>
            <a:off x="755650" y="5078413"/>
            <a:ext cx="6048375" cy="4811712"/>
          </a:xfrm>
          <a:prstGeom prst="rect">
            <a:avLst/>
          </a:prstGeom>
          <a:noFill/>
          <a:ln/>
        </p:spPr>
        <p:txBody>
          <a:bodyPr wrap="none" anchor="ctr"/>
          <a:lstStyle/>
          <a:p>
            <a:endParaRPr lang="en-US" dirty="0" smtClean="0">
              <a:latin typeface="Times New Roman" pitchFamily="18" charset="0"/>
            </a:endParaRPr>
          </a:p>
        </p:txBody>
      </p:sp>
    </p:spTree>
    <p:extLst>
      <p:ext uri="{BB962C8B-B14F-4D97-AF65-F5344CB8AC3E}">
        <p14:creationId xmlns:p14="http://schemas.microsoft.com/office/powerpoint/2010/main" val="1073251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r>
              <a:rPr lang="en-IN" sz="1200" b="0" i="0" kern="1200" dirty="0" smtClean="0">
                <a:solidFill>
                  <a:srgbClr val="000000"/>
                </a:solidFill>
                <a:effectLst/>
                <a:latin typeface="Times New Roman" pitchFamily="16" charset="0"/>
                <a:ea typeface="+mn-ea"/>
                <a:cs typeface="+mn-cs"/>
              </a:rPr>
              <a:t>The JIT compiler converts the </a:t>
            </a:r>
            <a:r>
              <a:rPr lang="en-IN" sz="1200" b="0" i="0" kern="1200" dirty="0" err="1" smtClean="0">
                <a:solidFill>
                  <a:srgbClr val="000000"/>
                </a:solidFill>
                <a:effectLst/>
                <a:latin typeface="Times New Roman" pitchFamily="16" charset="0"/>
                <a:ea typeface="+mn-ea"/>
                <a:cs typeface="+mn-cs"/>
              </a:rPr>
              <a:t>bytecode</a:t>
            </a:r>
            <a:r>
              <a:rPr lang="en-IN" sz="1200" b="0" i="0" kern="1200" dirty="0" smtClean="0">
                <a:solidFill>
                  <a:srgbClr val="000000"/>
                </a:solidFill>
                <a:effectLst/>
                <a:latin typeface="Times New Roman" pitchFamily="16" charset="0"/>
                <a:ea typeface="+mn-ea"/>
                <a:cs typeface="+mn-cs"/>
              </a:rPr>
              <a:t> to an intermediate-level expression, IR (Intermediate Representation), to execute optimization, and then converts the expression to native code.</a:t>
            </a:r>
          </a:p>
          <a:p>
            <a:r>
              <a:rPr lang="en-IN" sz="1200" b="0" i="0" kern="1200" dirty="0" smtClean="0">
                <a:solidFill>
                  <a:srgbClr val="000000"/>
                </a:solidFill>
                <a:effectLst/>
                <a:latin typeface="Times New Roman" pitchFamily="16" charset="0"/>
                <a:ea typeface="+mn-ea"/>
                <a:cs typeface="+mn-cs"/>
              </a:rPr>
              <a:t>Oracle Hotspot VM uses a JIT compiler called Hotspot Compiler. It is called Hotspot because Hotspot Compiler searches the 'Hotspot' that requires compiling with the highest priority through profiling, and then it compiles the hotspot to native code. If the method that has the </a:t>
            </a:r>
            <a:r>
              <a:rPr lang="en-IN" sz="1200" b="0" i="0" kern="1200" dirty="0" err="1" smtClean="0">
                <a:solidFill>
                  <a:srgbClr val="000000"/>
                </a:solidFill>
                <a:effectLst/>
                <a:latin typeface="Times New Roman" pitchFamily="16" charset="0"/>
                <a:ea typeface="+mn-ea"/>
                <a:cs typeface="+mn-cs"/>
              </a:rPr>
              <a:t>bytecode</a:t>
            </a:r>
            <a:r>
              <a:rPr lang="en-IN" sz="1200" b="0" i="0" kern="1200" dirty="0" smtClean="0">
                <a:solidFill>
                  <a:srgbClr val="000000"/>
                </a:solidFill>
                <a:effectLst/>
                <a:latin typeface="Times New Roman" pitchFamily="16" charset="0"/>
                <a:ea typeface="+mn-ea"/>
                <a:cs typeface="+mn-cs"/>
              </a:rPr>
              <a:t> compiled is no longer frequently invoked, in other words, if the method is not the hotspot any more, the Hotspot VM removes the native code from the cache and runs in interpreter mode. The Hotspot VM is divided into the Server VM and the Client VM, and the two VMs use different JIT compilers.</a:t>
            </a:r>
          </a:p>
          <a:p>
            <a:endParaRPr lang="en-IN" dirty="0"/>
          </a:p>
        </p:txBody>
      </p:sp>
    </p:spTree>
    <p:extLst>
      <p:ext uri="{BB962C8B-B14F-4D97-AF65-F5344CB8AC3E}">
        <p14:creationId xmlns:p14="http://schemas.microsoft.com/office/powerpoint/2010/main" val="3026674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r>
              <a:rPr lang="en-IN" sz="1200" b="0" i="0" kern="1200" dirty="0" smtClean="0">
                <a:solidFill>
                  <a:srgbClr val="000000"/>
                </a:solidFill>
                <a:effectLst/>
                <a:latin typeface="Times New Roman" pitchFamily="16" charset="0"/>
                <a:ea typeface="+mn-ea"/>
                <a:cs typeface="+mn-cs"/>
              </a:rPr>
              <a:t>The client VM and the server VM use an identical runtime; however, they use different JIT compilers, as shown in the above figure. The client VM and the server VM use an identical runtime, however, they use different JIT compilers as shown in the above figure. Advanced Dynamic Optimizing Compiler used by the server VM uses more complex and diverse performance optimization techniques.</a:t>
            </a:r>
            <a:endParaRPr lang="en-IN" dirty="0"/>
          </a:p>
        </p:txBody>
      </p:sp>
    </p:spTree>
    <p:extLst>
      <p:ext uri="{BB962C8B-B14F-4D97-AF65-F5344CB8AC3E}">
        <p14:creationId xmlns:p14="http://schemas.microsoft.com/office/powerpoint/2010/main" val="1080639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r>
              <a:rPr lang="en-IN" b="1" i="1" dirty="0" smtClean="0"/>
              <a:t>Implementation independence</a:t>
            </a:r>
          </a:p>
          <a:p>
            <a:r>
              <a:rPr lang="en-IN" dirty="0" smtClean="0"/>
              <a:t>Applications do not need to implement security themselves. Rather, they can request security services from the Java platform. Security services are implemented in providers, which are plugged into the Java platform via a standard interface. An application may rely on multiple independent providers for security functionality.</a:t>
            </a:r>
          </a:p>
          <a:p>
            <a:endParaRPr lang="en-IN" i="1" dirty="0" smtClean="0"/>
          </a:p>
          <a:p>
            <a:r>
              <a:rPr lang="en-IN" b="1" i="1" dirty="0" smtClean="0"/>
              <a:t>Implementation interoperability</a:t>
            </a:r>
          </a:p>
          <a:p>
            <a:r>
              <a:rPr lang="en-IN" dirty="0" smtClean="0"/>
              <a:t>Providers are interoperable across applications. Specifically, an application is not bound to a specific provider, and a provider is not bound to a specific application.</a:t>
            </a:r>
          </a:p>
          <a:p>
            <a:endParaRPr lang="en-IN" i="1" dirty="0" smtClean="0"/>
          </a:p>
          <a:p>
            <a:r>
              <a:rPr lang="en-IN" b="1" i="1" dirty="0" smtClean="0"/>
              <a:t>Algorithm extensibility</a:t>
            </a:r>
          </a:p>
          <a:p>
            <a:r>
              <a:rPr lang="en-IN" dirty="0" smtClean="0"/>
              <a:t>The Java platform includes a number of built-in providers that implement a basic set of security services that are widely used today. However, some applications may rely on emerging standards not yet implemented, or on proprietary services. The Java platform supports the installation of custom providers that implement such services.</a:t>
            </a:r>
            <a:endParaRPr lang="en-IN" dirty="0"/>
          </a:p>
        </p:txBody>
      </p:sp>
    </p:spTree>
    <p:extLst>
      <p:ext uri="{BB962C8B-B14F-4D97-AF65-F5344CB8AC3E}">
        <p14:creationId xmlns:p14="http://schemas.microsoft.com/office/powerpoint/2010/main" val="1100733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r>
              <a:rPr lang="en-IN" sz="1050" b="0" i="0" kern="1200" dirty="0" smtClean="0">
                <a:solidFill>
                  <a:srgbClr val="000000"/>
                </a:solidFill>
                <a:effectLst/>
                <a:latin typeface="Times New Roman" pitchFamily="16" charset="0"/>
                <a:ea typeface="+mn-ea"/>
                <a:cs typeface="+mn-cs"/>
              </a:rPr>
              <a:t>The access control architecture in the Java platform protects access to sensitive resources (for example, local files) or sensitive application code (for example, methods in a class). All access control decisions are mediated by a security manager, represented by the </a:t>
            </a:r>
            <a:r>
              <a:rPr lang="en-IN" sz="1050" b="0" i="0" kern="1200" dirty="0" err="1" smtClean="0">
                <a:solidFill>
                  <a:srgbClr val="000000"/>
                </a:solidFill>
                <a:effectLst/>
                <a:latin typeface="Times New Roman" pitchFamily="16" charset="0"/>
                <a:ea typeface="+mn-ea"/>
                <a:cs typeface="+mn-cs"/>
              </a:rPr>
              <a:t>java.lang.SecurityManager</a:t>
            </a:r>
            <a:r>
              <a:rPr lang="en-IN" sz="1050" b="0" i="0" kern="1200" dirty="0" smtClean="0">
                <a:solidFill>
                  <a:srgbClr val="000000"/>
                </a:solidFill>
                <a:effectLst/>
                <a:latin typeface="Times New Roman" pitchFamily="16" charset="0"/>
                <a:ea typeface="+mn-ea"/>
                <a:cs typeface="+mn-cs"/>
              </a:rPr>
              <a:t> class. A </a:t>
            </a:r>
            <a:r>
              <a:rPr lang="en-IN" sz="1050" b="0" i="0" kern="1200" dirty="0" err="1" smtClean="0">
                <a:solidFill>
                  <a:srgbClr val="000000"/>
                </a:solidFill>
                <a:effectLst/>
                <a:latin typeface="Times New Roman" pitchFamily="16" charset="0"/>
                <a:ea typeface="+mn-ea"/>
                <a:cs typeface="+mn-cs"/>
              </a:rPr>
              <a:t>SecurityManager</a:t>
            </a:r>
            <a:r>
              <a:rPr lang="en-IN" sz="1050" b="0" i="0" kern="1200" dirty="0" smtClean="0">
                <a:solidFill>
                  <a:srgbClr val="000000"/>
                </a:solidFill>
                <a:effectLst/>
                <a:latin typeface="Times New Roman" pitchFamily="16" charset="0"/>
                <a:ea typeface="+mn-ea"/>
                <a:cs typeface="+mn-cs"/>
              </a:rPr>
              <a:t> must be installed into the Java runtime in order to activate the access control checks.</a:t>
            </a:r>
          </a:p>
          <a:p>
            <a:r>
              <a:rPr lang="en-IN" sz="1050" b="0" i="0" kern="1200" dirty="0" smtClean="0">
                <a:solidFill>
                  <a:srgbClr val="000000"/>
                </a:solidFill>
                <a:effectLst/>
                <a:latin typeface="Times New Roman" pitchFamily="16" charset="0"/>
                <a:ea typeface="+mn-ea"/>
                <a:cs typeface="+mn-cs"/>
              </a:rPr>
              <a:t>Java applets and Java™ Web Start applications are automatically run with a </a:t>
            </a:r>
            <a:r>
              <a:rPr lang="en-IN" sz="1050" b="0" i="0" kern="1200" dirty="0" err="1" smtClean="0">
                <a:solidFill>
                  <a:srgbClr val="000000"/>
                </a:solidFill>
                <a:effectLst/>
                <a:latin typeface="Times New Roman" pitchFamily="16" charset="0"/>
                <a:ea typeface="+mn-ea"/>
                <a:cs typeface="+mn-cs"/>
              </a:rPr>
              <a:t>SecurityManager</a:t>
            </a:r>
            <a:r>
              <a:rPr lang="en-IN" sz="1050" b="0" i="0" kern="1200" dirty="0" smtClean="0">
                <a:solidFill>
                  <a:srgbClr val="000000"/>
                </a:solidFill>
                <a:effectLst/>
                <a:latin typeface="Times New Roman" pitchFamily="16" charset="0"/>
                <a:ea typeface="+mn-ea"/>
                <a:cs typeface="+mn-cs"/>
              </a:rPr>
              <a:t> installed. However, local applications executed via the </a:t>
            </a:r>
            <a:r>
              <a:rPr lang="en-IN" sz="1050" b="1" i="0" kern="1200" dirty="0" smtClean="0">
                <a:solidFill>
                  <a:srgbClr val="000000"/>
                </a:solidFill>
                <a:effectLst/>
                <a:latin typeface="Times New Roman" pitchFamily="16" charset="0"/>
                <a:ea typeface="+mn-ea"/>
                <a:cs typeface="+mn-cs"/>
              </a:rPr>
              <a:t>java</a:t>
            </a:r>
            <a:r>
              <a:rPr lang="en-IN" sz="1050" b="0" i="0" kern="1200" dirty="0" smtClean="0">
                <a:solidFill>
                  <a:srgbClr val="000000"/>
                </a:solidFill>
                <a:effectLst/>
                <a:latin typeface="Times New Roman" pitchFamily="16" charset="0"/>
                <a:ea typeface="+mn-ea"/>
                <a:cs typeface="+mn-cs"/>
              </a:rPr>
              <a:t> command are by default not run with a </a:t>
            </a:r>
            <a:r>
              <a:rPr lang="en-IN" sz="1050" b="0" i="0" kern="1200" dirty="0" err="1" smtClean="0">
                <a:solidFill>
                  <a:srgbClr val="000000"/>
                </a:solidFill>
                <a:effectLst/>
                <a:latin typeface="Times New Roman" pitchFamily="16" charset="0"/>
                <a:ea typeface="+mn-ea"/>
                <a:cs typeface="+mn-cs"/>
              </a:rPr>
              <a:t>SecurityManager</a:t>
            </a:r>
            <a:r>
              <a:rPr lang="en-IN" sz="1050" b="0" i="0" kern="1200" dirty="0" smtClean="0">
                <a:solidFill>
                  <a:srgbClr val="000000"/>
                </a:solidFill>
                <a:effectLst/>
                <a:latin typeface="Times New Roman" pitchFamily="16" charset="0"/>
                <a:ea typeface="+mn-ea"/>
                <a:cs typeface="+mn-cs"/>
              </a:rPr>
              <a:t> installed. In order to run local applications with a </a:t>
            </a:r>
            <a:r>
              <a:rPr lang="en-IN" sz="1050" b="0" i="0" kern="1200" dirty="0" err="1" smtClean="0">
                <a:solidFill>
                  <a:srgbClr val="000000"/>
                </a:solidFill>
                <a:effectLst/>
                <a:latin typeface="Times New Roman" pitchFamily="16" charset="0"/>
                <a:ea typeface="+mn-ea"/>
                <a:cs typeface="+mn-cs"/>
              </a:rPr>
              <a:t>SecurityManager</a:t>
            </a:r>
            <a:r>
              <a:rPr lang="en-IN" sz="1050" b="0" i="0" kern="1200" dirty="0" smtClean="0">
                <a:solidFill>
                  <a:srgbClr val="000000"/>
                </a:solidFill>
                <a:effectLst/>
                <a:latin typeface="Times New Roman" pitchFamily="16" charset="0"/>
                <a:ea typeface="+mn-ea"/>
                <a:cs typeface="+mn-cs"/>
              </a:rPr>
              <a:t>, either the application itself must programmatically set one via the </a:t>
            </a:r>
            <a:r>
              <a:rPr lang="en-IN" sz="1050" b="0" i="0" kern="1200" dirty="0" err="1" smtClean="0">
                <a:solidFill>
                  <a:srgbClr val="000000"/>
                </a:solidFill>
                <a:effectLst/>
                <a:latin typeface="Times New Roman" pitchFamily="16" charset="0"/>
                <a:ea typeface="+mn-ea"/>
                <a:cs typeface="+mn-cs"/>
              </a:rPr>
              <a:t>setSecurityManager</a:t>
            </a:r>
            <a:r>
              <a:rPr lang="en-IN" sz="1050" b="0" i="0" kern="1200" dirty="0" smtClean="0">
                <a:solidFill>
                  <a:srgbClr val="000000"/>
                </a:solidFill>
                <a:effectLst/>
                <a:latin typeface="Times New Roman" pitchFamily="16" charset="0"/>
                <a:ea typeface="+mn-ea"/>
                <a:cs typeface="+mn-cs"/>
              </a:rPr>
              <a:t> method (in the </a:t>
            </a:r>
            <a:r>
              <a:rPr lang="en-IN" sz="1050" b="0" i="0" kern="1200" dirty="0" err="1" smtClean="0">
                <a:solidFill>
                  <a:srgbClr val="000000"/>
                </a:solidFill>
                <a:effectLst/>
                <a:latin typeface="Times New Roman" pitchFamily="16" charset="0"/>
                <a:ea typeface="+mn-ea"/>
                <a:cs typeface="+mn-cs"/>
              </a:rPr>
              <a:t>java.lang.System</a:t>
            </a:r>
            <a:r>
              <a:rPr lang="en-IN" sz="1050" b="0" i="0" kern="1200" dirty="0" smtClean="0">
                <a:solidFill>
                  <a:srgbClr val="000000"/>
                </a:solidFill>
                <a:effectLst/>
                <a:latin typeface="Times New Roman" pitchFamily="16" charset="0"/>
                <a:ea typeface="+mn-ea"/>
                <a:cs typeface="+mn-cs"/>
              </a:rPr>
              <a:t> class), or </a:t>
            </a:r>
            <a:r>
              <a:rPr lang="en-IN" sz="1050" b="1" i="0" kern="1200" dirty="0" smtClean="0">
                <a:solidFill>
                  <a:srgbClr val="000000"/>
                </a:solidFill>
                <a:effectLst/>
                <a:latin typeface="Times New Roman" pitchFamily="16" charset="0"/>
                <a:ea typeface="+mn-ea"/>
                <a:cs typeface="+mn-cs"/>
              </a:rPr>
              <a:t>java</a:t>
            </a:r>
            <a:r>
              <a:rPr lang="en-IN" sz="1050" b="0" i="0" kern="1200" dirty="0" smtClean="0">
                <a:solidFill>
                  <a:srgbClr val="000000"/>
                </a:solidFill>
                <a:effectLst/>
                <a:latin typeface="Times New Roman" pitchFamily="16" charset="0"/>
                <a:ea typeface="+mn-ea"/>
                <a:cs typeface="+mn-cs"/>
              </a:rPr>
              <a:t> must be invoked with a -</a:t>
            </a:r>
            <a:r>
              <a:rPr lang="en-IN" sz="1050" b="0" i="0" kern="1200" dirty="0" err="1" smtClean="0">
                <a:solidFill>
                  <a:srgbClr val="000000"/>
                </a:solidFill>
                <a:effectLst/>
                <a:latin typeface="Times New Roman" pitchFamily="16" charset="0"/>
                <a:ea typeface="+mn-ea"/>
                <a:cs typeface="+mn-cs"/>
              </a:rPr>
              <a:t>Djava.security.manager</a:t>
            </a:r>
            <a:r>
              <a:rPr lang="en-IN" sz="1050" b="0" i="0" kern="1200" dirty="0" smtClean="0">
                <a:solidFill>
                  <a:srgbClr val="000000"/>
                </a:solidFill>
                <a:effectLst/>
                <a:latin typeface="Times New Roman" pitchFamily="16" charset="0"/>
                <a:ea typeface="+mn-ea"/>
                <a:cs typeface="+mn-cs"/>
              </a:rPr>
              <a:t> argument on the command line.</a:t>
            </a:r>
          </a:p>
          <a:p>
            <a:r>
              <a:rPr lang="en-IN" sz="1050" b="1" i="0" u="none" strike="noStrike" kern="1200" dirty="0" smtClean="0">
                <a:solidFill>
                  <a:srgbClr val="000000"/>
                </a:solidFill>
                <a:effectLst/>
                <a:latin typeface="Times New Roman" pitchFamily="16" charset="0"/>
                <a:ea typeface="+mn-ea"/>
                <a:cs typeface="+mn-cs"/>
              </a:rPr>
              <a:t>Permissions</a:t>
            </a:r>
          </a:p>
          <a:p>
            <a:r>
              <a:rPr lang="en-IN" sz="1050" b="0" i="0" kern="1200" dirty="0" smtClean="0">
                <a:solidFill>
                  <a:srgbClr val="000000"/>
                </a:solidFill>
                <a:effectLst/>
                <a:latin typeface="Times New Roman" pitchFamily="16" charset="0"/>
                <a:ea typeface="+mn-ea"/>
                <a:cs typeface="+mn-cs"/>
              </a:rPr>
              <a:t>When Java code is loaded by a class loader into the Java runtime, the class loader automatically associates the following information with that code:</a:t>
            </a:r>
          </a:p>
          <a:p>
            <a:pPr marL="171450" indent="-171450">
              <a:buFont typeface="Arial" pitchFamily="34" charset="0"/>
              <a:buChar char="•"/>
            </a:pPr>
            <a:r>
              <a:rPr lang="en-IN" sz="1050" b="0" i="0" kern="1200" dirty="0" smtClean="0">
                <a:solidFill>
                  <a:srgbClr val="000000"/>
                </a:solidFill>
                <a:effectLst/>
                <a:latin typeface="Times New Roman" pitchFamily="16" charset="0"/>
                <a:ea typeface="+mn-ea"/>
                <a:cs typeface="+mn-cs"/>
              </a:rPr>
              <a:t>Where the code was loaded from</a:t>
            </a:r>
          </a:p>
          <a:p>
            <a:pPr marL="171450" indent="-171450">
              <a:buFont typeface="Arial" pitchFamily="34" charset="0"/>
              <a:buChar char="•"/>
            </a:pPr>
            <a:r>
              <a:rPr lang="en-IN" sz="1050" b="0" i="0" kern="1200" dirty="0" smtClean="0">
                <a:solidFill>
                  <a:srgbClr val="000000"/>
                </a:solidFill>
                <a:effectLst/>
                <a:latin typeface="Times New Roman" pitchFamily="16" charset="0"/>
                <a:ea typeface="+mn-ea"/>
                <a:cs typeface="+mn-cs"/>
              </a:rPr>
              <a:t>Who signed the code (if anyone)</a:t>
            </a:r>
          </a:p>
          <a:p>
            <a:pPr marL="171450" indent="-171450">
              <a:buFont typeface="Arial" pitchFamily="34" charset="0"/>
              <a:buChar char="•"/>
            </a:pPr>
            <a:r>
              <a:rPr lang="en-IN" sz="1050" b="0" i="0" kern="1200" dirty="0" smtClean="0">
                <a:solidFill>
                  <a:srgbClr val="000000"/>
                </a:solidFill>
                <a:effectLst/>
                <a:latin typeface="Times New Roman" pitchFamily="16" charset="0"/>
                <a:ea typeface="+mn-ea"/>
                <a:cs typeface="+mn-cs"/>
              </a:rPr>
              <a:t>Default permissions granted to the code</a:t>
            </a:r>
          </a:p>
          <a:p>
            <a:r>
              <a:rPr lang="en-IN" sz="1050" b="1" i="0" u="none" strike="noStrike" kern="1200" dirty="0" smtClean="0">
                <a:solidFill>
                  <a:srgbClr val="000000"/>
                </a:solidFill>
                <a:effectLst/>
                <a:latin typeface="Times New Roman" pitchFamily="16" charset="0"/>
                <a:ea typeface="+mn-ea"/>
                <a:cs typeface="+mn-cs"/>
              </a:rPr>
              <a:t>Policy</a:t>
            </a:r>
          </a:p>
          <a:p>
            <a:r>
              <a:rPr lang="en-IN" sz="1050" b="0" i="0" kern="1200" dirty="0" smtClean="0">
                <a:solidFill>
                  <a:srgbClr val="000000"/>
                </a:solidFill>
                <a:effectLst/>
                <a:latin typeface="Times New Roman" pitchFamily="16" charset="0"/>
                <a:ea typeface="+mn-ea"/>
                <a:cs typeface="+mn-cs"/>
              </a:rPr>
              <a:t>As mentioned earlier, a limited set of default permissions are granted to code by class loaders. Administrators have the ability to flexibly manage additional code permissions via a security policy.</a:t>
            </a:r>
          </a:p>
          <a:p>
            <a:r>
              <a:rPr lang="en-IN" sz="1050" b="0" i="0" kern="1200" dirty="0" smtClean="0">
                <a:solidFill>
                  <a:srgbClr val="000000"/>
                </a:solidFill>
                <a:effectLst/>
                <a:latin typeface="Times New Roman" pitchFamily="16" charset="0"/>
                <a:ea typeface="+mn-ea"/>
                <a:cs typeface="+mn-cs"/>
              </a:rPr>
              <a:t>The Java platform encapsulates the notion of a security policy in the </a:t>
            </a:r>
            <a:r>
              <a:rPr lang="en-IN" sz="1050" b="0" i="0" kern="1200" dirty="0" err="1" smtClean="0">
                <a:solidFill>
                  <a:srgbClr val="000000"/>
                </a:solidFill>
                <a:effectLst/>
                <a:latin typeface="Times New Roman" pitchFamily="16" charset="0"/>
                <a:ea typeface="+mn-ea"/>
                <a:cs typeface="+mn-cs"/>
              </a:rPr>
              <a:t>java.security.Policy</a:t>
            </a:r>
            <a:r>
              <a:rPr lang="en-IN" sz="1050" b="0" i="0" kern="1200" dirty="0" smtClean="0">
                <a:solidFill>
                  <a:srgbClr val="000000"/>
                </a:solidFill>
                <a:effectLst/>
                <a:latin typeface="Times New Roman" pitchFamily="16" charset="0"/>
                <a:ea typeface="+mn-ea"/>
                <a:cs typeface="+mn-cs"/>
              </a:rPr>
              <a:t> class. There is only one Policy object installed into the Java runtime at any given time. The basic responsibility of the Policy object is to determine whether access to a protected resource is permitted to code (characterized by where it was loaded from, who signed it, and who is executing it). How a Policy object makes this determination is implementation-dependent. For example, it may consult a database containing authorization data, or it may contact another service.</a:t>
            </a:r>
          </a:p>
          <a:p>
            <a:endParaRPr lang="en-IN" dirty="0"/>
          </a:p>
        </p:txBody>
      </p:sp>
    </p:spTree>
    <p:extLst>
      <p:ext uri="{BB962C8B-B14F-4D97-AF65-F5344CB8AC3E}">
        <p14:creationId xmlns:p14="http://schemas.microsoft.com/office/powerpoint/2010/main" val="3225823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r>
              <a:rPr lang="en-IN" sz="1200" b="0" i="0" u="none" strike="noStrike" kern="1200" baseline="0" dirty="0" smtClean="0">
                <a:solidFill>
                  <a:srgbClr val="000000"/>
                </a:solidFill>
                <a:latin typeface="Times New Roman" pitchFamily="16" charset="0"/>
                <a:ea typeface="+mn-ea"/>
                <a:cs typeface="+mn-cs"/>
              </a:rPr>
              <a:t>The JVM must periodically search the heap for unused objects. When it finds unused objects, the JVM can free the memory occupied by those objects and use it to allocate additional objects. However, it is usually insufficient simply to keep track of that free memory and use it for future allocations; at some point, memory must be coalesced to prevent memory fragmentation.</a:t>
            </a:r>
            <a:endParaRPr lang="en-IN" dirty="0"/>
          </a:p>
        </p:txBody>
      </p:sp>
    </p:spTree>
    <p:extLst>
      <p:ext uri="{BB962C8B-B14F-4D97-AF65-F5344CB8AC3E}">
        <p14:creationId xmlns:p14="http://schemas.microsoft.com/office/powerpoint/2010/main" val="1037873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r>
              <a:rPr lang="en-IN" sz="1200" b="0" i="0" u="none" strike="noStrike" kern="1200" baseline="0" dirty="0" smtClean="0">
                <a:solidFill>
                  <a:srgbClr val="000000"/>
                </a:solidFill>
                <a:latin typeface="Times New Roman" pitchFamily="16" charset="0"/>
                <a:ea typeface="+mn-ea"/>
                <a:cs typeface="+mn-cs"/>
              </a:rPr>
              <a:t>Consider the case of a program that allocates an array of 1,000 bytes, then one of 24 bytes, and repeats that process in a loop. When that process fills up the heap, it will appear like the top row in Figure: the heap is full, and the allocations of the array sizes are interleaved.</a:t>
            </a:r>
          </a:p>
          <a:p>
            <a:endParaRPr lang="en-IN" sz="1200" b="0" i="0" u="none" strike="noStrike" kern="1200" baseline="0" dirty="0" smtClean="0">
              <a:solidFill>
                <a:srgbClr val="000000"/>
              </a:solidFill>
              <a:latin typeface="Times New Roman" pitchFamily="16" charset="0"/>
              <a:ea typeface="+mn-ea"/>
              <a:cs typeface="+mn-cs"/>
            </a:endParaRPr>
          </a:p>
          <a:p>
            <a:r>
              <a:rPr lang="en-IN" sz="1200" b="0" i="0" u="none" strike="noStrike" kern="1200" baseline="0" dirty="0" smtClean="0">
                <a:solidFill>
                  <a:srgbClr val="000000"/>
                </a:solidFill>
                <a:latin typeface="Times New Roman" pitchFamily="16" charset="0"/>
                <a:ea typeface="+mn-ea"/>
                <a:cs typeface="+mn-cs"/>
              </a:rPr>
              <a:t>When the heap is full, the JVM will free the unused arrays. Say that all the 24-byte arrays are no longer in use, and the 1,000-byte arrays are still all in use: that yields the second row in Figure. The heap has free areas within it, but it can’t actually allocate anything larger than 24 bytes—unless the JVM moves all the 1,000-byte arrays so that they are contiguous, leaving all the free memory in a region where it can be allocated as needed (the third row in Figure).</a:t>
            </a:r>
            <a:endParaRPr lang="en-IN" dirty="0"/>
          </a:p>
        </p:txBody>
      </p:sp>
    </p:spTree>
    <p:extLst>
      <p:ext uri="{BB962C8B-B14F-4D97-AF65-F5344CB8AC3E}">
        <p14:creationId xmlns:p14="http://schemas.microsoft.com/office/powerpoint/2010/main" val="479802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132647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r>
              <a:rPr lang="en-IN" sz="1200" b="0" i="1" u="none" strike="noStrike" kern="1200" baseline="0" dirty="0" smtClean="0">
                <a:solidFill>
                  <a:srgbClr val="000000"/>
                </a:solidFill>
                <a:latin typeface="Times New Roman" pitchFamily="16" charset="0"/>
                <a:ea typeface="+mn-ea"/>
                <a:cs typeface="+mn-cs"/>
              </a:rPr>
              <a:t>Uptime</a:t>
            </a:r>
          </a:p>
          <a:p>
            <a:r>
              <a:rPr lang="en-IN" sz="1200" b="0" i="0" u="none" strike="noStrike" kern="1200" baseline="0" dirty="0" smtClean="0">
                <a:solidFill>
                  <a:srgbClr val="000000"/>
                </a:solidFill>
                <a:latin typeface="Times New Roman" pitchFamily="16" charset="0"/>
                <a:ea typeface="+mn-ea"/>
                <a:cs typeface="+mn-cs"/>
              </a:rPr>
              <a:t>The length of time the JVM has been up can be found via this command:</a:t>
            </a:r>
          </a:p>
          <a:p>
            <a:r>
              <a:rPr lang="en-IN" sz="1200" b="0"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jcmd</a:t>
            </a:r>
            <a:r>
              <a:rPr lang="en-IN" sz="1200" b="1"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process_id</a:t>
            </a:r>
            <a:r>
              <a:rPr lang="en-IN" sz="1200" b="1"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VM.uptime</a:t>
            </a:r>
            <a:endParaRPr lang="en-IN" sz="1200" b="1" i="0" u="none" strike="noStrike" kern="1200" baseline="0" dirty="0" smtClean="0">
              <a:solidFill>
                <a:srgbClr val="000000"/>
              </a:solidFill>
              <a:latin typeface="Times New Roman" pitchFamily="16" charset="0"/>
              <a:ea typeface="+mn-ea"/>
              <a:cs typeface="+mn-cs"/>
            </a:endParaRPr>
          </a:p>
          <a:p>
            <a:r>
              <a:rPr lang="en-IN" sz="1200" b="0" i="1" u="none" strike="noStrike" kern="1200" baseline="0" dirty="0" smtClean="0">
                <a:solidFill>
                  <a:srgbClr val="000000"/>
                </a:solidFill>
                <a:latin typeface="Times New Roman" pitchFamily="16" charset="0"/>
                <a:ea typeface="+mn-ea"/>
                <a:cs typeface="+mn-cs"/>
              </a:rPr>
              <a:t>System properties</a:t>
            </a:r>
          </a:p>
          <a:p>
            <a:r>
              <a:rPr lang="en-IN" sz="1200" b="0" i="0" u="none" strike="noStrike" kern="1200" baseline="0" dirty="0" smtClean="0">
                <a:solidFill>
                  <a:srgbClr val="000000"/>
                </a:solidFill>
                <a:latin typeface="Times New Roman" pitchFamily="16" charset="0"/>
                <a:ea typeface="+mn-ea"/>
                <a:cs typeface="+mn-cs"/>
              </a:rPr>
              <a:t>The set of items in </a:t>
            </a:r>
            <a:r>
              <a:rPr lang="en-IN" sz="1200" b="0" i="0" u="none" strike="noStrike" kern="1200" baseline="0" dirty="0" err="1" smtClean="0">
                <a:solidFill>
                  <a:srgbClr val="000000"/>
                </a:solidFill>
                <a:latin typeface="Times New Roman" pitchFamily="16" charset="0"/>
                <a:ea typeface="+mn-ea"/>
                <a:cs typeface="+mn-cs"/>
              </a:rPr>
              <a:t>System.getProperties</a:t>
            </a:r>
            <a:r>
              <a:rPr lang="en-IN" sz="1200" b="0" i="0" u="none" strike="noStrike" kern="1200" baseline="0" dirty="0" smtClean="0">
                <a:solidFill>
                  <a:srgbClr val="000000"/>
                </a:solidFill>
                <a:latin typeface="Times New Roman" pitchFamily="16" charset="0"/>
                <a:ea typeface="+mn-ea"/>
                <a:cs typeface="+mn-cs"/>
              </a:rPr>
              <a:t>() can be displayed with either of these commands:</a:t>
            </a:r>
          </a:p>
          <a:p>
            <a:r>
              <a:rPr lang="en-IN" sz="1200" b="0"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jcmd</a:t>
            </a:r>
            <a:r>
              <a:rPr lang="en-IN" sz="1200" b="1"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process_id</a:t>
            </a:r>
            <a:r>
              <a:rPr lang="en-IN" sz="1200" b="1"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VM.system_properties</a:t>
            </a:r>
            <a:endParaRPr lang="en-IN" sz="1200" b="1" i="0" u="none" strike="noStrike" kern="1200" baseline="0" dirty="0" smtClean="0">
              <a:solidFill>
                <a:srgbClr val="000000"/>
              </a:solidFill>
              <a:latin typeface="Times New Roman" pitchFamily="16" charset="0"/>
              <a:ea typeface="+mn-ea"/>
              <a:cs typeface="+mn-cs"/>
            </a:endParaRPr>
          </a:p>
          <a:p>
            <a:r>
              <a:rPr lang="en-IN" sz="1200" b="0" i="0" u="none" strike="noStrike" kern="1200" baseline="0" dirty="0" smtClean="0">
                <a:solidFill>
                  <a:srgbClr val="000000"/>
                </a:solidFill>
                <a:latin typeface="Times New Roman" pitchFamily="16" charset="0"/>
                <a:ea typeface="+mn-ea"/>
                <a:cs typeface="+mn-cs"/>
              </a:rPr>
              <a:t>or</a:t>
            </a:r>
          </a:p>
          <a:p>
            <a:r>
              <a:rPr lang="en-IN" sz="1200" b="0"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jinfo</a:t>
            </a:r>
            <a:r>
              <a:rPr lang="en-IN" sz="1200" b="1"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sysprops</a:t>
            </a:r>
            <a:r>
              <a:rPr lang="en-IN" sz="1200" b="1"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process_id</a:t>
            </a:r>
            <a:endParaRPr lang="en-IN" sz="1200" b="1" i="0" u="none" strike="noStrike" kern="1200" baseline="0" dirty="0" smtClean="0">
              <a:solidFill>
                <a:srgbClr val="000000"/>
              </a:solidFill>
              <a:latin typeface="Times New Roman" pitchFamily="16" charset="0"/>
              <a:ea typeface="+mn-ea"/>
              <a:cs typeface="+mn-cs"/>
            </a:endParaRPr>
          </a:p>
          <a:p>
            <a:r>
              <a:rPr lang="en-IN" sz="1200" b="0" i="0" u="none" strike="noStrike" kern="1200" baseline="0" dirty="0" smtClean="0">
                <a:solidFill>
                  <a:srgbClr val="000000"/>
                </a:solidFill>
                <a:latin typeface="Times New Roman" pitchFamily="16" charset="0"/>
                <a:ea typeface="+mn-ea"/>
                <a:cs typeface="+mn-cs"/>
              </a:rPr>
              <a:t>This includes all properties set on the command line with a -D option, any properties dynamically added by the application, and the set of default properties for the JVM.</a:t>
            </a:r>
          </a:p>
          <a:p>
            <a:r>
              <a:rPr lang="en-IN" sz="1200" b="0" i="1" u="none" strike="noStrike" kern="1200" baseline="0" dirty="0" smtClean="0">
                <a:solidFill>
                  <a:srgbClr val="000000"/>
                </a:solidFill>
                <a:latin typeface="Times New Roman" pitchFamily="16" charset="0"/>
                <a:ea typeface="+mn-ea"/>
                <a:cs typeface="+mn-cs"/>
              </a:rPr>
              <a:t>JVM version</a:t>
            </a:r>
          </a:p>
          <a:p>
            <a:r>
              <a:rPr lang="en-IN" sz="1200" b="0" i="0" u="none" strike="noStrike" kern="1200" baseline="0" dirty="0" smtClean="0">
                <a:solidFill>
                  <a:srgbClr val="000000"/>
                </a:solidFill>
                <a:latin typeface="Times New Roman" pitchFamily="16" charset="0"/>
                <a:ea typeface="+mn-ea"/>
                <a:cs typeface="+mn-cs"/>
              </a:rPr>
              <a:t>The version of the JVM is obtained like this:</a:t>
            </a:r>
          </a:p>
          <a:p>
            <a:r>
              <a:rPr lang="en-IN" sz="1200" b="0"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jcmd</a:t>
            </a:r>
            <a:r>
              <a:rPr lang="en-IN" sz="1200" b="1"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process_id</a:t>
            </a:r>
            <a:r>
              <a:rPr lang="en-IN" sz="1200" b="1"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VM.version</a:t>
            </a:r>
            <a:endParaRPr lang="en-IN" sz="1200" b="1" i="0" u="none" strike="noStrike" kern="1200" baseline="0" dirty="0" smtClean="0">
              <a:solidFill>
                <a:srgbClr val="000000"/>
              </a:solidFill>
              <a:latin typeface="Times New Roman" pitchFamily="16" charset="0"/>
              <a:ea typeface="+mn-ea"/>
              <a:cs typeface="+mn-cs"/>
            </a:endParaRPr>
          </a:p>
          <a:p>
            <a:r>
              <a:rPr lang="en-IN" sz="1200" b="0" i="1" u="none" strike="noStrike" kern="1200" baseline="0" dirty="0" smtClean="0">
                <a:solidFill>
                  <a:srgbClr val="000000"/>
                </a:solidFill>
                <a:latin typeface="Times New Roman" pitchFamily="16" charset="0"/>
                <a:ea typeface="+mn-ea"/>
                <a:cs typeface="+mn-cs"/>
              </a:rPr>
              <a:t>JVM command line</a:t>
            </a:r>
          </a:p>
          <a:p>
            <a:r>
              <a:rPr lang="en-IN" sz="1200" b="0" i="0" u="none" strike="noStrike" kern="1200" baseline="0" dirty="0" smtClean="0">
                <a:solidFill>
                  <a:srgbClr val="000000"/>
                </a:solidFill>
                <a:latin typeface="Times New Roman" pitchFamily="16" charset="0"/>
                <a:ea typeface="+mn-ea"/>
                <a:cs typeface="+mn-cs"/>
              </a:rPr>
              <a:t>The command line can be displayed in the VM summary tab of </a:t>
            </a:r>
            <a:r>
              <a:rPr lang="en-IN" sz="1200" b="0" i="0" u="none" strike="noStrike" kern="1200" baseline="0" dirty="0" err="1" smtClean="0">
                <a:solidFill>
                  <a:srgbClr val="000000"/>
                </a:solidFill>
                <a:latin typeface="Times New Roman" pitchFamily="16" charset="0"/>
                <a:ea typeface="+mn-ea"/>
                <a:cs typeface="+mn-cs"/>
              </a:rPr>
              <a:t>jconsole</a:t>
            </a:r>
            <a:r>
              <a:rPr lang="en-IN" sz="1200" b="0" i="0" u="none" strike="noStrike" kern="1200" baseline="0" dirty="0" smtClean="0">
                <a:solidFill>
                  <a:srgbClr val="000000"/>
                </a:solidFill>
                <a:latin typeface="Times New Roman" pitchFamily="16" charset="0"/>
                <a:ea typeface="+mn-ea"/>
                <a:cs typeface="+mn-cs"/>
              </a:rPr>
              <a:t>, or via</a:t>
            </a:r>
          </a:p>
          <a:p>
            <a:r>
              <a:rPr lang="en-IN" sz="1200" b="0" i="0" u="none" strike="noStrike" kern="1200" baseline="0" dirty="0" err="1" smtClean="0">
                <a:solidFill>
                  <a:srgbClr val="000000"/>
                </a:solidFill>
                <a:latin typeface="Times New Roman" pitchFamily="16" charset="0"/>
                <a:ea typeface="+mn-ea"/>
                <a:cs typeface="+mn-cs"/>
              </a:rPr>
              <a:t>jcmd</a:t>
            </a:r>
            <a:r>
              <a:rPr lang="en-IN" sz="1200" b="0" i="0" u="none" strike="noStrike" kern="1200" baseline="0" dirty="0" smtClean="0">
                <a:solidFill>
                  <a:srgbClr val="000000"/>
                </a:solidFill>
                <a:latin typeface="Times New Roman" pitchFamily="16" charset="0"/>
                <a:ea typeface="+mn-ea"/>
                <a:cs typeface="+mn-cs"/>
              </a:rPr>
              <a:t>:</a:t>
            </a:r>
          </a:p>
          <a:p>
            <a:r>
              <a:rPr lang="en-IN" sz="1200" b="0"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jcmd</a:t>
            </a:r>
            <a:r>
              <a:rPr lang="en-IN" sz="1200" b="1"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process_id</a:t>
            </a:r>
            <a:r>
              <a:rPr lang="en-IN" sz="1200" b="1"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VM.command_line</a:t>
            </a:r>
            <a:endParaRPr lang="en-IN" sz="1200" b="1" i="0" u="none" strike="noStrike" kern="1200" baseline="0" dirty="0" smtClean="0">
              <a:solidFill>
                <a:srgbClr val="000000"/>
              </a:solidFill>
              <a:latin typeface="Times New Roman" pitchFamily="16" charset="0"/>
              <a:ea typeface="+mn-ea"/>
              <a:cs typeface="+mn-cs"/>
            </a:endParaRPr>
          </a:p>
          <a:p>
            <a:r>
              <a:rPr lang="en-IN" sz="1200" b="0" i="1" u="none" strike="noStrike" kern="1200" baseline="0" dirty="0" smtClean="0">
                <a:solidFill>
                  <a:srgbClr val="000000"/>
                </a:solidFill>
                <a:latin typeface="Times New Roman" pitchFamily="16" charset="0"/>
                <a:ea typeface="+mn-ea"/>
                <a:cs typeface="+mn-cs"/>
              </a:rPr>
              <a:t>JVM tuning flags</a:t>
            </a:r>
          </a:p>
          <a:p>
            <a:r>
              <a:rPr lang="en-IN" sz="1200" b="0" i="0" u="none" strike="noStrike" kern="1200" baseline="0" dirty="0" smtClean="0">
                <a:solidFill>
                  <a:srgbClr val="000000"/>
                </a:solidFill>
                <a:latin typeface="Times New Roman" pitchFamily="16" charset="0"/>
                <a:ea typeface="+mn-ea"/>
                <a:cs typeface="+mn-cs"/>
              </a:rPr>
              <a:t>The tuning flags in effect for an application can be obtained like this:</a:t>
            </a:r>
          </a:p>
          <a:p>
            <a:r>
              <a:rPr lang="en-IN" sz="1200" b="0"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jcmd</a:t>
            </a:r>
            <a:r>
              <a:rPr lang="en-IN" sz="1200" b="1"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process_id</a:t>
            </a:r>
            <a:r>
              <a:rPr lang="en-IN" sz="1200" b="1"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VM.flags</a:t>
            </a:r>
            <a:r>
              <a:rPr lang="en-IN" sz="1200" b="1" i="0" u="none" strike="noStrike" kern="1200" baseline="0" dirty="0" smtClean="0">
                <a:solidFill>
                  <a:srgbClr val="000000"/>
                </a:solidFill>
                <a:latin typeface="Times New Roman" pitchFamily="16" charset="0"/>
                <a:ea typeface="+mn-ea"/>
                <a:cs typeface="+mn-cs"/>
              </a:rPr>
              <a:t> [-all]</a:t>
            </a:r>
            <a:endParaRPr lang="en-IN" dirty="0"/>
          </a:p>
        </p:txBody>
      </p:sp>
    </p:spTree>
    <p:extLst>
      <p:ext uri="{BB962C8B-B14F-4D97-AF65-F5344CB8AC3E}">
        <p14:creationId xmlns:p14="http://schemas.microsoft.com/office/powerpoint/2010/main" val="1679900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r>
              <a:rPr lang="en-IN" sz="1200" b="0" i="0" u="none" strike="noStrike" kern="1200" baseline="0" dirty="0" smtClean="0">
                <a:solidFill>
                  <a:srgbClr val="000000"/>
                </a:solidFill>
                <a:latin typeface="Times New Roman" pitchFamily="16" charset="0"/>
                <a:ea typeface="+mn-ea"/>
                <a:cs typeface="+mn-cs"/>
              </a:rPr>
              <a:t>A useful way to determine what the flags are set to on a particular platform is to execute this command:</a:t>
            </a:r>
          </a:p>
          <a:p>
            <a:r>
              <a:rPr lang="en-IN" sz="1200" b="0"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smtClean="0">
                <a:solidFill>
                  <a:srgbClr val="000000"/>
                </a:solidFill>
                <a:latin typeface="Times New Roman" pitchFamily="16" charset="0"/>
                <a:ea typeface="+mn-ea"/>
                <a:cs typeface="+mn-cs"/>
              </a:rPr>
              <a:t>java </a:t>
            </a:r>
            <a:r>
              <a:rPr lang="en-IN" sz="1200" b="1" i="0" u="none" strike="noStrike" kern="1200" baseline="0" dirty="0" err="1" smtClean="0">
                <a:solidFill>
                  <a:srgbClr val="000000"/>
                </a:solidFill>
                <a:latin typeface="Times New Roman" pitchFamily="16" charset="0"/>
                <a:ea typeface="+mn-ea"/>
                <a:cs typeface="+mn-cs"/>
              </a:rPr>
              <a:t>other_options</a:t>
            </a:r>
            <a:r>
              <a:rPr lang="en-IN" sz="1200" b="1" i="0" u="none" strike="noStrike" kern="1200" baseline="0" dirty="0" smtClean="0">
                <a:solidFill>
                  <a:srgbClr val="000000"/>
                </a:solidFill>
                <a:latin typeface="Times New Roman" pitchFamily="16" charset="0"/>
                <a:ea typeface="+mn-ea"/>
                <a:cs typeface="+mn-cs"/>
              </a:rPr>
              <a:t> -XX:+</a:t>
            </a:r>
            <a:r>
              <a:rPr lang="en-IN" sz="1200" b="1" i="0" u="none" strike="noStrike" kern="1200" baseline="0" dirty="0" err="1" smtClean="0">
                <a:solidFill>
                  <a:srgbClr val="000000"/>
                </a:solidFill>
                <a:latin typeface="Times New Roman" pitchFamily="16" charset="0"/>
                <a:ea typeface="+mn-ea"/>
                <a:cs typeface="+mn-cs"/>
              </a:rPr>
              <a:t>PrintFlagsFinal</a:t>
            </a:r>
            <a:r>
              <a:rPr lang="en-IN" sz="1200" b="1" i="0" u="none" strike="noStrike" kern="1200" baseline="0" dirty="0" smtClean="0">
                <a:solidFill>
                  <a:srgbClr val="000000"/>
                </a:solidFill>
                <a:latin typeface="Times New Roman" pitchFamily="16" charset="0"/>
                <a:ea typeface="+mn-ea"/>
                <a:cs typeface="+mn-cs"/>
              </a:rPr>
              <a:t> -version</a:t>
            </a:r>
          </a:p>
          <a:p>
            <a:r>
              <a:rPr lang="en-IN" sz="1200" b="0" i="0" u="none" strike="noStrike" kern="1200" baseline="0" dirty="0" smtClean="0">
                <a:solidFill>
                  <a:srgbClr val="000000"/>
                </a:solidFill>
                <a:latin typeface="Times New Roman" pitchFamily="16" charset="0"/>
                <a:ea typeface="+mn-ea"/>
                <a:cs typeface="+mn-cs"/>
              </a:rPr>
              <a:t>...Hundreds of lines of output</a:t>
            </a:r>
          </a:p>
          <a:p>
            <a:endParaRPr lang="en-IN" sz="1200" b="0" i="0" u="none" strike="noStrike" kern="1200" baseline="0" dirty="0" smtClean="0">
              <a:solidFill>
                <a:srgbClr val="000000"/>
              </a:solidFill>
              <a:latin typeface="Times New Roman" pitchFamily="16" charset="0"/>
              <a:ea typeface="+mn-ea"/>
              <a:cs typeface="+mn-cs"/>
            </a:endParaRPr>
          </a:p>
          <a:p>
            <a:r>
              <a:rPr lang="en-IN" sz="1200" b="0" i="0" u="none" strike="noStrike" kern="1200" baseline="0" dirty="0" smtClean="0">
                <a:solidFill>
                  <a:srgbClr val="000000"/>
                </a:solidFill>
                <a:latin typeface="Times New Roman" pitchFamily="16" charset="0"/>
                <a:ea typeface="+mn-ea"/>
                <a:cs typeface="+mn-cs"/>
              </a:rPr>
              <a:t>Another way to see this information for a running application is with </a:t>
            </a:r>
            <a:r>
              <a:rPr lang="en-IN" sz="1200" b="0" i="0" u="none" strike="noStrike" kern="1200" baseline="0" dirty="0" err="1" smtClean="0">
                <a:solidFill>
                  <a:srgbClr val="000000"/>
                </a:solidFill>
                <a:latin typeface="Times New Roman" pitchFamily="16" charset="0"/>
                <a:ea typeface="+mn-ea"/>
                <a:cs typeface="+mn-cs"/>
              </a:rPr>
              <a:t>jinfo</a:t>
            </a:r>
            <a:r>
              <a:rPr lang="en-IN" sz="1200" b="0" i="0" u="none" strike="noStrike" kern="1200" baseline="0" dirty="0" smtClean="0">
                <a:solidFill>
                  <a:srgbClr val="000000"/>
                </a:solidFill>
                <a:latin typeface="Times New Roman" pitchFamily="16" charset="0"/>
                <a:ea typeface="+mn-ea"/>
                <a:cs typeface="+mn-cs"/>
              </a:rPr>
              <a:t>. The advantage to </a:t>
            </a:r>
            <a:r>
              <a:rPr lang="en-IN" sz="1200" b="0" i="0" u="none" strike="noStrike" kern="1200" baseline="0" dirty="0" err="1" smtClean="0">
                <a:solidFill>
                  <a:srgbClr val="000000"/>
                </a:solidFill>
                <a:latin typeface="Times New Roman" pitchFamily="16" charset="0"/>
                <a:ea typeface="+mn-ea"/>
                <a:cs typeface="+mn-cs"/>
              </a:rPr>
              <a:t>jinfo</a:t>
            </a:r>
            <a:r>
              <a:rPr lang="en-IN" sz="1200" b="0" i="0" u="none" strike="noStrike" kern="1200" baseline="0" dirty="0" smtClean="0">
                <a:solidFill>
                  <a:srgbClr val="000000"/>
                </a:solidFill>
                <a:latin typeface="Times New Roman" pitchFamily="16" charset="0"/>
                <a:ea typeface="+mn-ea"/>
                <a:cs typeface="+mn-cs"/>
              </a:rPr>
              <a:t> is that it allows certain flag values to be changed during execution of the program. Here is how to retrieve the values of all the flags in the process:</a:t>
            </a:r>
          </a:p>
          <a:p>
            <a:r>
              <a:rPr lang="en-IN" sz="1200" b="0"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jinfo</a:t>
            </a:r>
            <a:r>
              <a:rPr lang="en-IN" sz="1200" b="1" i="0" u="none" strike="noStrike" kern="1200" baseline="0" dirty="0" smtClean="0">
                <a:solidFill>
                  <a:srgbClr val="000000"/>
                </a:solidFill>
                <a:latin typeface="Times New Roman" pitchFamily="16" charset="0"/>
                <a:ea typeface="+mn-ea"/>
                <a:cs typeface="+mn-cs"/>
              </a:rPr>
              <a:t> -flags </a:t>
            </a:r>
            <a:r>
              <a:rPr lang="en-IN" sz="1200" b="1" i="0" u="none" strike="noStrike" kern="1200" baseline="0" dirty="0" err="1" smtClean="0">
                <a:solidFill>
                  <a:srgbClr val="000000"/>
                </a:solidFill>
                <a:latin typeface="Times New Roman" pitchFamily="16" charset="0"/>
                <a:ea typeface="+mn-ea"/>
                <a:cs typeface="+mn-cs"/>
              </a:rPr>
              <a:t>process_id</a:t>
            </a:r>
            <a:endParaRPr lang="en-IN" sz="1200" b="1" i="0" u="none" strike="noStrike" kern="1200" baseline="0" dirty="0" smtClean="0">
              <a:solidFill>
                <a:srgbClr val="000000"/>
              </a:solidFill>
              <a:latin typeface="Times New Roman" pitchFamily="16" charset="0"/>
              <a:ea typeface="+mn-ea"/>
              <a:cs typeface="+mn-cs"/>
            </a:endParaRPr>
          </a:p>
          <a:p>
            <a:r>
              <a:rPr lang="en-IN" sz="1200" b="0" i="0" u="none" strike="noStrike" kern="1200" baseline="0" dirty="0" smtClean="0">
                <a:solidFill>
                  <a:srgbClr val="000000"/>
                </a:solidFill>
                <a:latin typeface="Times New Roman" pitchFamily="16" charset="0"/>
                <a:ea typeface="+mn-ea"/>
                <a:cs typeface="+mn-cs"/>
              </a:rPr>
              <a:t>With the -flags option, </a:t>
            </a:r>
            <a:r>
              <a:rPr lang="en-IN" sz="1200" b="0" i="0" u="none" strike="noStrike" kern="1200" baseline="0" dirty="0" err="1" smtClean="0">
                <a:solidFill>
                  <a:srgbClr val="000000"/>
                </a:solidFill>
                <a:latin typeface="Times New Roman" pitchFamily="16" charset="0"/>
                <a:ea typeface="+mn-ea"/>
                <a:cs typeface="+mn-cs"/>
              </a:rPr>
              <a:t>jinfo</a:t>
            </a:r>
            <a:r>
              <a:rPr lang="en-IN" sz="1200" b="0" i="0" u="none" strike="noStrike" kern="1200" baseline="0" dirty="0" smtClean="0">
                <a:solidFill>
                  <a:srgbClr val="000000"/>
                </a:solidFill>
                <a:latin typeface="Times New Roman" pitchFamily="16" charset="0"/>
                <a:ea typeface="+mn-ea"/>
                <a:cs typeface="+mn-cs"/>
              </a:rPr>
              <a:t> will provide information about all flags; otherwise it prints only those specified on the command line</a:t>
            </a:r>
            <a:endParaRPr lang="en-IN" dirty="0"/>
          </a:p>
        </p:txBody>
      </p:sp>
    </p:spTree>
    <p:extLst>
      <p:ext uri="{BB962C8B-B14F-4D97-AF65-F5344CB8AC3E}">
        <p14:creationId xmlns:p14="http://schemas.microsoft.com/office/powerpoint/2010/main" val="1992501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r>
              <a:rPr lang="en-IN" sz="1200" b="0" i="0" u="none" strike="noStrike" kern="1200" baseline="0" dirty="0" smtClean="0">
                <a:solidFill>
                  <a:srgbClr val="000000"/>
                </a:solidFill>
                <a:latin typeface="Times New Roman" pitchFamily="16" charset="0"/>
                <a:ea typeface="+mn-ea"/>
                <a:cs typeface="+mn-cs"/>
              </a:rPr>
              <a:t>The stacks can be obtained via </a:t>
            </a:r>
            <a:r>
              <a:rPr lang="en-IN" sz="1200" b="0" i="0" u="none" strike="noStrike" kern="1200" baseline="0" dirty="0" err="1" smtClean="0">
                <a:solidFill>
                  <a:srgbClr val="000000"/>
                </a:solidFill>
                <a:latin typeface="Times New Roman" pitchFamily="16" charset="0"/>
                <a:ea typeface="+mn-ea"/>
                <a:cs typeface="+mn-cs"/>
              </a:rPr>
              <a:t>jstack</a:t>
            </a:r>
            <a:r>
              <a:rPr lang="en-IN" sz="1200" b="0" i="0" u="none" strike="noStrike" kern="1200" baseline="0" dirty="0" smtClean="0">
                <a:solidFill>
                  <a:srgbClr val="000000"/>
                </a:solidFill>
                <a:latin typeface="Times New Roman" pitchFamily="16" charset="0"/>
                <a:ea typeface="+mn-ea"/>
                <a:cs typeface="+mn-cs"/>
              </a:rPr>
              <a:t>:</a:t>
            </a:r>
          </a:p>
          <a:p>
            <a:r>
              <a:rPr lang="en-IN" sz="1200" b="0"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jstack</a:t>
            </a:r>
            <a:r>
              <a:rPr lang="en-IN" sz="1200" b="1"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process_id</a:t>
            </a:r>
            <a:endParaRPr lang="en-IN" sz="1200" b="1" i="0" u="none" strike="noStrike" kern="1200" baseline="0" dirty="0" smtClean="0">
              <a:solidFill>
                <a:srgbClr val="000000"/>
              </a:solidFill>
              <a:latin typeface="Times New Roman" pitchFamily="16" charset="0"/>
              <a:ea typeface="+mn-ea"/>
              <a:cs typeface="+mn-cs"/>
            </a:endParaRPr>
          </a:p>
          <a:p>
            <a:r>
              <a:rPr lang="en-IN" sz="1200" b="0" i="0" u="none" strike="noStrike" kern="1200" baseline="0" dirty="0" smtClean="0">
                <a:solidFill>
                  <a:srgbClr val="000000"/>
                </a:solidFill>
                <a:latin typeface="Times New Roman" pitchFamily="16" charset="0"/>
                <a:ea typeface="+mn-ea"/>
                <a:cs typeface="+mn-cs"/>
              </a:rPr>
              <a:t>... Lots of output showing each thread's stack ...</a:t>
            </a:r>
          </a:p>
          <a:p>
            <a:r>
              <a:rPr lang="en-IN" sz="1200" b="0" i="0" u="none" strike="noStrike" kern="1200" baseline="0" dirty="0" smtClean="0">
                <a:solidFill>
                  <a:srgbClr val="000000"/>
                </a:solidFill>
                <a:latin typeface="Times New Roman" pitchFamily="16" charset="0"/>
                <a:ea typeface="+mn-ea"/>
                <a:cs typeface="+mn-cs"/>
              </a:rPr>
              <a:t>Stack information can also be obtained from </a:t>
            </a:r>
            <a:r>
              <a:rPr lang="en-IN" sz="1200" b="0" i="0" u="none" strike="noStrike" kern="1200" baseline="0" dirty="0" err="1" smtClean="0">
                <a:solidFill>
                  <a:srgbClr val="000000"/>
                </a:solidFill>
                <a:latin typeface="Times New Roman" pitchFamily="16" charset="0"/>
                <a:ea typeface="+mn-ea"/>
                <a:cs typeface="+mn-cs"/>
              </a:rPr>
              <a:t>jcmd</a:t>
            </a:r>
            <a:r>
              <a:rPr lang="en-IN" sz="1200" b="0" i="0" u="none" strike="noStrike" kern="1200" baseline="0" dirty="0" smtClean="0">
                <a:solidFill>
                  <a:srgbClr val="000000"/>
                </a:solidFill>
                <a:latin typeface="Times New Roman" pitchFamily="16" charset="0"/>
                <a:ea typeface="+mn-ea"/>
                <a:cs typeface="+mn-cs"/>
              </a:rPr>
              <a:t>:</a:t>
            </a:r>
          </a:p>
          <a:p>
            <a:r>
              <a:rPr lang="en-IN" sz="1200" b="0"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jcmd</a:t>
            </a:r>
            <a:r>
              <a:rPr lang="en-IN" sz="1200" b="1"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process_id</a:t>
            </a:r>
            <a:r>
              <a:rPr lang="en-IN" sz="1200" b="1" i="0" u="none" strike="noStrike" kern="1200" baseline="0" dirty="0" smtClean="0">
                <a:solidFill>
                  <a:srgbClr val="000000"/>
                </a:solidFill>
                <a:latin typeface="Times New Roman" pitchFamily="16" charset="0"/>
                <a:ea typeface="+mn-ea"/>
                <a:cs typeface="+mn-cs"/>
              </a:rPr>
              <a:t> </a:t>
            </a:r>
            <a:r>
              <a:rPr lang="en-IN" sz="1200" b="1" i="0" u="none" strike="noStrike" kern="1200" baseline="0" dirty="0" err="1" smtClean="0">
                <a:solidFill>
                  <a:srgbClr val="000000"/>
                </a:solidFill>
                <a:latin typeface="Times New Roman" pitchFamily="16" charset="0"/>
                <a:ea typeface="+mn-ea"/>
                <a:cs typeface="+mn-cs"/>
              </a:rPr>
              <a:t>Thread.print</a:t>
            </a:r>
            <a:endParaRPr lang="en-IN" sz="1200" b="1" i="0" u="none" strike="noStrike" kern="1200" baseline="0" dirty="0" smtClean="0">
              <a:solidFill>
                <a:srgbClr val="000000"/>
              </a:solidFill>
              <a:latin typeface="Times New Roman" pitchFamily="16" charset="0"/>
              <a:ea typeface="+mn-ea"/>
              <a:cs typeface="+mn-cs"/>
            </a:endParaRPr>
          </a:p>
          <a:p>
            <a:r>
              <a:rPr lang="en-IN" sz="1200" b="0" i="0" u="none" strike="noStrike" kern="1200" baseline="0" dirty="0" smtClean="0">
                <a:solidFill>
                  <a:srgbClr val="000000"/>
                </a:solidFill>
                <a:latin typeface="Times New Roman" pitchFamily="16" charset="0"/>
                <a:ea typeface="+mn-ea"/>
                <a:cs typeface="+mn-cs"/>
              </a:rPr>
              <a:t>... Lots of output showing each thread's stack ...</a:t>
            </a:r>
            <a:endParaRPr lang="en-IN" dirty="0"/>
          </a:p>
        </p:txBody>
      </p:sp>
    </p:spTree>
    <p:extLst>
      <p:ext uri="{BB962C8B-B14F-4D97-AF65-F5344CB8AC3E}">
        <p14:creationId xmlns:p14="http://schemas.microsoft.com/office/powerpoint/2010/main" val="1025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1938" cy="4006850"/>
          </a:xfrm>
          <a:prstGeom prst="rect">
            <a:avLst/>
          </a:prstGeom>
        </p:spPr>
      </p:sp>
      <p:sp>
        <p:nvSpPr>
          <p:cNvPr id="3" name="Notes Placeholder 2"/>
          <p:cNvSpPr>
            <a:spLocks noGrp="1"/>
          </p:cNvSpPr>
          <p:nvPr>
            <p:ph type="body" idx="1"/>
          </p:nvPr>
        </p:nvSpPr>
        <p:spPr>
          <a:xfrm>
            <a:off x="755650" y="5078413"/>
            <a:ext cx="6046788" cy="4810125"/>
          </a:xfrm>
          <a:prstGeom prst="rect">
            <a:avLst/>
          </a:prstGeom>
        </p:spPr>
        <p:txBody>
          <a:bodyPr/>
          <a:lstStyle/>
          <a:p>
            <a:r>
              <a:rPr lang="en-IN" sz="1200" b="0" i="0" u="none" strike="noStrike" kern="1200" baseline="0" dirty="0" smtClean="0">
                <a:solidFill>
                  <a:srgbClr val="000000"/>
                </a:solidFill>
                <a:latin typeface="Times New Roman" pitchFamily="16" charset="0"/>
                <a:ea typeface="+mn-ea"/>
                <a:cs typeface="+mn-cs"/>
              </a:rPr>
              <a:t>This knowledge falls into two broad categories. First is the performance of the Java Virtual Machine (JVM) itself: the way in which the JVM is configured affects many aspects of the performance of a program.</a:t>
            </a:r>
          </a:p>
          <a:p>
            <a:endParaRPr lang="en-IN" sz="1200" b="0" i="0" u="none" strike="noStrike" kern="1200" baseline="0" dirty="0" smtClean="0">
              <a:solidFill>
                <a:srgbClr val="000000"/>
              </a:solidFill>
              <a:latin typeface="Times New Roman" pitchFamily="16" charset="0"/>
              <a:ea typeface="+mn-ea"/>
              <a:cs typeface="+mn-cs"/>
            </a:endParaRPr>
          </a:p>
          <a:p>
            <a:r>
              <a:rPr lang="en-IN" sz="1200" b="0" i="0" u="none" strike="noStrike" kern="1200" baseline="0" dirty="0" smtClean="0">
                <a:solidFill>
                  <a:srgbClr val="000000"/>
                </a:solidFill>
                <a:latin typeface="Times New Roman" pitchFamily="16" charset="0"/>
                <a:ea typeface="+mn-ea"/>
                <a:cs typeface="+mn-cs"/>
              </a:rPr>
              <a:t>The second aspect is to understand how the features of the Java platform affect performance. Note the use of the word </a:t>
            </a:r>
            <a:r>
              <a:rPr lang="en-IN" sz="1200" b="0" i="1" u="none" strike="noStrike" kern="1200" baseline="0" dirty="0" smtClean="0">
                <a:solidFill>
                  <a:srgbClr val="000000"/>
                </a:solidFill>
                <a:latin typeface="Times New Roman" pitchFamily="16" charset="0"/>
                <a:ea typeface="+mn-ea"/>
                <a:cs typeface="+mn-cs"/>
              </a:rPr>
              <a:t>platform </a:t>
            </a:r>
            <a:r>
              <a:rPr lang="en-IN" sz="1200" b="0" i="0" u="none" strike="noStrike" kern="1200" baseline="0" dirty="0" smtClean="0">
                <a:solidFill>
                  <a:srgbClr val="000000"/>
                </a:solidFill>
                <a:latin typeface="Times New Roman" pitchFamily="16" charset="0"/>
                <a:ea typeface="+mn-ea"/>
                <a:cs typeface="+mn-cs"/>
              </a:rPr>
              <a:t>here: some features (e.g., threading and synchronization) are part of the language, and some features (e.g., XML parsing performance) are part of the standard Java API</a:t>
            </a:r>
            <a:endParaRPr lang="en-IN" dirty="0"/>
          </a:p>
        </p:txBody>
      </p:sp>
      <p:sp>
        <p:nvSpPr>
          <p:cNvPr id="4" name="Slide Number Placeholder 3"/>
          <p:cNvSpPr>
            <a:spLocks noGrp="1"/>
          </p:cNvSpPr>
          <p:nvPr>
            <p:ph type="sldNum" idx="10"/>
          </p:nvPr>
        </p:nvSpPr>
        <p:spPr>
          <a:xfrm>
            <a:off x="4278313" y="10156825"/>
            <a:ext cx="3279775" cy="533400"/>
          </a:xfrm>
          <a:prstGeom prst="rect">
            <a:avLst/>
          </a:prstGeom>
        </p:spPr>
        <p:txBody>
          <a:bodyPr/>
          <a:lstStyle/>
          <a:p>
            <a:pPr>
              <a:defRPr/>
            </a:pPr>
            <a:fld id="{4591BBD2-7528-4AFD-BEB9-0E7A23C55A3E}" type="slidenum">
              <a:rPr lang="en-IN" smtClean="0"/>
              <a:pPr>
                <a:defRPr/>
              </a:pPr>
              <a:t>2</a:t>
            </a:fld>
            <a:endParaRPr lang="en-IN" dirty="0"/>
          </a:p>
        </p:txBody>
      </p:sp>
    </p:spTree>
    <p:extLst>
      <p:ext uri="{BB962C8B-B14F-4D97-AF65-F5344CB8AC3E}">
        <p14:creationId xmlns:p14="http://schemas.microsoft.com/office/powerpoint/2010/main" val="1739894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08735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85075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419728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r>
              <a:rPr lang="en-IN" sz="1200" b="0" i="0" u="none" strike="noStrike" kern="1200" baseline="0" dirty="0" smtClean="0">
                <a:solidFill>
                  <a:srgbClr val="000000"/>
                </a:solidFill>
                <a:latin typeface="Times New Roman" pitchFamily="16" charset="0"/>
                <a:ea typeface="+mn-ea"/>
                <a:cs typeface="+mn-cs"/>
              </a:rPr>
              <a:t>The basic operation of JFR is that some set of events are enabled (for example, one event is that a thread is blocked waiting for a lock). Each time a selected event occurs, data about that event is saved (either in memory or to a file). The data stream is held in a circular buffer, so only the most recent events are available. Java Mission Control can then display those events—either taken from a live JVM or read from a saved file—and you can perform analysis on those events to diagnose performance issues.</a:t>
            </a:r>
          </a:p>
          <a:p>
            <a:endParaRPr lang="en-IN" sz="1200" b="0" i="0" u="none" strike="noStrike" kern="1200" baseline="0" dirty="0" smtClean="0">
              <a:solidFill>
                <a:srgbClr val="000000"/>
              </a:solidFill>
              <a:latin typeface="Times New Roman" pitchFamily="16" charset="0"/>
              <a:ea typeface="+mn-ea"/>
              <a:cs typeface="+mn-cs"/>
            </a:endParaRPr>
          </a:p>
          <a:p>
            <a:r>
              <a:rPr lang="en-IN" sz="1200" b="1" i="0" u="none" strike="noStrike" kern="1200" baseline="0" dirty="0" smtClean="0">
                <a:solidFill>
                  <a:srgbClr val="000000"/>
                </a:solidFill>
                <a:latin typeface="Times New Roman" pitchFamily="16" charset="0"/>
                <a:ea typeface="+mn-ea"/>
                <a:cs typeface="+mn-cs"/>
              </a:rPr>
              <a:t>Enabling JFR</a:t>
            </a:r>
          </a:p>
          <a:p>
            <a:r>
              <a:rPr lang="en-IN" sz="1200" b="0" i="0" u="none" strike="noStrike" kern="1200" baseline="0" dirty="0" smtClean="0">
                <a:solidFill>
                  <a:srgbClr val="000000"/>
                </a:solidFill>
                <a:latin typeface="Times New Roman" pitchFamily="16" charset="0"/>
                <a:ea typeface="+mn-ea"/>
                <a:cs typeface="+mn-cs"/>
              </a:rPr>
              <a:t>In the commercial version of the Oracle JVM, JFR is initially disabled. To enable it, add the flags -XX:+</a:t>
            </a:r>
            <a:r>
              <a:rPr lang="en-IN" sz="1200" b="0" i="0" u="none" strike="noStrike" kern="1200" baseline="0" dirty="0" err="1" smtClean="0">
                <a:solidFill>
                  <a:srgbClr val="000000"/>
                </a:solidFill>
                <a:latin typeface="Times New Roman" pitchFamily="16" charset="0"/>
                <a:ea typeface="+mn-ea"/>
                <a:cs typeface="+mn-cs"/>
              </a:rPr>
              <a:t>UnlockCommercialFeatures</a:t>
            </a:r>
            <a:r>
              <a:rPr lang="en-IN" sz="1200" b="0" i="0" u="none" strike="noStrike" kern="1200" baseline="0" dirty="0" smtClean="0">
                <a:solidFill>
                  <a:srgbClr val="000000"/>
                </a:solidFill>
                <a:latin typeface="Times New Roman" pitchFamily="16" charset="0"/>
                <a:ea typeface="+mn-ea"/>
                <a:cs typeface="+mn-cs"/>
              </a:rPr>
              <a:t> -XX:+</a:t>
            </a:r>
            <a:r>
              <a:rPr lang="en-IN" sz="1200" b="0" i="0" u="none" strike="noStrike" kern="1200" baseline="0" dirty="0" err="1" smtClean="0">
                <a:solidFill>
                  <a:srgbClr val="000000"/>
                </a:solidFill>
                <a:latin typeface="Times New Roman" pitchFamily="16" charset="0"/>
                <a:ea typeface="+mn-ea"/>
                <a:cs typeface="+mn-cs"/>
              </a:rPr>
              <a:t>FlightRecorder</a:t>
            </a:r>
            <a:r>
              <a:rPr lang="en-IN" sz="1200" b="0" i="0" u="none" strike="noStrike" kern="1200" baseline="0" dirty="0" smtClean="0">
                <a:solidFill>
                  <a:srgbClr val="000000"/>
                </a:solidFill>
                <a:latin typeface="Times New Roman" pitchFamily="16" charset="0"/>
                <a:ea typeface="+mn-ea"/>
                <a:cs typeface="+mn-cs"/>
              </a:rPr>
              <a:t> to the command line of the application. This enables JFR as a feature, but no recordings will be made until the recording process itself is enabled. That can occur either through a GUI, or via the command line.</a:t>
            </a:r>
          </a:p>
          <a:p>
            <a:endParaRPr lang="en-IN" sz="1200" b="0" i="0" u="none" strike="noStrike" kern="1200" baseline="0" dirty="0" smtClean="0">
              <a:solidFill>
                <a:srgbClr val="000000"/>
              </a:solidFill>
              <a:latin typeface="Times New Roman" pitchFamily="16" charset="0"/>
              <a:ea typeface="+mn-ea"/>
              <a:cs typeface="+mn-cs"/>
            </a:endParaRPr>
          </a:p>
          <a:p>
            <a:endParaRPr lang="en-IN" dirty="0"/>
          </a:p>
        </p:txBody>
      </p:sp>
    </p:spTree>
    <p:extLst>
      <p:ext uri="{BB962C8B-B14F-4D97-AF65-F5344CB8AC3E}">
        <p14:creationId xmlns:p14="http://schemas.microsoft.com/office/powerpoint/2010/main" val="700000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91041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r>
              <a:rPr lang="en-IN" sz="1200" b="0" i="0" u="none" strike="noStrike" kern="1200" baseline="0" dirty="0" smtClean="0">
                <a:solidFill>
                  <a:srgbClr val="000000"/>
                </a:solidFill>
                <a:latin typeface="Times New Roman" pitchFamily="16" charset="0"/>
                <a:ea typeface="+mn-ea"/>
                <a:cs typeface="+mn-cs"/>
              </a:rPr>
              <a:t>Tools such as </a:t>
            </a:r>
            <a:r>
              <a:rPr lang="en-IN" sz="1200" b="0" i="0" u="none" strike="noStrike" kern="1200" baseline="0" dirty="0" err="1" smtClean="0">
                <a:solidFill>
                  <a:srgbClr val="000000"/>
                </a:solidFill>
                <a:latin typeface="Times New Roman" pitchFamily="16" charset="0"/>
                <a:ea typeface="+mn-ea"/>
                <a:cs typeface="+mn-cs"/>
              </a:rPr>
              <a:t>typeperf</a:t>
            </a:r>
            <a:r>
              <a:rPr lang="en-IN" sz="1200" b="0" i="0" u="none" strike="noStrike" kern="1200" baseline="0" dirty="0" smtClean="0">
                <a:solidFill>
                  <a:srgbClr val="000000"/>
                </a:solidFill>
                <a:latin typeface="Times New Roman" pitchFamily="16" charset="0"/>
                <a:ea typeface="+mn-ea"/>
                <a:cs typeface="+mn-cs"/>
              </a:rPr>
              <a:t> or </a:t>
            </a:r>
            <a:r>
              <a:rPr lang="en-IN" sz="1200" b="0" i="0" u="none" strike="noStrike" kern="1200" baseline="0" dirty="0" err="1" smtClean="0">
                <a:solidFill>
                  <a:srgbClr val="000000"/>
                </a:solidFill>
                <a:latin typeface="Times New Roman" pitchFamily="16" charset="0"/>
                <a:ea typeface="+mn-ea"/>
                <a:cs typeface="+mn-cs"/>
              </a:rPr>
              <a:t>netstat</a:t>
            </a:r>
            <a:r>
              <a:rPr lang="en-IN" sz="1200" b="0" i="0" u="none" strike="noStrike" kern="1200" baseline="0" dirty="0" smtClean="0">
                <a:solidFill>
                  <a:srgbClr val="000000"/>
                </a:solidFill>
                <a:latin typeface="Times New Roman" pitchFamily="16" charset="0"/>
                <a:ea typeface="+mn-ea"/>
                <a:cs typeface="+mn-cs"/>
              </a:rPr>
              <a:t> will report the amount of data read and written, but to figure out the network utilization, you must determine the bandwidth of the interface and perform the calculation in your own scripts. Be sure to remember that the bandwidth is measured in bits per second (bps), although tools generally report bytes per second (Bps). A 1,000-megabit network yields 125 megabytes (MB) per second. For example, if 0.22 </a:t>
            </a:r>
            <a:r>
              <a:rPr lang="en-IN" sz="1200" b="0" i="0" u="none" strike="noStrike" kern="1200" baseline="0" dirty="0" err="1" smtClean="0">
                <a:solidFill>
                  <a:srgbClr val="000000"/>
                </a:solidFill>
                <a:latin typeface="Times New Roman" pitchFamily="16" charset="0"/>
                <a:ea typeface="+mn-ea"/>
                <a:cs typeface="+mn-cs"/>
              </a:rPr>
              <a:t>MBps</a:t>
            </a:r>
            <a:r>
              <a:rPr lang="en-IN" sz="1200" b="0" i="0" u="none" strike="noStrike" kern="1200" baseline="0" dirty="0" smtClean="0">
                <a:solidFill>
                  <a:srgbClr val="000000"/>
                </a:solidFill>
                <a:latin typeface="Times New Roman" pitchFamily="16" charset="0"/>
                <a:ea typeface="+mn-ea"/>
                <a:cs typeface="+mn-cs"/>
              </a:rPr>
              <a:t> are read and 0.16 </a:t>
            </a:r>
            <a:r>
              <a:rPr lang="en-IN" sz="1200" b="0" i="0" u="none" strike="noStrike" kern="1200" baseline="0" dirty="0" err="1" smtClean="0">
                <a:solidFill>
                  <a:srgbClr val="000000"/>
                </a:solidFill>
                <a:latin typeface="Times New Roman" pitchFamily="16" charset="0"/>
                <a:ea typeface="+mn-ea"/>
                <a:cs typeface="+mn-cs"/>
              </a:rPr>
              <a:t>MBps</a:t>
            </a:r>
            <a:r>
              <a:rPr lang="en-IN" sz="1200" b="0" i="0" u="none" strike="noStrike" kern="1200" baseline="0" dirty="0" smtClean="0">
                <a:solidFill>
                  <a:srgbClr val="000000"/>
                </a:solidFill>
                <a:latin typeface="Times New Roman" pitchFamily="16" charset="0"/>
                <a:ea typeface="+mn-ea"/>
                <a:cs typeface="+mn-cs"/>
              </a:rPr>
              <a:t> are written; adding those and dividing by 125 yields a 0.33% utilization rate.</a:t>
            </a:r>
            <a:endParaRPr lang="en-IN" dirty="0"/>
          </a:p>
        </p:txBody>
      </p:sp>
    </p:spTree>
    <p:extLst>
      <p:ext uri="{BB962C8B-B14F-4D97-AF65-F5344CB8AC3E}">
        <p14:creationId xmlns:p14="http://schemas.microsoft.com/office/powerpoint/2010/main" val="4004469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144082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r>
              <a:rPr lang="en-IN" sz="1200" b="0" i="0" u="none" strike="noStrike" kern="1200" baseline="0" dirty="0" smtClean="0">
                <a:solidFill>
                  <a:srgbClr val="000000"/>
                </a:solidFill>
                <a:latin typeface="Times New Roman" pitchFamily="16" charset="0"/>
                <a:ea typeface="+mn-ea"/>
                <a:cs typeface="+mn-cs"/>
              </a:rPr>
              <a:t>Warming up an application is most often discussed in terms of waiting for the compiler to optimize the code in question, but there are other factors that can affect the performance of code based on how long it has run.</a:t>
            </a:r>
          </a:p>
          <a:p>
            <a:r>
              <a:rPr lang="en-IN" sz="1200" b="0" i="0" u="none" strike="noStrike" kern="1200" baseline="0" dirty="0" smtClean="0">
                <a:solidFill>
                  <a:srgbClr val="000000"/>
                </a:solidFill>
                <a:latin typeface="Times New Roman" pitchFamily="16" charset="0"/>
                <a:ea typeface="+mn-ea"/>
                <a:cs typeface="+mn-cs"/>
              </a:rPr>
              <a:t>JPA, for example, will typically cache data it has read from the database the second time that data is used, the operation will often be faster since the data can be obtained from the cache rather than requiring a trip to the database. Similarly, when an application reads a file, the operating system typically pages that file into memory.</a:t>
            </a:r>
          </a:p>
          <a:p>
            <a:r>
              <a:rPr lang="en-IN" sz="1200" b="0" i="0" u="none" strike="noStrike" kern="1200" baseline="0" dirty="0" smtClean="0">
                <a:solidFill>
                  <a:srgbClr val="000000"/>
                </a:solidFill>
                <a:latin typeface="Times New Roman" pitchFamily="16" charset="0"/>
                <a:ea typeface="+mn-ea"/>
                <a:cs typeface="+mn-cs"/>
              </a:rPr>
              <a:t>A test that subsequently reads the same file (e.g., in a loop to measure performance) will run faster the second time, since the data already resides in the computer’s main memory and needn’t actually be read from disk.</a:t>
            </a:r>
          </a:p>
          <a:p>
            <a:r>
              <a:rPr lang="en-IN" sz="1200" b="0" i="0" u="none" strike="noStrike" kern="1200" baseline="0" dirty="0" smtClean="0">
                <a:solidFill>
                  <a:srgbClr val="000000"/>
                </a:solidFill>
                <a:latin typeface="Times New Roman" pitchFamily="16" charset="0"/>
                <a:ea typeface="+mn-ea"/>
                <a:cs typeface="+mn-cs"/>
              </a:rPr>
              <a:t>In general, there can be many places—not all of them obvious—where data is cached, and where a warm up period matters.</a:t>
            </a:r>
            <a:endParaRPr lang="en-IN" dirty="0"/>
          </a:p>
        </p:txBody>
      </p:sp>
    </p:spTree>
    <p:extLst>
      <p:ext uri="{BB962C8B-B14F-4D97-AF65-F5344CB8AC3E}">
        <p14:creationId xmlns:p14="http://schemas.microsoft.com/office/powerpoint/2010/main" val="1019316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pPr fontAlgn="base"/>
            <a:r>
              <a:rPr lang="en-IN" sz="1200" b="0" i="0" kern="1200" dirty="0" smtClean="0">
                <a:solidFill>
                  <a:srgbClr val="000000"/>
                </a:solidFill>
                <a:effectLst/>
                <a:latin typeface="Times New Roman" pitchFamily="16" charset="0"/>
                <a:ea typeface="+mn-ea"/>
                <a:cs typeface="+mn-cs"/>
              </a:rPr>
              <a:t>Allocations can quickly become a choke point when a lot of concurrent threads are involved. Reasons include memory fragmentation, more frequent GCs due to too many allocations, and synchronization due to concurrent allocations. Although you should refrain from implementing object pools for the sole sake of avoiding allocations, not allocating an object is the best optimization.</a:t>
            </a:r>
          </a:p>
          <a:p>
            <a:pPr fontAlgn="base"/>
            <a:endParaRPr lang="en-IN" sz="1200" b="0" i="0" kern="1200" dirty="0" smtClean="0">
              <a:solidFill>
                <a:srgbClr val="000000"/>
              </a:solidFill>
              <a:effectLst/>
              <a:latin typeface="Times New Roman" pitchFamily="16" charset="0"/>
              <a:ea typeface="+mn-ea"/>
              <a:cs typeface="+mn-cs"/>
            </a:endParaRPr>
          </a:p>
          <a:p>
            <a:pPr fontAlgn="base"/>
            <a:r>
              <a:rPr lang="en-IN" sz="1200" b="0" i="0" kern="1200" dirty="0" smtClean="0">
                <a:solidFill>
                  <a:srgbClr val="000000"/>
                </a:solidFill>
                <a:effectLst/>
                <a:latin typeface="Times New Roman" pitchFamily="16" charset="0"/>
                <a:ea typeface="+mn-ea"/>
                <a:cs typeface="+mn-cs"/>
              </a:rPr>
              <a:t>The key is to optimize your algorithms and avoid making unnecessary allocations or allocating the same object multiple times. For instance, we often create temporary objects in loops. Often it is better to create such an object once prior to the loop and just use it. This might sound trivial, but depending on the size of object and the number of loop recursions, it can have a high impact. And while it might be the obvious thing to do, a lot of existing code does not do this. It is a good rule to allocate such temporary "constants" prior to looping, even if performance is no consideration.</a:t>
            </a:r>
          </a:p>
          <a:p>
            <a:endParaRPr lang="en-IN" dirty="0"/>
          </a:p>
        </p:txBody>
      </p:sp>
    </p:spTree>
    <p:extLst>
      <p:ext uri="{BB962C8B-B14F-4D97-AF65-F5344CB8AC3E}">
        <p14:creationId xmlns:p14="http://schemas.microsoft.com/office/powerpoint/2010/main" val="3798652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0992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r>
              <a:rPr lang="en-IN" dirty="0" smtClean="0"/>
              <a:t>The JRE is composed of the Java API and the JVM. The role of the JVM is to read the Java application through the Class Loader and execute it along with the Java API.</a:t>
            </a:r>
            <a:endParaRPr lang="en-IN" dirty="0"/>
          </a:p>
        </p:txBody>
      </p:sp>
    </p:spTree>
    <p:extLst>
      <p:ext uri="{BB962C8B-B14F-4D97-AF65-F5344CB8AC3E}">
        <p14:creationId xmlns:p14="http://schemas.microsoft.com/office/powerpoint/2010/main" val="91704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r>
              <a:rPr lang="en-IN" sz="1200" b="0" i="0" kern="1200" dirty="0" smtClean="0">
                <a:solidFill>
                  <a:srgbClr val="000000"/>
                </a:solidFill>
                <a:effectLst/>
                <a:latin typeface="Times New Roman" pitchFamily="16" charset="0"/>
                <a:ea typeface="+mn-ea"/>
                <a:cs typeface="+mn-cs"/>
              </a:rPr>
              <a:t>A compiler translates Java programs into a machine-independent </a:t>
            </a:r>
            <a:r>
              <a:rPr lang="en-IN" sz="1200" b="0" i="0" kern="1200" dirty="0" err="1" smtClean="0">
                <a:solidFill>
                  <a:srgbClr val="000000"/>
                </a:solidFill>
                <a:effectLst/>
                <a:latin typeface="Times New Roman" pitchFamily="16" charset="0"/>
                <a:ea typeface="+mn-ea"/>
                <a:cs typeface="+mn-cs"/>
              </a:rPr>
              <a:t>bytecode</a:t>
            </a:r>
            <a:r>
              <a:rPr lang="en-IN" sz="1200" b="0" i="0" kern="1200" dirty="0" smtClean="0">
                <a:solidFill>
                  <a:srgbClr val="000000"/>
                </a:solidFill>
                <a:effectLst/>
                <a:latin typeface="Times New Roman" pitchFamily="16" charset="0"/>
                <a:ea typeface="+mn-ea"/>
                <a:cs typeface="+mn-cs"/>
              </a:rPr>
              <a:t> representation. A </a:t>
            </a:r>
            <a:r>
              <a:rPr lang="en-IN" sz="1200" b="0" i="0" kern="1200" dirty="0" err="1" smtClean="0">
                <a:solidFill>
                  <a:srgbClr val="000000"/>
                </a:solidFill>
                <a:effectLst/>
                <a:latin typeface="Times New Roman" pitchFamily="16" charset="0"/>
                <a:ea typeface="+mn-ea"/>
                <a:cs typeface="+mn-cs"/>
              </a:rPr>
              <a:t>bytecode</a:t>
            </a:r>
            <a:r>
              <a:rPr lang="en-IN" sz="1200" b="0" i="0" kern="1200" dirty="0" smtClean="0">
                <a:solidFill>
                  <a:srgbClr val="000000"/>
                </a:solidFill>
                <a:effectLst/>
                <a:latin typeface="Times New Roman" pitchFamily="16" charset="0"/>
                <a:ea typeface="+mn-ea"/>
                <a:cs typeface="+mn-cs"/>
              </a:rPr>
              <a:t> verifier is invoked to ensure that only legitimate </a:t>
            </a:r>
            <a:r>
              <a:rPr lang="en-IN" sz="1200" b="0" i="0" kern="1200" dirty="0" err="1" smtClean="0">
                <a:solidFill>
                  <a:srgbClr val="000000"/>
                </a:solidFill>
                <a:effectLst/>
                <a:latin typeface="Times New Roman" pitchFamily="16" charset="0"/>
                <a:ea typeface="+mn-ea"/>
                <a:cs typeface="+mn-cs"/>
              </a:rPr>
              <a:t>bytecodes</a:t>
            </a:r>
            <a:r>
              <a:rPr lang="en-IN" sz="1200" b="0" i="0" kern="1200" dirty="0" smtClean="0">
                <a:solidFill>
                  <a:srgbClr val="000000"/>
                </a:solidFill>
                <a:effectLst/>
                <a:latin typeface="Times New Roman" pitchFamily="16" charset="0"/>
                <a:ea typeface="+mn-ea"/>
                <a:cs typeface="+mn-cs"/>
              </a:rPr>
              <a:t> are executed in the Java runtime. It checks that the </a:t>
            </a:r>
            <a:r>
              <a:rPr lang="en-IN" sz="1200" b="0" i="0" kern="1200" dirty="0" err="1" smtClean="0">
                <a:solidFill>
                  <a:srgbClr val="000000"/>
                </a:solidFill>
                <a:effectLst/>
                <a:latin typeface="Times New Roman" pitchFamily="16" charset="0"/>
                <a:ea typeface="+mn-ea"/>
                <a:cs typeface="+mn-cs"/>
              </a:rPr>
              <a:t>bytecodes</a:t>
            </a:r>
            <a:r>
              <a:rPr lang="en-IN" sz="1200" b="0" i="0" kern="1200" dirty="0" smtClean="0">
                <a:solidFill>
                  <a:srgbClr val="000000"/>
                </a:solidFill>
                <a:effectLst/>
                <a:latin typeface="Times New Roman" pitchFamily="16" charset="0"/>
                <a:ea typeface="+mn-ea"/>
                <a:cs typeface="+mn-cs"/>
              </a:rPr>
              <a:t> conform to the Java Language Specification and do not violate Java language rules or namespace restrictions. The verifier also checks for memory management violations, stack underflows or overflows, and illegal data typecasts. Once </a:t>
            </a:r>
            <a:r>
              <a:rPr lang="en-IN" sz="1200" b="0" i="0" kern="1200" dirty="0" err="1" smtClean="0">
                <a:solidFill>
                  <a:srgbClr val="000000"/>
                </a:solidFill>
                <a:effectLst/>
                <a:latin typeface="Times New Roman" pitchFamily="16" charset="0"/>
                <a:ea typeface="+mn-ea"/>
                <a:cs typeface="+mn-cs"/>
              </a:rPr>
              <a:t>bytecodes</a:t>
            </a:r>
            <a:r>
              <a:rPr lang="en-IN" sz="1200" b="0" i="0" kern="1200" dirty="0" smtClean="0">
                <a:solidFill>
                  <a:srgbClr val="000000"/>
                </a:solidFill>
                <a:effectLst/>
                <a:latin typeface="Times New Roman" pitchFamily="16" charset="0"/>
                <a:ea typeface="+mn-ea"/>
                <a:cs typeface="+mn-cs"/>
              </a:rPr>
              <a:t> have been verified, the Java runtime prepares them for execution.</a:t>
            </a:r>
            <a:endParaRPr lang="en-IN" dirty="0"/>
          </a:p>
        </p:txBody>
      </p:sp>
    </p:spTree>
    <p:extLst>
      <p:ext uri="{BB962C8B-B14F-4D97-AF65-F5344CB8AC3E}">
        <p14:creationId xmlns:p14="http://schemas.microsoft.com/office/powerpoint/2010/main" val="1091229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r>
              <a:rPr lang="en-IN" sz="1200" b="1" i="0" kern="1200" dirty="0" smtClean="0">
                <a:solidFill>
                  <a:srgbClr val="000000"/>
                </a:solidFill>
                <a:effectLst/>
                <a:latin typeface="Times New Roman" pitchFamily="16" charset="0"/>
                <a:ea typeface="+mn-ea"/>
                <a:cs typeface="+mn-cs"/>
              </a:rPr>
              <a:t>Hierarchical Structure</a:t>
            </a:r>
            <a:r>
              <a:rPr lang="en-IN" sz="1200" b="0" i="0" kern="1200" dirty="0" smtClean="0">
                <a:solidFill>
                  <a:srgbClr val="000000"/>
                </a:solidFill>
                <a:effectLst/>
                <a:latin typeface="Times New Roman" pitchFamily="16" charset="0"/>
                <a:ea typeface="+mn-ea"/>
                <a:cs typeface="+mn-cs"/>
              </a:rPr>
              <a:t>: Class loaders in Java are organized into a hierarchy with a parent-child relationship. The Bootstrap Class Loader is the parent of all class loaders.</a:t>
            </a:r>
          </a:p>
          <a:p>
            <a:r>
              <a:rPr lang="en-IN" sz="1200" b="1" i="0" kern="1200" dirty="0" smtClean="0">
                <a:solidFill>
                  <a:srgbClr val="000000"/>
                </a:solidFill>
                <a:effectLst/>
                <a:latin typeface="Times New Roman" pitchFamily="16" charset="0"/>
                <a:ea typeface="+mn-ea"/>
                <a:cs typeface="+mn-cs"/>
              </a:rPr>
              <a:t>Delegation mode</a:t>
            </a:r>
            <a:r>
              <a:rPr lang="en-IN" sz="1200" b="0" i="0" kern="1200" dirty="0" smtClean="0">
                <a:solidFill>
                  <a:srgbClr val="000000"/>
                </a:solidFill>
                <a:effectLst/>
                <a:latin typeface="Times New Roman" pitchFamily="16" charset="0"/>
                <a:ea typeface="+mn-ea"/>
                <a:cs typeface="+mn-cs"/>
              </a:rPr>
              <a:t>: Based on the hierarchical structure, load is delegated between class loaders. When a class is loaded, the parent class loader is checked to determine whether or not the class is in the parent class loader. If the upper class loader has the class, the class is used. If not, the class loader requested for loading loads the class.</a:t>
            </a:r>
          </a:p>
          <a:p>
            <a:r>
              <a:rPr lang="en-IN" sz="1200" b="1" i="0" kern="1200" dirty="0" smtClean="0">
                <a:solidFill>
                  <a:srgbClr val="000000"/>
                </a:solidFill>
                <a:effectLst/>
                <a:latin typeface="Times New Roman" pitchFamily="16" charset="0"/>
                <a:ea typeface="+mn-ea"/>
                <a:cs typeface="+mn-cs"/>
              </a:rPr>
              <a:t>Visibility limit</a:t>
            </a:r>
            <a:r>
              <a:rPr lang="en-IN" sz="1200" b="0" i="0" kern="1200" dirty="0" smtClean="0">
                <a:solidFill>
                  <a:srgbClr val="000000"/>
                </a:solidFill>
                <a:effectLst/>
                <a:latin typeface="Times New Roman" pitchFamily="16" charset="0"/>
                <a:ea typeface="+mn-ea"/>
                <a:cs typeface="+mn-cs"/>
              </a:rPr>
              <a:t>: A child class loader can find the class in the parent class loader; however, a parent class loader cannot find the class in the child class loader.</a:t>
            </a:r>
          </a:p>
          <a:p>
            <a:r>
              <a:rPr lang="en-IN" sz="1200" b="1" i="0" kern="1200" dirty="0" smtClean="0">
                <a:solidFill>
                  <a:srgbClr val="000000"/>
                </a:solidFill>
                <a:effectLst/>
                <a:latin typeface="Times New Roman" pitchFamily="16" charset="0"/>
                <a:ea typeface="+mn-ea"/>
                <a:cs typeface="+mn-cs"/>
              </a:rPr>
              <a:t>Unload is not allowed</a:t>
            </a:r>
            <a:r>
              <a:rPr lang="en-IN" sz="1200" b="0" i="0" kern="1200" dirty="0" smtClean="0">
                <a:solidFill>
                  <a:srgbClr val="000000"/>
                </a:solidFill>
                <a:effectLst/>
                <a:latin typeface="Times New Roman" pitchFamily="16" charset="0"/>
                <a:ea typeface="+mn-ea"/>
                <a:cs typeface="+mn-cs"/>
              </a:rPr>
              <a:t>: A class loader can load a class but cannot unload it. Instead of unloading, the current class loader can be deleted, and a new class loader can be created.</a:t>
            </a:r>
          </a:p>
          <a:p>
            <a:endParaRPr lang="en-IN" dirty="0"/>
          </a:p>
        </p:txBody>
      </p:sp>
    </p:spTree>
    <p:extLst>
      <p:ext uri="{BB962C8B-B14F-4D97-AF65-F5344CB8AC3E}">
        <p14:creationId xmlns:p14="http://schemas.microsoft.com/office/powerpoint/2010/main" val="1885706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r>
              <a:rPr lang="en-IN" sz="1200" b="0" i="0" kern="1200" dirty="0" smtClean="0">
                <a:solidFill>
                  <a:srgbClr val="000000"/>
                </a:solidFill>
                <a:effectLst/>
                <a:latin typeface="Times New Roman" pitchFamily="16" charset="0"/>
                <a:ea typeface="+mn-ea"/>
                <a:cs typeface="+mn-cs"/>
              </a:rPr>
              <a:t>When a class loader is requested for class load, it checks whether or not the class exists in the class loader cache, the parent class loader, and itself, in the order listed. In short, it checks whether or not the class has been loaded in the class loader cache. If not, it checks the parent class loader. If the class is not found in the bootstrap class loader, the requested class loader searches for the class in the file system.</a:t>
            </a:r>
          </a:p>
          <a:p>
            <a:r>
              <a:rPr lang="en-IN" sz="1200" b="0" i="0" kern="1200" dirty="0" smtClean="0">
                <a:solidFill>
                  <a:srgbClr val="000000"/>
                </a:solidFill>
                <a:effectLst/>
                <a:latin typeface="Times New Roman" pitchFamily="16" charset="0"/>
                <a:ea typeface="+mn-ea"/>
                <a:cs typeface="+mn-cs"/>
              </a:rPr>
              <a:t> </a:t>
            </a:r>
          </a:p>
          <a:p>
            <a:r>
              <a:rPr lang="en-IN" sz="1200" b="1" i="0" kern="1200" dirty="0" smtClean="0">
                <a:solidFill>
                  <a:srgbClr val="000000"/>
                </a:solidFill>
                <a:effectLst/>
                <a:latin typeface="Times New Roman" pitchFamily="16" charset="0"/>
                <a:ea typeface="+mn-ea"/>
                <a:cs typeface="+mn-cs"/>
              </a:rPr>
              <a:t>Bootstrap class loader</a:t>
            </a:r>
            <a:r>
              <a:rPr lang="en-IN" sz="1200" b="0" i="0" kern="1200" dirty="0" smtClean="0">
                <a:solidFill>
                  <a:srgbClr val="000000"/>
                </a:solidFill>
                <a:effectLst/>
                <a:latin typeface="Times New Roman" pitchFamily="16" charset="0"/>
                <a:ea typeface="+mn-ea"/>
                <a:cs typeface="+mn-cs"/>
              </a:rPr>
              <a:t>: This is created when running the JVM. It loads Java APIs, including object classes. Unlike other class loaders, it is implemented in native code instead of Java.</a:t>
            </a:r>
          </a:p>
          <a:p>
            <a:r>
              <a:rPr lang="en-IN" sz="1200" b="1" i="0" kern="1200" dirty="0" smtClean="0">
                <a:solidFill>
                  <a:srgbClr val="000000"/>
                </a:solidFill>
                <a:effectLst/>
                <a:latin typeface="Times New Roman" pitchFamily="16" charset="0"/>
                <a:ea typeface="+mn-ea"/>
                <a:cs typeface="+mn-cs"/>
              </a:rPr>
              <a:t>Extension class loader</a:t>
            </a:r>
            <a:r>
              <a:rPr lang="en-IN" sz="1200" b="0" i="0" kern="1200" dirty="0" smtClean="0">
                <a:solidFill>
                  <a:srgbClr val="000000"/>
                </a:solidFill>
                <a:effectLst/>
                <a:latin typeface="Times New Roman" pitchFamily="16" charset="0"/>
                <a:ea typeface="+mn-ea"/>
                <a:cs typeface="+mn-cs"/>
              </a:rPr>
              <a:t>: It loads the extension classes excluding the basic Java APIs. It also loads various security extension functions.</a:t>
            </a:r>
          </a:p>
          <a:p>
            <a:r>
              <a:rPr lang="en-IN" sz="1200" b="1" i="0" kern="1200" dirty="0" smtClean="0">
                <a:solidFill>
                  <a:srgbClr val="000000"/>
                </a:solidFill>
                <a:effectLst/>
                <a:latin typeface="Times New Roman" pitchFamily="16" charset="0"/>
                <a:ea typeface="+mn-ea"/>
                <a:cs typeface="+mn-cs"/>
              </a:rPr>
              <a:t>System class loader</a:t>
            </a:r>
            <a:r>
              <a:rPr lang="en-IN" sz="1200" b="0" i="0" kern="1200" dirty="0" smtClean="0">
                <a:solidFill>
                  <a:srgbClr val="000000"/>
                </a:solidFill>
                <a:effectLst/>
                <a:latin typeface="Times New Roman" pitchFamily="16" charset="0"/>
                <a:ea typeface="+mn-ea"/>
                <a:cs typeface="+mn-cs"/>
              </a:rPr>
              <a:t>: If the bootstrap class loader and the extension class loader load the JVM components, the system class loader loads the application classes. It loads the class in the $CLASSPATH specified by the user.</a:t>
            </a:r>
          </a:p>
          <a:p>
            <a:r>
              <a:rPr lang="en-IN" sz="1200" b="1" i="0" kern="1200" dirty="0" smtClean="0">
                <a:solidFill>
                  <a:srgbClr val="000000"/>
                </a:solidFill>
                <a:effectLst/>
                <a:latin typeface="Times New Roman" pitchFamily="16" charset="0"/>
                <a:ea typeface="+mn-ea"/>
                <a:cs typeface="+mn-cs"/>
              </a:rPr>
              <a:t>User-defined class loader</a:t>
            </a:r>
            <a:r>
              <a:rPr lang="en-IN" sz="1200" b="0" i="0" kern="1200" dirty="0" smtClean="0">
                <a:solidFill>
                  <a:srgbClr val="000000"/>
                </a:solidFill>
                <a:effectLst/>
                <a:latin typeface="Times New Roman" pitchFamily="16" charset="0"/>
                <a:ea typeface="+mn-ea"/>
                <a:cs typeface="+mn-cs"/>
              </a:rPr>
              <a:t>: This is a class loader that an application user directly creates on the code.</a:t>
            </a:r>
          </a:p>
          <a:p>
            <a:endParaRPr lang="en-IN" dirty="0"/>
          </a:p>
        </p:txBody>
      </p:sp>
    </p:spTree>
    <p:extLst>
      <p:ext uri="{BB962C8B-B14F-4D97-AF65-F5344CB8AC3E}">
        <p14:creationId xmlns:p14="http://schemas.microsoft.com/office/powerpoint/2010/main" val="341021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r>
              <a:rPr lang="en-IN" sz="1200" b="1" i="0" kern="1200" dirty="0" smtClean="0">
                <a:solidFill>
                  <a:srgbClr val="000000"/>
                </a:solidFill>
                <a:effectLst/>
                <a:latin typeface="Times New Roman" pitchFamily="16" charset="0"/>
                <a:ea typeface="+mn-ea"/>
                <a:cs typeface="+mn-cs"/>
              </a:rPr>
              <a:t>Loading</a:t>
            </a:r>
            <a:r>
              <a:rPr lang="en-IN" sz="1200" b="0" i="0" kern="1200" dirty="0" smtClean="0">
                <a:solidFill>
                  <a:srgbClr val="000000"/>
                </a:solidFill>
                <a:effectLst/>
                <a:latin typeface="Times New Roman" pitchFamily="16" charset="0"/>
                <a:ea typeface="+mn-ea"/>
                <a:cs typeface="+mn-cs"/>
              </a:rPr>
              <a:t>: A class is obtained from a file and loaded to the JVM memory.</a:t>
            </a:r>
          </a:p>
          <a:p>
            <a:r>
              <a:rPr lang="en-IN" sz="1200" b="1" i="0" kern="1200" dirty="0" smtClean="0">
                <a:solidFill>
                  <a:srgbClr val="000000"/>
                </a:solidFill>
                <a:effectLst/>
                <a:latin typeface="Times New Roman" pitchFamily="16" charset="0"/>
                <a:ea typeface="+mn-ea"/>
                <a:cs typeface="+mn-cs"/>
              </a:rPr>
              <a:t>Verifying</a:t>
            </a:r>
            <a:r>
              <a:rPr lang="en-IN" sz="1200" b="0" i="0" kern="1200" dirty="0" smtClean="0">
                <a:solidFill>
                  <a:srgbClr val="000000"/>
                </a:solidFill>
                <a:effectLst/>
                <a:latin typeface="Times New Roman" pitchFamily="16" charset="0"/>
                <a:ea typeface="+mn-ea"/>
                <a:cs typeface="+mn-cs"/>
              </a:rPr>
              <a:t>: Check whether or not the read class is configured as described in the Java Language Specification and JVM specifications. This is the most complicated test process of the class load processes, and takes the longest time. Most cases of the JVM TCK test cases are to test whether or not a verification error occurs by loading wrong classes.</a:t>
            </a:r>
          </a:p>
          <a:p>
            <a:r>
              <a:rPr lang="en-IN" sz="1200" b="1" i="0" kern="1200" dirty="0" smtClean="0">
                <a:solidFill>
                  <a:srgbClr val="000000"/>
                </a:solidFill>
                <a:effectLst/>
                <a:latin typeface="Times New Roman" pitchFamily="16" charset="0"/>
                <a:ea typeface="+mn-ea"/>
                <a:cs typeface="+mn-cs"/>
              </a:rPr>
              <a:t>Preparing</a:t>
            </a:r>
            <a:r>
              <a:rPr lang="en-IN" sz="1200" b="0" i="0" kern="1200" dirty="0" smtClean="0">
                <a:solidFill>
                  <a:srgbClr val="000000"/>
                </a:solidFill>
                <a:effectLst/>
                <a:latin typeface="Times New Roman" pitchFamily="16" charset="0"/>
                <a:ea typeface="+mn-ea"/>
                <a:cs typeface="+mn-cs"/>
              </a:rPr>
              <a:t>: Prepare a data structure that assigns the memory required by classes and indicates the fields, methods, and interfaces defined in the class.</a:t>
            </a:r>
          </a:p>
          <a:p>
            <a:r>
              <a:rPr lang="en-IN" sz="1200" b="1" i="0" kern="1200" dirty="0" smtClean="0">
                <a:solidFill>
                  <a:srgbClr val="000000"/>
                </a:solidFill>
                <a:effectLst/>
                <a:latin typeface="Times New Roman" pitchFamily="16" charset="0"/>
                <a:ea typeface="+mn-ea"/>
                <a:cs typeface="+mn-cs"/>
              </a:rPr>
              <a:t>Resolving</a:t>
            </a:r>
            <a:r>
              <a:rPr lang="en-IN" sz="1200" b="0" i="0" kern="1200" dirty="0" smtClean="0">
                <a:solidFill>
                  <a:srgbClr val="000000"/>
                </a:solidFill>
                <a:effectLst/>
                <a:latin typeface="Times New Roman" pitchFamily="16" charset="0"/>
                <a:ea typeface="+mn-ea"/>
                <a:cs typeface="+mn-cs"/>
              </a:rPr>
              <a:t>: Change all symbolic references in the constant pool of the class to direct references.</a:t>
            </a:r>
          </a:p>
          <a:p>
            <a:r>
              <a:rPr lang="en-IN" sz="1200" b="1" i="0" kern="1200" dirty="0" smtClean="0">
                <a:solidFill>
                  <a:srgbClr val="000000"/>
                </a:solidFill>
                <a:effectLst/>
                <a:latin typeface="Times New Roman" pitchFamily="16" charset="0"/>
                <a:ea typeface="+mn-ea"/>
                <a:cs typeface="+mn-cs"/>
              </a:rPr>
              <a:t>Initializing</a:t>
            </a:r>
            <a:r>
              <a:rPr lang="en-IN" sz="1200" b="0" i="0" kern="1200" dirty="0" smtClean="0">
                <a:solidFill>
                  <a:srgbClr val="000000"/>
                </a:solidFill>
                <a:effectLst/>
                <a:latin typeface="Times New Roman" pitchFamily="16" charset="0"/>
                <a:ea typeface="+mn-ea"/>
                <a:cs typeface="+mn-cs"/>
              </a:rPr>
              <a:t>: Initialize the class variables to proper values. Execute the static initializers and initialize the static fields to the configured values.</a:t>
            </a:r>
          </a:p>
        </p:txBody>
      </p:sp>
    </p:spTree>
    <p:extLst>
      <p:ext uri="{BB962C8B-B14F-4D97-AF65-F5344CB8AC3E}">
        <p14:creationId xmlns:p14="http://schemas.microsoft.com/office/powerpoint/2010/main" val="1400838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5163" y="273050"/>
            <a:ext cx="6229350" cy="4672013"/>
          </a:xfrm>
        </p:spPr>
      </p:sp>
      <p:sp>
        <p:nvSpPr>
          <p:cNvPr id="3" name="Notes Placeholder 2"/>
          <p:cNvSpPr>
            <a:spLocks noGrp="1"/>
          </p:cNvSpPr>
          <p:nvPr>
            <p:ph type="body" idx="1"/>
          </p:nvPr>
        </p:nvSpPr>
        <p:spPr/>
        <p:txBody>
          <a:bodyPr/>
          <a:lstStyle/>
          <a:p>
            <a:r>
              <a:rPr lang="en-IN" sz="1200" b="0" i="0" kern="1200" dirty="0" smtClean="0">
                <a:solidFill>
                  <a:srgbClr val="000000"/>
                </a:solidFill>
                <a:effectLst/>
                <a:latin typeface="Times New Roman" pitchFamily="16" charset="0"/>
                <a:ea typeface="+mn-ea"/>
                <a:cs typeface="+mn-cs"/>
              </a:rPr>
              <a:t>Runtime Data Areas are the memory areas assigned when the JVM program runs on the OS. The runtime data areas can be divided into 6 areas. Of the six, one PC Register, JVM Stack, and Native Method Stack are created for one thread. Heap, Method Area, and Runtime Constant Pool are shared by all threads.</a:t>
            </a:r>
            <a:endParaRPr lang="en-IN" sz="1200" b="1" i="0" kern="1200" dirty="0" smtClean="0">
              <a:solidFill>
                <a:srgbClr val="000000"/>
              </a:solidFill>
              <a:effectLst/>
              <a:latin typeface="Times New Roman" pitchFamily="16" charset="0"/>
              <a:ea typeface="+mn-ea"/>
              <a:cs typeface="+mn-cs"/>
            </a:endParaRPr>
          </a:p>
          <a:p>
            <a:r>
              <a:rPr lang="en-IN" sz="1200" b="1" i="0" kern="1200" dirty="0" smtClean="0">
                <a:solidFill>
                  <a:srgbClr val="000000"/>
                </a:solidFill>
                <a:effectLst/>
                <a:latin typeface="Times New Roman" pitchFamily="16" charset="0"/>
                <a:ea typeface="+mn-ea"/>
                <a:cs typeface="+mn-cs"/>
              </a:rPr>
              <a:t>PC register</a:t>
            </a:r>
            <a:r>
              <a:rPr lang="en-IN" sz="1200" b="0" i="0" kern="1200" dirty="0" smtClean="0">
                <a:solidFill>
                  <a:srgbClr val="000000"/>
                </a:solidFill>
                <a:effectLst/>
                <a:latin typeface="Times New Roman" pitchFamily="16" charset="0"/>
                <a:ea typeface="+mn-ea"/>
                <a:cs typeface="+mn-cs"/>
              </a:rPr>
              <a:t>: One PC (Program Counter) register exists for one thread, and is created when the thread starts. PC register has the address of a JVM instruction being executed now.</a:t>
            </a:r>
          </a:p>
          <a:p>
            <a:r>
              <a:rPr lang="en-IN" sz="1200" b="1" i="0" kern="1200" dirty="0" smtClean="0">
                <a:solidFill>
                  <a:srgbClr val="000000"/>
                </a:solidFill>
                <a:effectLst/>
                <a:latin typeface="Times New Roman" pitchFamily="16" charset="0"/>
                <a:ea typeface="+mn-ea"/>
                <a:cs typeface="+mn-cs"/>
              </a:rPr>
              <a:t>JVM stack</a:t>
            </a:r>
            <a:r>
              <a:rPr lang="en-IN" sz="1200" b="0" i="0" kern="1200" dirty="0" smtClean="0">
                <a:solidFill>
                  <a:srgbClr val="000000"/>
                </a:solidFill>
                <a:effectLst/>
                <a:latin typeface="Times New Roman" pitchFamily="16" charset="0"/>
                <a:ea typeface="+mn-ea"/>
                <a:cs typeface="+mn-cs"/>
              </a:rPr>
              <a:t>: One JVM stack exists for one thread, and is created when the thread starts. It is a stack that saves the </a:t>
            </a:r>
            <a:r>
              <a:rPr lang="en-IN" sz="1200" b="0" i="0" kern="1200" dirty="0" err="1" smtClean="0">
                <a:solidFill>
                  <a:srgbClr val="000000"/>
                </a:solidFill>
                <a:effectLst/>
                <a:latin typeface="Times New Roman" pitchFamily="16" charset="0"/>
                <a:ea typeface="+mn-ea"/>
                <a:cs typeface="+mn-cs"/>
              </a:rPr>
              <a:t>struct</a:t>
            </a:r>
            <a:r>
              <a:rPr lang="en-IN" sz="1200" b="0" i="0" kern="1200" dirty="0" smtClean="0">
                <a:solidFill>
                  <a:srgbClr val="000000"/>
                </a:solidFill>
                <a:effectLst/>
                <a:latin typeface="Times New Roman" pitchFamily="16" charset="0"/>
                <a:ea typeface="+mn-ea"/>
                <a:cs typeface="+mn-cs"/>
              </a:rPr>
              <a:t> (Stack Frame). The JVM just pushes or pops the stack frame to the JVM stack. If any exception occurs, each line of the stack trace shown as a method such as </a:t>
            </a:r>
            <a:r>
              <a:rPr lang="en-IN" sz="1200" b="0" i="0" kern="1200" dirty="0" err="1" smtClean="0">
                <a:solidFill>
                  <a:srgbClr val="000000"/>
                </a:solidFill>
                <a:effectLst/>
                <a:latin typeface="Times New Roman" pitchFamily="16" charset="0"/>
                <a:ea typeface="+mn-ea"/>
                <a:cs typeface="+mn-cs"/>
              </a:rPr>
              <a:t>printStackTrace</a:t>
            </a:r>
            <a:r>
              <a:rPr lang="en-IN" sz="1200" b="0" i="0" kern="1200" dirty="0" smtClean="0">
                <a:solidFill>
                  <a:srgbClr val="000000"/>
                </a:solidFill>
                <a:effectLst/>
                <a:latin typeface="Times New Roman" pitchFamily="16" charset="0"/>
                <a:ea typeface="+mn-ea"/>
                <a:cs typeface="+mn-cs"/>
              </a:rPr>
              <a:t>() expresses one stack frame.</a:t>
            </a:r>
          </a:p>
          <a:p>
            <a:r>
              <a:rPr lang="en-IN" sz="1200" b="1" i="0" kern="1200" dirty="0" smtClean="0">
                <a:solidFill>
                  <a:srgbClr val="000000"/>
                </a:solidFill>
                <a:effectLst/>
                <a:latin typeface="Times New Roman" pitchFamily="16" charset="0"/>
                <a:ea typeface="+mn-ea"/>
                <a:cs typeface="+mn-cs"/>
              </a:rPr>
              <a:t>Native method stack</a:t>
            </a:r>
            <a:r>
              <a:rPr lang="en-IN" sz="1200" b="0" i="0" kern="1200" dirty="0" smtClean="0">
                <a:solidFill>
                  <a:srgbClr val="000000"/>
                </a:solidFill>
                <a:effectLst/>
                <a:latin typeface="Times New Roman" pitchFamily="16" charset="0"/>
                <a:ea typeface="+mn-ea"/>
                <a:cs typeface="+mn-cs"/>
              </a:rPr>
              <a:t>: A stack for native code written in a language other than Java. In other words, it is a stack used to execute C/C++ codes invoked through JNI (Java Native Interface). According to the language, a C stack or C++ stack is created.</a:t>
            </a:r>
          </a:p>
          <a:p>
            <a:r>
              <a:rPr lang="en-IN" sz="1200" b="1" i="0" kern="1200" dirty="0" smtClean="0">
                <a:solidFill>
                  <a:srgbClr val="000000"/>
                </a:solidFill>
                <a:effectLst/>
                <a:latin typeface="Times New Roman" pitchFamily="16" charset="0"/>
                <a:ea typeface="+mn-ea"/>
                <a:cs typeface="+mn-cs"/>
              </a:rPr>
              <a:t>Method area</a:t>
            </a:r>
            <a:r>
              <a:rPr lang="en-IN" sz="1200" b="0" i="0" kern="1200" dirty="0" smtClean="0">
                <a:solidFill>
                  <a:srgbClr val="000000"/>
                </a:solidFill>
                <a:effectLst/>
                <a:latin typeface="Times New Roman" pitchFamily="16" charset="0"/>
                <a:ea typeface="+mn-ea"/>
                <a:cs typeface="+mn-cs"/>
              </a:rPr>
              <a:t>: The method area is shared by all threads, created when the JVM starts. It stores runtime constant pool, field and method information, static variable, and method </a:t>
            </a:r>
            <a:r>
              <a:rPr lang="en-IN" sz="1200" b="0" i="0" kern="1200" dirty="0" err="1" smtClean="0">
                <a:solidFill>
                  <a:srgbClr val="000000"/>
                </a:solidFill>
                <a:effectLst/>
                <a:latin typeface="Times New Roman" pitchFamily="16" charset="0"/>
                <a:ea typeface="+mn-ea"/>
                <a:cs typeface="+mn-cs"/>
              </a:rPr>
              <a:t>bytecode</a:t>
            </a:r>
            <a:r>
              <a:rPr lang="en-IN" sz="1200" b="0" i="0" kern="1200" dirty="0" smtClean="0">
                <a:solidFill>
                  <a:srgbClr val="000000"/>
                </a:solidFill>
                <a:effectLst/>
                <a:latin typeface="Times New Roman" pitchFamily="16" charset="0"/>
                <a:ea typeface="+mn-ea"/>
                <a:cs typeface="+mn-cs"/>
              </a:rPr>
              <a:t> for each of the classes and interfaces read by the JVM. Oracle Hotspot JVM calls it Permanent Area or Permanent Generation (</a:t>
            </a:r>
            <a:r>
              <a:rPr lang="en-IN" sz="1200" b="0" i="0" kern="1200" dirty="0" err="1" smtClean="0">
                <a:solidFill>
                  <a:srgbClr val="000000"/>
                </a:solidFill>
                <a:effectLst/>
                <a:latin typeface="Times New Roman" pitchFamily="16" charset="0"/>
                <a:ea typeface="+mn-ea"/>
                <a:cs typeface="+mn-cs"/>
              </a:rPr>
              <a:t>PermGen</a:t>
            </a:r>
            <a:r>
              <a:rPr lang="en-IN" sz="1200" b="0" i="0" kern="1200" dirty="0" smtClean="0">
                <a:solidFill>
                  <a:srgbClr val="000000"/>
                </a:solidFill>
                <a:effectLst/>
                <a:latin typeface="Times New Roman" pitchFamily="16" charset="0"/>
                <a:ea typeface="+mn-ea"/>
                <a:cs typeface="+mn-cs"/>
              </a:rPr>
              <a:t>). </a:t>
            </a:r>
          </a:p>
          <a:p>
            <a:r>
              <a:rPr lang="en-IN" sz="1200" b="1" i="0" kern="1200" dirty="0" smtClean="0">
                <a:solidFill>
                  <a:srgbClr val="000000"/>
                </a:solidFill>
                <a:effectLst/>
                <a:latin typeface="Times New Roman" pitchFamily="16" charset="0"/>
                <a:ea typeface="+mn-ea"/>
                <a:cs typeface="+mn-cs"/>
              </a:rPr>
              <a:t>Runtime constant pool</a:t>
            </a:r>
            <a:r>
              <a:rPr lang="en-IN" sz="1200" b="0" i="0" kern="1200" dirty="0" smtClean="0">
                <a:solidFill>
                  <a:srgbClr val="000000"/>
                </a:solidFill>
                <a:effectLst/>
                <a:latin typeface="Times New Roman" pitchFamily="16" charset="0"/>
                <a:ea typeface="+mn-ea"/>
                <a:cs typeface="+mn-cs"/>
              </a:rPr>
              <a:t>: An area that corresponds to the </a:t>
            </a:r>
            <a:r>
              <a:rPr lang="en-IN" sz="1200" b="0" i="0" kern="1200" dirty="0" err="1" smtClean="0">
                <a:solidFill>
                  <a:srgbClr val="000000"/>
                </a:solidFill>
                <a:effectLst/>
                <a:latin typeface="Times New Roman" pitchFamily="16" charset="0"/>
                <a:ea typeface="+mn-ea"/>
                <a:cs typeface="+mn-cs"/>
              </a:rPr>
              <a:t>constant_pool</a:t>
            </a:r>
            <a:r>
              <a:rPr lang="en-IN" sz="1200" b="0" i="0" kern="1200" dirty="0" smtClean="0">
                <a:solidFill>
                  <a:srgbClr val="000000"/>
                </a:solidFill>
                <a:effectLst/>
                <a:latin typeface="Times New Roman" pitchFamily="16" charset="0"/>
                <a:ea typeface="+mn-ea"/>
                <a:cs typeface="+mn-cs"/>
              </a:rPr>
              <a:t> table in the class file format. This area is included in the method area; however, it plays the most core role in JVM operation. Therefore, the JVM specification separately describes its importance. As well as the constant of each class and interface, it contains all references for methods and fields. In short, when a method or field is referred to, the JVM searches the actual address of the method or field on the memory by using the runtime constant pool.</a:t>
            </a:r>
          </a:p>
          <a:p>
            <a:r>
              <a:rPr lang="en-IN" sz="1200" b="1" i="0" kern="1200" dirty="0" smtClean="0">
                <a:solidFill>
                  <a:srgbClr val="000000"/>
                </a:solidFill>
                <a:effectLst/>
                <a:latin typeface="Times New Roman" pitchFamily="16" charset="0"/>
                <a:ea typeface="+mn-ea"/>
                <a:cs typeface="+mn-cs"/>
              </a:rPr>
              <a:t>Heap</a:t>
            </a:r>
            <a:r>
              <a:rPr lang="en-IN" sz="1200" b="0" i="0" kern="1200" dirty="0" smtClean="0">
                <a:solidFill>
                  <a:srgbClr val="000000"/>
                </a:solidFill>
                <a:effectLst/>
                <a:latin typeface="Times New Roman" pitchFamily="16" charset="0"/>
                <a:ea typeface="+mn-ea"/>
                <a:cs typeface="+mn-cs"/>
              </a:rPr>
              <a:t>: A space that stores instances or objects, and is a target of garbage collection. This space is most frequently mentioned when discussing issues such as JVM performance. JVM vendors can determine how to configure the heap or not to collect garbage.</a:t>
            </a:r>
          </a:p>
          <a:p>
            <a:endParaRPr lang="en-IN" dirty="0"/>
          </a:p>
        </p:txBody>
      </p:sp>
    </p:spTree>
    <p:extLst>
      <p:ext uri="{BB962C8B-B14F-4D97-AF65-F5344CB8AC3E}">
        <p14:creationId xmlns:p14="http://schemas.microsoft.com/office/powerpoint/2010/main" val="349969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IN"/>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8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8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bwMode="auto">
          <a:xfrm>
            <a:off x="0" y="0"/>
            <a:ext cx="10080625" cy="207937"/>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smtClean="0">
              <a:ln>
                <a:noFill/>
              </a:ln>
              <a:solidFill>
                <a:srgbClr val="92D050"/>
              </a:solidFill>
              <a:effectLst/>
              <a:latin typeface="Arial" charset="0"/>
            </a:endParaRPr>
          </a:p>
        </p:txBody>
      </p:sp>
      <p:sp>
        <p:nvSpPr>
          <p:cNvPr id="7"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8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7"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503238" y="1768475"/>
            <a:ext cx="4457700"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113338" y="1768475"/>
            <a:ext cx="4459287"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Slide Number Placeholder 2"/>
          <p:cNvSpPr>
            <a:spLocks noGrp="1"/>
          </p:cNvSpPr>
          <p:nvPr>
            <p:ph type="sldNum" sz="quarter" idx="10"/>
          </p:nvPr>
        </p:nvSpPr>
        <p:spPr>
          <a:xfrm>
            <a:off x="3744168" y="7007225"/>
            <a:ext cx="2266950"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a:prstGeom prst="rect">
            <a:avLst/>
          </a:prstGeom>
        </p:spPr>
        <p:txBody>
          <a:bodyPr/>
          <a:lstStyle/>
          <a:p>
            <a:r>
              <a:rPr lang="en-US" smtClean="0"/>
              <a:t>Click to edit Master title style</a:t>
            </a:r>
            <a:endParaRPr lang="en-IN"/>
          </a:p>
        </p:txBody>
      </p:sp>
      <p:sp>
        <p:nvSpPr>
          <p:cNvPr id="6"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Title 1"/>
          <p:cNvSpPr>
            <a:spLocks noGrp="1"/>
          </p:cNvSpPr>
          <p:nvPr>
            <p:ph type="title"/>
          </p:nvPr>
        </p:nvSpPr>
        <p:spPr>
          <a:xfrm>
            <a:off x="503238" y="301625"/>
            <a:ext cx="9069387" cy="1260475"/>
          </a:xfrm>
        </p:spPr>
        <p:txBody>
          <a:bodyPr/>
          <a:lstStyle/>
          <a:p>
            <a:r>
              <a:rPr lang="en-US" smtClean="0"/>
              <a:t>Click to edit Master title style</a:t>
            </a:r>
            <a:endParaRPr lang="en-IN"/>
          </a:p>
        </p:txBody>
      </p:sp>
      <p:sp>
        <p:nvSpPr>
          <p:cNvPr id="10"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8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8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03238" y="1768475"/>
            <a:ext cx="4457700"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113338" y="1768475"/>
            <a:ext cx="4459287"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8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Slide Number Placeholder 2"/>
          <p:cNvSpPr>
            <a:spLocks noGrp="1"/>
          </p:cNvSpPr>
          <p:nvPr>
            <p:ph type="sldNum" sz="quarter" idx="10"/>
          </p:nvPr>
        </p:nvSpPr>
        <p:spPr>
          <a:xfrm>
            <a:off x="3744168" y="7007225"/>
            <a:ext cx="2266950" cy="401638"/>
          </a:xfrm>
          <a:prstGeom prst="rect">
            <a:avLst/>
          </a:prstGeom>
        </p:spPr>
        <p:txBody>
          <a:bodyPr vert="horz" lIns="91440" tIns="45720" rIns="91440" bIns="45720" rtlCol="0" anchor="ctr"/>
          <a:lstStyle>
            <a:lvl1pPr algn="ctr">
              <a:defRPr sz="18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6"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8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8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8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800">
                <a:solidFill>
                  <a:schemeClr val="tx1">
                    <a:tint val="75000"/>
                  </a:schemeClr>
                </a:solidFill>
              </a:defRPr>
            </a:lvl1pPr>
          </a:lstStyle>
          <a:p>
            <a:fld id="{C5944765-F34D-4526-915C-931D01932DC2}"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503238" y="1768475"/>
            <a:ext cx="9069387" cy="4675658"/>
          </a:xfrm>
          <a:prstGeom prst="rect">
            <a:avLst/>
          </a:prstGeom>
          <a:noFill/>
          <a:ln w="9525">
            <a:noFill/>
            <a:round/>
            <a:headEnd/>
            <a:tailEnd/>
          </a:ln>
        </p:spPr>
        <p:txBody>
          <a:bodyPr vert="horz" wrap="square" lIns="0" tIns="28224" rIns="0" bIns="0" numCol="1" anchor="t" anchorCtr="0" compatLnSpc="1">
            <a:prstTxWarp prst="textNoShape">
              <a:avLst/>
            </a:prstTxWarp>
            <a:normAutofit/>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p:txBody>
      </p:sp>
      <p:pic>
        <p:nvPicPr>
          <p:cNvPr id="7" name="Picture 50" descr="JCLogofull"/>
          <p:cNvPicPr>
            <a:picLocks noChangeAspect="1" noChangeArrowheads="1"/>
          </p:cNvPicPr>
          <p:nvPr userDrawn="1"/>
        </p:nvPicPr>
        <p:blipFill>
          <a:blip r:embed="rId14"/>
          <a:srcRect/>
          <a:stretch>
            <a:fillRect/>
          </a:stretch>
        </p:blipFill>
        <p:spPr bwMode="auto">
          <a:xfrm>
            <a:off x="503238" y="6908110"/>
            <a:ext cx="2346325" cy="472127"/>
          </a:xfrm>
          <a:prstGeom prst="rect">
            <a:avLst/>
          </a:prstGeom>
          <a:noFill/>
          <a:ln w="9525">
            <a:noFill/>
            <a:miter lim="800000"/>
            <a:headEnd/>
            <a:tailEnd/>
          </a:ln>
        </p:spPr>
      </p:pic>
      <p:sp>
        <p:nvSpPr>
          <p:cNvPr id="8" name="Text Box 8"/>
          <p:cNvSpPr txBox="1">
            <a:spLocks noChangeArrowheads="1"/>
          </p:cNvSpPr>
          <p:nvPr userDrawn="1"/>
        </p:nvSpPr>
        <p:spPr bwMode="auto">
          <a:xfrm>
            <a:off x="6945312" y="6948189"/>
            <a:ext cx="2703512" cy="392112"/>
          </a:xfrm>
          <a:prstGeom prst="rect">
            <a:avLst/>
          </a:prstGeom>
          <a:noFill/>
          <a:ln w="9525">
            <a:noFill/>
            <a:round/>
            <a:headEnd/>
            <a:tailEnd/>
          </a:ln>
        </p:spPr>
        <p:txBody>
          <a:bodyPr lIns="90000" tIns="50040" rIns="90000" bIns="45000"/>
          <a:lstStyle/>
          <a:p>
            <a:pPr>
              <a:lnSpc>
                <a:spcPct val="98000"/>
              </a:lnSpc>
              <a:spcBef>
                <a:spcPts val="1200"/>
              </a:spcBef>
              <a:spcAft>
                <a:spcPts val="1000"/>
              </a:spcAft>
              <a:tabLst>
                <a:tab pos="723900" algn="l"/>
                <a:tab pos="1447800" algn="l"/>
                <a:tab pos="2171700" algn="l"/>
              </a:tabLst>
            </a:pPr>
            <a:r>
              <a:rPr lang="en-IN" sz="2000" b="1" dirty="0">
                <a:solidFill>
                  <a:srgbClr val="000000"/>
                </a:solidFill>
                <a:latin typeface="Droid Sans Hebrew" pitchFamily="32" charset="0"/>
              </a:rPr>
              <a:t>Solving IT For You</a:t>
            </a:r>
          </a:p>
        </p:txBody>
      </p:sp>
      <p:sp>
        <p:nvSpPr>
          <p:cNvPr id="3"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800" b="1">
                <a:solidFill>
                  <a:schemeClr val="tx1">
                    <a:tint val="75000"/>
                  </a:schemeClr>
                </a:solidFill>
              </a:defRPr>
            </a:lvl1pPr>
          </a:lstStyle>
          <a:p>
            <a:fld id="{C5944765-F34D-4526-915C-931D01932DC2}"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704" r:id="rId1"/>
    <p:sldLayoutId id="2147483725"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26" r:id="rId12"/>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DejaVu Sans" charset="0"/>
          <a:cs typeface="DejaVu Sans"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DejaVu Sans" charset="0"/>
          <a:cs typeface="DejaVu Sans"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DejaVu Sans" charset="0"/>
          <a:cs typeface="DejaVu Sans"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DejaVu Sans" charset="0"/>
          <a:cs typeface="DejaVu San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8" charset="0"/>
        <a:buChar char="–"/>
        <a:defRPr sz="28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8" charset="0"/>
        <a:buChar char="•"/>
        <a:defRPr sz="24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503238" y="1768475"/>
            <a:ext cx="9069387" cy="4383088"/>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pic>
        <p:nvPicPr>
          <p:cNvPr id="2054" name="Picture 50" descr="JCLogofull"/>
          <p:cNvPicPr>
            <a:picLocks noChangeAspect="1" noChangeArrowheads="1"/>
          </p:cNvPicPr>
          <p:nvPr userDrawn="1"/>
        </p:nvPicPr>
        <p:blipFill>
          <a:blip r:embed="rId14"/>
          <a:srcRect/>
          <a:stretch>
            <a:fillRect/>
          </a:stretch>
        </p:blipFill>
        <p:spPr bwMode="auto">
          <a:xfrm>
            <a:off x="498451" y="6901009"/>
            <a:ext cx="2381621" cy="479228"/>
          </a:xfrm>
          <a:prstGeom prst="rect">
            <a:avLst/>
          </a:prstGeom>
          <a:noFill/>
          <a:ln w="9525">
            <a:noFill/>
            <a:miter lim="800000"/>
            <a:headEnd/>
            <a:tailEnd/>
          </a:ln>
        </p:spPr>
      </p:pic>
      <p:sp>
        <p:nvSpPr>
          <p:cNvPr id="7" name="Text Box 8"/>
          <p:cNvSpPr txBox="1">
            <a:spLocks noChangeArrowheads="1"/>
          </p:cNvSpPr>
          <p:nvPr userDrawn="1"/>
        </p:nvSpPr>
        <p:spPr bwMode="auto">
          <a:xfrm>
            <a:off x="6945312" y="6948189"/>
            <a:ext cx="2703512" cy="392112"/>
          </a:xfrm>
          <a:prstGeom prst="rect">
            <a:avLst/>
          </a:prstGeom>
          <a:noFill/>
          <a:ln w="9525">
            <a:noFill/>
            <a:round/>
            <a:headEnd/>
            <a:tailEnd/>
          </a:ln>
        </p:spPr>
        <p:txBody>
          <a:bodyPr lIns="90000" tIns="50040" rIns="90000" bIns="45000"/>
          <a:lstStyle/>
          <a:p>
            <a:pPr>
              <a:lnSpc>
                <a:spcPct val="98000"/>
              </a:lnSpc>
              <a:spcBef>
                <a:spcPts val="1200"/>
              </a:spcBef>
              <a:spcAft>
                <a:spcPts val="1000"/>
              </a:spcAft>
              <a:tabLst>
                <a:tab pos="723900" algn="l"/>
                <a:tab pos="1447800" algn="l"/>
                <a:tab pos="2171700" algn="l"/>
              </a:tabLst>
            </a:pPr>
            <a:r>
              <a:rPr lang="en-IN" sz="2000" b="1" dirty="0">
                <a:solidFill>
                  <a:srgbClr val="000000"/>
                </a:solidFill>
                <a:latin typeface="Droid Sans Hebrew" pitchFamily="32" charset="0"/>
              </a:rPr>
              <a:t>Solving IT For You</a:t>
            </a:r>
          </a:p>
        </p:txBody>
      </p:sp>
      <p:sp>
        <p:nvSpPr>
          <p:cNvPr id="8" name="Slide Number Placeholder 2"/>
          <p:cNvSpPr>
            <a:spLocks noGrp="1"/>
          </p:cNvSpPr>
          <p:nvPr>
            <p:ph type="sldNum" sz="quarter" idx="4"/>
          </p:nvPr>
        </p:nvSpPr>
        <p:spPr>
          <a:xfrm>
            <a:off x="3744168" y="7007225"/>
            <a:ext cx="2266950"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fld id="{C5944765-F34D-4526-915C-931D01932DC2}"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7" r:id="rId12"/>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DejaVu Sans" charset="0"/>
          <a:cs typeface="DejaVu Sans"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DejaVu Sans" charset="0"/>
          <a:cs typeface="DejaVu Sans"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DejaVu Sans" charset="0"/>
          <a:cs typeface="DejaVu Sans"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DejaVu Sans" charset="0"/>
          <a:cs typeface="DejaVu San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8" charset="0"/>
        <a:buChar char="–"/>
        <a:defRPr sz="28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8" charset="0"/>
        <a:buChar char="•"/>
        <a:defRPr sz="24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AutoShape 6"/>
          <p:cNvSpPr>
            <a:spLocks noChangeArrowheads="1"/>
          </p:cNvSpPr>
          <p:nvPr/>
        </p:nvSpPr>
        <p:spPr bwMode="auto">
          <a:xfrm>
            <a:off x="325404" y="4208465"/>
            <a:ext cx="5582808" cy="1230293"/>
          </a:xfrm>
          <a:custGeom>
            <a:avLst/>
            <a:gdLst>
              <a:gd name="T0" fmla="*/ 3254715 w 3433763"/>
              <a:gd name="T1" fmla="*/ 876437 h 1462087"/>
              <a:gd name="T2" fmla="*/ 1627358 w 3433763"/>
              <a:gd name="T3" fmla="*/ 1752872 h 1462087"/>
              <a:gd name="T4" fmla="*/ 0 w 3433763"/>
              <a:gd name="T5" fmla="*/ 876437 h 1462087"/>
              <a:gd name="T6" fmla="*/ 1627358 w 3433763"/>
              <a:gd name="T7" fmla="*/ 0 h 1462087"/>
              <a:gd name="T8" fmla="*/ 0 60000 65536"/>
              <a:gd name="T9" fmla="*/ 5898240 60000 65536"/>
              <a:gd name="T10" fmla="*/ 11796480 60000 65536"/>
              <a:gd name="T11" fmla="*/ 17694720 60000 65536"/>
              <a:gd name="T12" fmla="*/ 0 w 3433763"/>
              <a:gd name="T13" fmla="*/ 0 h 1462087"/>
              <a:gd name="T14" fmla="*/ 3433763 w 3433763"/>
              <a:gd name="T15" fmla="*/ 1462087 h 1462087"/>
            </a:gdLst>
            <a:ahLst/>
            <a:cxnLst>
              <a:cxn ang="T8">
                <a:pos x="T0" y="T1"/>
              </a:cxn>
              <a:cxn ang="T9">
                <a:pos x="T2" y="T3"/>
              </a:cxn>
              <a:cxn ang="T10">
                <a:pos x="T4" y="T5"/>
              </a:cxn>
              <a:cxn ang="T11">
                <a:pos x="T6" y="T7"/>
              </a:cxn>
            </a:cxnLst>
            <a:rect l="T12" t="T13" r="T14" b="T15"/>
            <a:pathLst>
              <a:path w="3433763" h="1462087">
                <a:moveTo>
                  <a:pt x="0" y="0"/>
                </a:moveTo>
                <a:lnTo>
                  <a:pt x="9538" y="0"/>
                </a:lnTo>
                <a:lnTo>
                  <a:pt x="9538" y="4062"/>
                </a:lnTo>
                <a:lnTo>
                  <a:pt x="0" y="4062"/>
                </a:lnTo>
                <a:close/>
              </a:path>
            </a:pathLst>
          </a:custGeom>
          <a:noFill/>
          <a:ln w="9525">
            <a:noFill/>
            <a:round/>
            <a:headEnd/>
            <a:tailEnd/>
          </a:ln>
        </p:spPr>
        <p:txBody>
          <a:bodyPr wrap="square" lIns="90000" tIns="45000" rIns="90000" bIns="45000">
            <a:spAutoFit/>
          </a:bodyPr>
          <a:lstStyle/>
          <a:p>
            <a:pPr algn="ctr" hangingPunct="1">
              <a:lnSpc>
                <a:spcPct val="100000"/>
              </a:lnSpc>
              <a:tabLst>
                <a:tab pos="723900" algn="l"/>
                <a:tab pos="1447800" algn="l"/>
                <a:tab pos="2171700" algn="l"/>
                <a:tab pos="2895600" algn="l"/>
              </a:tabLst>
            </a:pPr>
            <a:endParaRPr lang="en-IN" sz="2000" b="1" dirty="0">
              <a:solidFill>
                <a:srgbClr val="000000"/>
              </a:solidFill>
              <a:latin typeface="Calibri" pitchFamily="34" charset="0"/>
            </a:endParaRPr>
          </a:p>
          <a:p>
            <a:pPr algn="ctr" hangingPunct="1">
              <a:lnSpc>
                <a:spcPct val="100000"/>
              </a:lnSpc>
              <a:tabLst>
                <a:tab pos="723900" algn="l"/>
                <a:tab pos="1447800" algn="l"/>
                <a:tab pos="2171700" algn="l"/>
                <a:tab pos="2895600" algn="l"/>
              </a:tabLst>
            </a:pPr>
            <a:endParaRPr lang="en-IN" sz="2800" b="1" dirty="0">
              <a:solidFill>
                <a:srgbClr val="000000"/>
              </a:solidFill>
              <a:latin typeface="Calibri" pitchFamily="34" charset="0"/>
            </a:endParaRPr>
          </a:p>
          <a:p>
            <a:r>
              <a:rPr lang="en-US" sz="2800" b="1" dirty="0"/>
              <a:t>Java Performance </a:t>
            </a:r>
            <a:r>
              <a:rPr lang="en-US" sz="2800" b="1" dirty="0" smtClean="0"/>
              <a:t>Tuning</a:t>
            </a:r>
            <a:endParaRPr lang="en-IN" sz="2800" dirty="0"/>
          </a:p>
        </p:txBody>
      </p:sp>
      <p:sp>
        <p:nvSpPr>
          <p:cNvPr id="19" name="Rectangle 18"/>
          <p:cNvSpPr/>
          <p:nvPr/>
        </p:nvSpPr>
        <p:spPr bwMode="auto">
          <a:xfrm>
            <a:off x="0" y="0"/>
            <a:ext cx="10080625" cy="207937"/>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smtClean="0">
              <a:ln>
                <a:noFill/>
              </a:ln>
              <a:solidFill>
                <a:srgbClr val="92D050"/>
              </a:solidFill>
              <a:effectLst/>
              <a:latin typeface="Arial" charset="0"/>
            </a:endParaRPr>
          </a:p>
        </p:txBody>
      </p:sp>
      <p:sp>
        <p:nvSpPr>
          <p:cNvPr id="29" name="Freeform 28"/>
          <p:cNvSpPr/>
          <p:nvPr/>
        </p:nvSpPr>
        <p:spPr bwMode="auto">
          <a:xfrm>
            <a:off x="66826" y="2994019"/>
            <a:ext cx="9293966" cy="1571636"/>
          </a:xfrm>
          <a:custGeom>
            <a:avLst/>
            <a:gdLst>
              <a:gd name="connsiteX0" fmla="*/ 76200 w 6766560"/>
              <a:gd name="connsiteY0" fmla="*/ 0 h 1112520"/>
              <a:gd name="connsiteX1" fmla="*/ 5334000 w 6766560"/>
              <a:gd name="connsiteY1" fmla="*/ 0 h 1112520"/>
              <a:gd name="connsiteX2" fmla="*/ 6766560 w 6766560"/>
              <a:gd name="connsiteY2" fmla="*/ 1112520 h 1112520"/>
              <a:gd name="connsiteX3" fmla="*/ 0 w 6766560"/>
              <a:gd name="connsiteY3" fmla="*/ 1112520 h 1112520"/>
              <a:gd name="connsiteX4" fmla="*/ 76200 w 6766560"/>
              <a:gd name="connsiteY4" fmla="*/ 0 h 1112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6560" h="1112520">
                <a:moveTo>
                  <a:pt x="76200" y="0"/>
                </a:moveTo>
                <a:lnTo>
                  <a:pt x="5334000" y="0"/>
                </a:lnTo>
                <a:lnTo>
                  <a:pt x="6766560" y="1112520"/>
                </a:lnTo>
                <a:lnTo>
                  <a:pt x="0" y="1112520"/>
                </a:lnTo>
                <a:lnTo>
                  <a:pt x="76200" y="0"/>
                </a:lnTo>
                <a:close/>
              </a:path>
            </a:pathLst>
          </a:custGeom>
          <a:solidFill>
            <a:srgbClr val="E6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smtClean="0">
              <a:ln>
                <a:noFill/>
              </a:ln>
              <a:effectLst/>
              <a:latin typeface="Arial" charset="0"/>
            </a:endParaRPr>
          </a:p>
        </p:txBody>
      </p:sp>
      <p:sp>
        <p:nvSpPr>
          <p:cNvPr id="30" name="TextBox 29"/>
          <p:cNvSpPr txBox="1"/>
          <p:nvPr/>
        </p:nvSpPr>
        <p:spPr>
          <a:xfrm>
            <a:off x="1182660" y="3136895"/>
            <a:ext cx="6233916" cy="1237262"/>
          </a:xfrm>
          <a:prstGeom prst="rect">
            <a:avLst/>
          </a:prstGeom>
          <a:noFill/>
        </p:spPr>
        <p:txBody>
          <a:bodyPr wrap="square" rtlCol="0">
            <a:spAutoFit/>
          </a:bodyPr>
          <a:lstStyle/>
          <a:p>
            <a:r>
              <a:rPr lang="en-IN" sz="4000" b="1" dirty="0" smtClean="0">
                <a:solidFill>
                  <a:schemeClr val="bg1"/>
                </a:solidFill>
                <a:latin typeface="Calibri" pitchFamily="34" charset="0"/>
              </a:rPr>
              <a:t>Introduction</a:t>
            </a:r>
          </a:p>
          <a:p>
            <a:endParaRPr lang="en-US" sz="4000" dirty="0">
              <a:solidFill>
                <a:schemeClr val="bg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When a class loader presents the </a:t>
            </a:r>
            <a:r>
              <a:rPr lang="en-IN" dirty="0" err="1"/>
              <a:t>bytecodes</a:t>
            </a:r>
            <a:r>
              <a:rPr lang="en-IN" dirty="0"/>
              <a:t> of a newly loaded Java platform class to the virtual machine, these </a:t>
            </a:r>
            <a:r>
              <a:rPr lang="en-IN" dirty="0" err="1"/>
              <a:t>bytecodes</a:t>
            </a:r>
            <a:r>
              <a:rPr lang="en-IN" dirty="0"/>
              <a:t> are first inspected by a </a:t>
            </a:r>
            <a:r>
              <a:rPr lang="en-IN" i="1" dirty="0"/>
              <a:t>verifier.</a:t>
            </a:r>
            <a:r>
              <a:rPr lang="en-IN" dirty="0"/>
              <a:t> </a:t>
            </a:r>
            <a:endParaRPr lang="en-IN" dirty="0" smtClean="0"/>
          </a:p>
          <a:p>
            <a:r>
              <a:rPr lang="en-IN" dirty="0" smtClean="0"/>
              <a:t>The </a:t>
            </a:r>
            <a:r>
              <a:rPr lang="en-IN" dirty="0"/>
              <a:t>verifier checks that the instructions cannot perform actions that are obviously damaging. </a:t>
            </a:r>
            <a:endParaRPr lang="en-IN" dirty="0" smtClean="0"/>
          </a:p>
          <a:p>
            <a:r>
              <a:rPr lang="en-IN" dirty="0" smtClean="0"/>
              <a:t>All </a:t>
            </a:r>
            <a:r>
              <a:rPr lang="en-IN" dirty="0"/>
              <a:t>classes except for system classes are verified. </a:t>
            </a:r>
            <a:endParaRPr lang="en-IN" dirty="0" smtClean="0"/>
          </a:p>
          <a:p>
            <a:r>
              <a:rPr lang="en-IN" dirty="0" smtClean="0"/>
              <a:t>You </a:t>
            </a:r>
            <a:r>
              <a:rPr lang="en-IN" dirty="0"/>
              <a:t>can, however, deactivate verification with the undocumented -</a:t>
            </a:r>
            <a:r>
              <a:rPr lang="en-IN" dirty="0" err="1"/>
              <a:t>noverify</a:t>
            </a:r>
            <a:r>
              <a:rPr lang="en-IN" dirty="0"/>
              <a:t> </a:t>
            </a:r>
            <a:r>
              <a:rPr lang="en-IN" dirty="0" err="1"/>
              <a:t>optio</a:t>
            </a:r>
            <a:endParaRPr lang="en-IN" dirty="0"/>
          </a:p>
        </p:txBody>
      </p:sp>
      <p:sp>
        <p:nvSpPr>
          <p:cNvPr id="3" name="Title 2"/>
          <p:cNvSpPr>
            <a:spLocks noGrp="1"/>
          </p:cNvSpPr>
          <p:nvPr>
            <p:ph type="title"/>
          </p:nvPr>
        </p:nvSpPr>
        <p:spPr/>
        <p:txBody>
          <a:bodyPr/>
          <a:lstStyle/>
          <a:p>
            <a:r>
              <a:rPr lang="en-IN" dirty="0"/>
              <a:t>Byte-code verifiers</a:t>
            </a:r>
          </a:p>
        </p:txBody>
      </p:sp>
      <p:sp>
        <p:nvSpPr>
          <p:cNvPr id="4" name="Slide Number Placeholder 3"/>
          <p:cNvSpPr>
            <a:spLocks noGrp="1"/>
          </p:cNvSpPr>
          <p:nvPr>
            <p:ph type="sldNum" sz="quarter" idx="4"/>
          </p:nvPr>
        </p:nvSpPr>
        <p:spPr/>
        <p:txBody>
          <a:bodyPr/>
          <a:lstStyle/>
          <a:p>
            <a:fld id="{C5944765-F34D-4526-915C-931D01932DC2}" type="slidenum">
              <a:rPr lang="en-IN" smtClean="0"/>
              <a:pPr/>
              <a:t>10</a:t>
            </a:fld>
            <a:endParaRPr lang="en-IN" dirty="0"/>
          </a:p>
        </p:txBody>
      </p:sp>
    </p:spTree>
    <p:extLst>
      <p:ext uri="{BB962C8B-B14F-4D97-AF65-F5344CB8AC3E}">
        <p14:creationId xmlns:p14="http://schemas.microsoft.com/office/powerpoint/2010/main" val="1867691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Variables are initialized before they are used.</a:t>
            </a:r>
          </a:p>
          <a:p>
            <a:r>
              <a:rPr lang="en-IN" dirty="0"/>
              <a:t>Method calls match the types of object references.</a:t>
            </a:r>
          </a:p>
          <a:p>
            <a:r>
              <a:rPr lang="en-IN" dirty="0"/>
              <a:t>Rules for accessing private data and methods are not violated.</a:t>
            </a:r>
          </a:p>
          <a:p>
            <a:r>
              <a:rPr lang="en-IN" dirty="0"/>
              <a:t>Local variable accesses fall within the runtime stack.</a:t>
            </a:r>
          </a:p>
          <a:p>
            <a:r>
              <a:rPr lang="en-IN" dirty="0"/>
              <a:t>The runtime stack does not overflow</a:t>
            </a:r>
            <a:r>
              <a:rPr lang="en-IN" dirty="0" smtClean="0"/>
              <a:t>.</a:t>
            </a:r>
            <a:endParaRPr lang="en-IN" dirty="0"/>
          </a:p>
        </p:txBody>
      </p:sp>
      <p:sp>
        <p:nvSpPr>
          <p:cNvPr id="3" name="Title 2"/>
          <p:cNvSpPr>
            <a:spLocks noGrp="1"/>
          </p:cNvSpPr>
          <p:nvPr>
            <p:ph type="title"/>
          </p:nvPr>
        </p:nvSpPr>
        <p:spPr/>
        <p:txBody>
          <a:bodyPr/>
          <a:lstStyle/>
          <a:p>
            <a:r>
              <a:rPr lang="en-IN" dirty="0"/>
              <a:t>C</a:t>
            </a:r>
            <a:r>
              <a:rPr lang="en-IN" dirty="0" smtClean="0"/>
              <a:t>hecks </a:t>
            </a:r>
            <a:r>
              <a:rPr lang="en-IN" dirty="0"/>
              <a:t>that the verifier carries out</a:t>
            </a:r>
          </a:p>
        </p:txBody>
      </p:sp>
      <p:sp>
        <p:nvSpPr>
          <p:cNvPr id="4" name="Slide Number Placeholder 3"/>
          <p:cNvSpPr>
            <a:spLocks noGrp="1"/>
          </p:cNvSpPr>
          <p:nvPr>
            <p:ph type="sldNum" sz="quarter" idx="4"/>
          </p:nvPr>
        </p:nvSpPr>
        <p:spPr/>
        <p:txBody>
          <a:bodyPr/>
          <a:lstStyle/>
          <a:p>
            <a:fld id="{C5944765-F34D-4526-915C-931D01932DC2}" type="slidenum">
              <a:rPr lang="en-IN" smtClean="0"/>
              <a:pPr/>
              <a:t>11</a:t>
            </a:fld>
            <a:endParaRPr lang="en-IN" dirty="0"/>
          </a:p>
        </p:txBody>
      </p:sp>
    </p:spTree>
    <p:extLst>
      <p:ext uri="{BB962C8B-B14F-4D97-AF65-F5344CB8AC3E}">
        <p14:creationId xmlns:p14="http://schemas.microsoft.com/office/powerpoint/2010/main" val="3806321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IN" smtClean="0"/>
              <a:t>Hierarchical Structure</a:t>
            </a:r>
          </a:p>
          <a:p>
            <a:r>
              <a:rPr lang="en-IN" smtClean="0"/>
              <a:t>Delegation mode</a:t>
            </a:r>
          </a:p>
          <a:p>
            <a:r>
              <a:rPr lang="en-IN" smtClean="0"/>
              <a:t>Visibility limit</a:t>
            </a:r>
          </a:p>
          <a:p>
            <a:r>
              <a:rPr lang="en-IN" smtClean="0"/>
              <a:t>Unload is not allowed</a:t>
            </a:r>
            <a:endParaRPr lang="en-IN" dirty="0"/>
          </a:p>
        </p:txBody>
      </p:sp>
      <p:sp>
        <p:nvSpPr>
          <p:cNvPr id="3" name="Title 2"/>
          <p:cNvSpPr>
            <a:spLocks noGrp="1"/>
          </p:cNvSpPr>
          <p:nvPr>
            <p:ph type="title"/>
          </p:nvPr>
        </p:nvSpPr>
        <p:spPr/>
        <p:txBody>
          <a:bodyPr/>
          <a:lstStyle/>
          <a:p>
            <a:r>
              <a:rPr lang="en-IN" smtClean="0"/>
              <a:t>Class loaders</a:t>
            </a:r>
            <a:endParaRPr lang="en-IN" dirty="0"/>
          </a:p>
        </p:txBody>
      </p:sp>
      <p:sp>
        <p:nvSpPr>
          <p:cNvPr id="4" name="Slide Number Placeholder 3"/>
          <p:cNvSpPr>
            <a:spLocks noGrp="1"/>
          </p:cNvSpPr>
          <p:nvPr>
            <p:ph type="sldNum" sz="quarter" idx="4"/>
          </p:nvPr>
        </p:nvSpPr>
        <p:spPr/>
        <p:txBody>
          <a:bodyPr/>
          <a:lstStyle/>
          <a:p>
            <a:fld id="{C5944765-F34D-4526-915C-931D01932DC2}" type="slidenum">
              <a:rPr lang="en-IN" smtClean="0"/>
              <a:pPr/>
              <a:t>12</a:t>
            </a:fld>
            <a:endParaRPr lang="en-IN" dirty="0"/>
          </a:p>
        </p:txBody>
      </p:sp>
    </p:spTree>
    <p:extLst>
      <p:ext uri="{BB962C8B-B14F-4D97-AF65-F5344CB8AC3E}">
        <p14:creationId xmlns:p14="http://schemas.microsoft.com/office/powerpoint/2010/main" val="1301803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Class Loader Delegation Model</a:t>
            </a:r>
            <a:endParaRPr lang="en-IN" dirty="0"/>
          </a:p>
        </p:txBody>
      </p:sp>
      <p:sp>
        <p:nvSpPr>
          <p:cNvPr id="4" name="Slide Number Placeholder 3"/>
          <p:cNvSpPr>
            <a:spLocks noGrp="1"/>
          </p:cNvSpPr>
          <p:nvPr>
            <p:ph type="sldNum" sz="quarter" idx="4"/>
          </p:nvPr>
        </p:nvSpPr>
        <p:spPr/>
        <p:txBody>
          <a:bodyPr/>
          <a:lstStyle/>
          <a:p>
            <a:fld id="{C5944765-F34D-4526-915C-931D01932DC2}" type="slidenum">
              <a:rPr lang="en-IN" smtClean="0"/>
              <a:pPr/>
              <a:t>13</a:t>
            </a:fld>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2450" y="1612900"/>
            <a:ext cx="3895725" cy="4333875"/>
          </a:xfrm>
          <a:prstGeom prst="rect">
            <a:avLst/>
          </a:prstGeom>
        </p:spPr>
      </p:pic>
    </p:spTree>
    <p:extLst>
      <p:ext uri="{BB962C8B-B14F-4D97-AF65-F5344CB8AC3E}">
        <p14:creationId xmlns:p14="http://schemas.microsoft.com/office/powerpoint/2010/main" val="2748996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Class Load Stage</a:t>
            </a:r>
            <a:endParaRPr lang="en-IN" dirty="0"/>
          </a:p>
        </p:txBody>
      </p:sp>
      <p:sp>
        <p:nvSpPr>
          <p:cNvPr id="3" name="Slide Number Placeholder 2"/>
          <p:cNvSpPr>
            <a:spLocks noGrp="1"/>
          </p:cNvSpPr>
          <p:nvPr>
            <p:ph type="sldNum" sz="quarter" idx="4"/>
          </p:nvPr>
        </p:nvSpPr>
        <p:spPr/>
        <p:txBody>
          <a:bodyPr/>
          <a:lstStyle/>
          <a:p>
            <a:fld id="{C5944765-F34D-4526-915C-931D01932DC2}" type="slidenum">
              <a:rPr lang="en-IN" smtClean="0"/>
              <a:pPr/>
              <a:t>14</a:t>
            </a:fld>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1800" y="2160587"/>
            <a:ext cx="6677025" cy="3238500"/>
          </a:xfrm>
          <a:prstGeom prst="rect">
            <a:avLst/>
          </a:prstGeom>
        </p:spPr>
      </p:pic>
    </p:spTree>
    <p:extLst>
      <p:ext uri="{BB962C8B-B14F-4D97-AF65-F5344CB8AC3E}">
        <p14:creationId xmlns:p14="http://schemas.microsoft.com/office/powerpoint/2010/main" val="2440037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Runtime Data Areas Configuration</a:t>
            </a:r>
            <a:endParaRPr lang="en-IN" dirty="0"/>
          </a:p>
        </p:txBody>
      </p:sp>
      <p:sp>
        <p:nvSpPr>
          <p:cNvPr id="3" name="Slide Number Placeholder 2"/>
          <p:cNvSpPr>
            <a:spLocks noGrp="1"/>
          </p:cNvSpPr>
          <p:nvPr>
            <p:ph type="sldNum" sz="quarter" idx="4"/>
          </p:nvPr>
        </p:nvSpPr>
        <p:spPr/>
        <p:txBody>
          <a:bodyPr/>
          <a:lstStyle/>
          <a:p>
            <a:fld id="{C5944765-F34D-4526-915C-931D01932DC2}" type="slidenum">
              <a:rPr lang="en-IN" smtClean="0"/>
              <a:pPr/>
              <a:t>15</a:t>
            </a:fld>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8064" y="1475581"/>
            <a:ext cx="4402609" cy="5102202"/>
          </a:xfrm>
          <a:prstGeom prst="rect">
            <a:avLst/>
          </a:prstGeom>
        </p:spPr>
      </p:pic>
    </p:spTree>
    <p:extLst>
      <p:ext uri="{BB962C8B-B14F-4D97-AF65-F5344CB8AC3E}">
        <p14:creationId xmlns:p14="http://schemas.microsoft.com/office/powerpoint/2010/main" val="3829300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Execution Engine</a:t>
            </a:r>
          </a:p>
        </p:txBody>
      </p:sp>
      <p:sp>
        <p:nvSpPr>
          <p:cNvPr id="3" name="Slide Number Placeholder 2"/>
          <p:cNvSpPr>
            <a:spLocks noGrp="1"/>
          </p:cNvSpPr>
          <p:nvPr>
            <p:ph type="sldNum" sz="quarter" idx="4"/>
          </p:nvPr>
        </p:nvSpPr>
        <p:spPr/>
        <p:txBody>
          <a:bodyPr/>
          <a:lstStyle/>
          <a:p>
            <a:fld id="{C5944765-F34D-4526-915C-931D01932DC2}" type="slidenum">
              <a:rPr lang="en-IN" smtClean="0"/>
              <a:pPr/>
              <a:t>16</a:t>
            </a:fld>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951" y="1892329"/>
            <a:ext cx="6578067" cy="3831724"/>
          </a:xfrm>
          <a:prstGeom prst="rect">
            <a:avLst/>
          </a:prstGeom>
        </p:spPr>
      </p:pic>
    </p:spTree>
    <p:extLst>
      <p:ext uri="{BB962C8B-B14F-4D97-AF65-F5344CB8AC3E}">
        <p14:creationId xmlns:p14="http://schemas.microsoft.com/office/powerpoint/2010/main" val="3238457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Hotspot Client VM and Server VM</a:t>
            </a:r>
            <a:endParaRPr lang="en-IN" dirty="0"/>
          </a:p>
        </p:txBody>
      </p:sp>
      <p:sp>
        <p:nvSpPr>
          <p:cNvPr id="3" name="Slide Number Placeholder 2"/>
          <p:cNvSpPr>
            <a:spLocks noGrp="1"/>
          </p:cNvSpPr>
          <p:nvPr>
            <p:ph type="sldNum" sz="quarter" idx="4"/>
          </p:nvPr>
        </p:nvSpPr>
        <p:spPr/>
        <p:txBody>
          <a:bodyPr/>
          <a:lstStyle/>
          <a:p>
            <a:fld id="{C5944765-F34D-4526-915C-931D01932DC2}" type="slidenum">
              <a:rPr lang="en-IN" smtClean="0"/>
              <a:pPr/>
              <a:t>17</a:t>
            </a:fld>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9956" y="2339676"/>
            <a:ext cx="6584732" cy="2963129"/>
          </a:xfrm>
          <a:prstGeom prst="rect">
            <a:avLst/>
          </a:prstGeom>
        </p:spPr>
      </p:pic>
    </p:spTree>
    <p:extLst>
      <p:ext uri="{BB962C8B-B14F-4D97-AF65-F5344CB8AC3E}">
        <p14:creationId xmlns:p14="http://schemas.microsoft.com/office/powerpoint/2010/main" val="57285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IN" dirty="0" smtClean="0"/>
              <a:t>Cryptography</a:t>
            </a:r>
          </a:p>
          <a:p>
            <a:r>
              <a:rPr lang="en-IN" dirty="0"/>
              <a:t>P</a:t>
            </a:r>
            <a:r>
              <a:rPr lang="en-IN" dirty="0" smtClean="0"/>
              <a:t>ublic </a:t>
            </a:r>
            <a:r>
              <a:rPr lang="en-IN" dirty="0"/>
              <a:t>K</a:t>
            </a:r>
            <a:r>
              <a:rPr lang="en-IN" dirty="0" smtClean="0"/>
              <a:t>ey </a:t>
            </a:r>
            <a:r>
              <a:rPr lang="en-IN" dirty="0"/>
              <a:t>I</a:t>
            </a:r>
            <a:r>
              <a:rPr lang="en-IN" dirty="0" smtClean="0"/>
              <a:t>nfrastructure</a:t>
            </a:r>
          </a:p>
          <a:p>
            <a:r>
              <a:rPr lang="en-IN" dirty="0" smtClean="0"/>
              <a:t>Authentication</a:t>
            </a:r>
          </a:p>
          <a:p>
            <a:r>
              <a:rPr lang="en-IN" dirty="0"/>
              <a:t>S</a:t>
            </a:r>
            <a:r>
              <a:rPr lang="en-IN" dirty="0" smtClean="0"/>
              <a:t>ecure </a:t>
            </a:r>
            <a:r>
              <a:rPr lang="en-IN" dirty="0"/>
              <a:t>C</a:t>
            </a:r>
            <a:r>
              <a:rPr lang="en-IN" dirty="0" smtClean="0"/>
              <a:t>ommunication</a:t>
            </a:r>
          </a:p>
          <a:p>
            <a:r>
              <a:rPr lang="en-IN" dirty="0"/>
              <a:t>A</a:t>
            </a:r>
            <a:r>
              <a:rPr lang="en-IN" dirty="0" smtClean="0"/>
              <a:t>ccess Control</a:t>
            </a:r>
          </a:p>
          <a:p>
            <a:pPr lvl="1"/>
            <a:r>
              <a:rPr lang="en-IN" b="1" dirty="0"/>
              <a:t>Permissions</a:t>
            </a:r>
          </a:p>
          <a:p>
            <a:pPr lvl="1"/>
            <a:r>
              <a:rPr lang="en-IN" b="1" dirty="0"/>
              <a:t>Policy</a:t>
            </a:r>
          </a:p>
          <a:p>
            <a:pPr lvl="1"/>
            <a:endParaRPr lang="en-IN" dirty="0"/>
          </a:p>
        </p:txBody>
      </p:sp>
      <p:sp>
        <p:nvSpPr>
          <p:cNvPr id="4" name="Title 3"/>
          <p:cNvSpPr>
            <a:spLocks noGrp="1"/>
          </p:cNvSpPr>
          <p:nvPr>
            <p:ph type="title"/>
          </p:nvPr>
        </p:nvSpPr>
        <p:spPr/>
        <p:txBody>
          <a:bodyPr/>
          <a:lstStyle/>
          <a:p>
            <a:r>
              <a:rPr lang="en-IN" dirty="0"/>
              <a:t>S</a:t>
            </a:r>
            <a:r>
              <a:rPr lang="en-IN" dirty="0" smtClean="0"/>
              <a:t>ecurity</a:t>
            </a:r>
            <a:endParaRPr lang="en-IN" dirty="0"/>
          </a:p>
        </p:txBody>
      </p:sp>
      <p:sp>
        <p:nvSpPr>
          <p:cNvPr id="3" name="Slide Number Placeholder 2"/>
          <p:cNvSpPr>
            <a:spLocks noGrp="1"/>
          </p:cNvSpPr>
          <p:nvPr>
            <p:ph type="sldNum" sz="quarter" idx="4"/>
          </p:nvPr>
        </p:nvSpPr>
        <p:spPr/>
        <p:txBody>
          <a:bodyPr/>
          <a:lstStyle/>
          <a:p>
            <a:fld id="{C5944765-F34D-4526-915C-931D01932DC2}" type="slidenum">
              <a:rPr lang="en-IN" smtClean="0"/>
              <a:pPr/>
              <a:t>18</a:t>
            </a:fld>
            <a:endParaRPr lang="en-IN" dirty="0"/>
          </a:p>
        </p:txBody>
      </p:sp>
    </p:spTree>
    <p:extLst>
      <p:ext uri="{BB962C8B-B14F-4D97-AF65-F5344CB8AC3E}">
        <p14:creationId xmlns:p14="http://schemas.microsoft.com/office/powerpoint/2010/main" val="2554996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Controlling access to resources</a:t>
            </a:r>
          </a:p>
        </p:txBody>
      </p:sp>
      <p:sp>
        <p:nvSpPr>
          <p:cNvPr id="4" name="Slide Number Placeholder 3"/>
          <p:cNvSpPr>
            <a:spLocks noGrp="1"/>
          </p:cNvSpPr>
          <p:nvPr>
            <p:ph type="sldNum" sz="quarter" idx="4"/>
          </p:nvPr>
        </p:nvSpPr>
        <p:spPr/>
        <p:txBody>
          <a:bodyPr/>
          <a:lstStyle/>
          <a:p>
            <a:fld id="{C5944765-F34D-4526-915C-931D01932DC2}" type="slidenum">
              <a:rPr lang="en-IN" smtClean="0"/>
              <a:pPr/>
              <a:t>19</a:t>
            </a:fld>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100" y="1252239"/>
            <a:ext cx="6448425" cy="5695950"/>
          </a:xfrm>
          <a:prstGeom prst="rect">
            <a:avLst/>
          </a:prstGeom>
        </p:spPr>
      </p:pic>
    </p:spTree>
    <p:extLst>
      <p:ext uri="{BB962C8B-B14F-4D97-AF65-F5344CB8AC3E}">
        <p14:creationId xmlns:p14="http://schemas.microsoft.com/office/powerpoint/2010/main" val="1490782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IN" dirty="0" smtClean="0"/>
              <a:t>It is said tuning is both a science and an art</a:t>
            </a:r>
          </a:p>
          <a:p>
            <a:r>
              <a:rPr lang="en-IN" dirty="0"/>
              <a:t>D</a:t>
            </a:r>
            <a:r>
              <a:rPr lang="en-IN" dirty="0" smtClean="0"/>
              <a:t>iscussions </a:t>
            </a:r>
            <a:r>
              <a:rPr lang="en-IN" dirty="0"/>
              <a:t>about performance </a:t>
            </a:r>
            <a:r>
              <a:rPr lang="en-IN" dirty="0" smtClean="0"/>
              <a:t>include lots </a:t>
            </a:r>
            <a:r>
              <a:rPr lang="en-IN" dirty="0"/>
              <a:t>of numbers and measurements and analytics</a:t>
            </a:r>
            <a:endParaRPr lang="en-IN" dirty="0" smtClean="0"/>
          </a:p>
          <a:p>
            <a:r>
              <a:rPr lang="en-IN" dirty="0"/>
              <a:t>A</a:t>
            </a:r>
            <a:r>
              <a:rPr lang="en-IN" dirty="0" smtClean="0"/>
              <a:t>pplying </a:t>
            </a:r>
            <a:r>
              <a:rPr lang="en-IN" dirty="0"/>
              <a:t>scientific rigor is a crucial part </a:t>
            </a:r>
            <a:r>
              <a:rPr lang="en-IN" dirty="0" smtClean="0"/>
              <a:t>of achieving </a:t>
            </a:r>
            <a:r>
              <a:rPr lang="en-IN" dirty="0"/>
              <a:t>maximum </a:t>
            </a:r>
            <a:r>
              <a:rPr lang="en-IN" dirty="0" smtClean="0"/>
              <a:t>performance</a:t>
            </a:r>
          </a:p>
          <a:p>
            <a:r>
              <a:rPr lang="en-IN" dirty="0" smtClean="0"/>
              <a:t>Art is </a:t>
            </a:r>
            <a:r>
              <a:rPr lang="en-IN" dirty="0"/>
              <a:t>really an application of deep knowledge</a:t>
            </a:r>
            <a:r>
              <a:rPr lang="en-IN" dirty="0" smtClean="0"/>
              <a:t>, experience</a:t>
            </a:r>
            <a:r>
              <a:rPr lang="en-IN" dirty="0"/>
              <a:t>, and intuition</a:t>
            </a:r>
            <a:r>
              <a:rPr lang="en-IN" dirty="0" smtClean="0"/>
              <a:t>.</a:t>
            </a:r>
          </a:p>
          <a:p>
            <a:r>
              <a:rPr lang="en-IN" dirty="0" smtClean="0"/>
              <a:t>Our </a:t>
            </a:r>
            <a:r>
              <a:rPr lang="en-IN" dirty="0"/>
              <a:t>goal is to help with the deep knowledge</a:t>
            </a:r>
          </a:p>
        </p:txBody>
      </p:sp>
      <p:sp>
        <p:nvSpPr>
          <p:cNvPr id="6" name="Title 5"/>
          <p:cNvSpPr>
            <a:spLocks noGrp="1"/>
          </p:cNvSpPr>
          <p:nvPr>
            <p:ph type="title"/>
          </p:nvPr>
        </p:nvSpPr>
        <p:spPr/>
        <p:txBody>
          <a:bodyPr/>
          <a:lstStyle/>
          <a:p>
            <a:r>
              <a:rPr lang="en-IN" dirty="0"/>
              <a:t>Background on tuning</a:t>
            </a:r>
          </a:p>
        </p:txBody>
      </p:sp>
      <p:sp>
        <p:nvSpPr>
          <p:cNvPr id="2" name="Slide Number Placeholder 1"/>
          <p:cNvSpPr>
            <a:spLocks noGrp="1"/>
          </p:cNvSpPr>
          <p:nvPr>
            <p:ph type="sldNum" sz="quarter" idx="4"/>
          </p:nvPr>
        </p:nvSpPr>
        <p:spPr/>
        <p:txBody>
          <a:bodyPr/>
          <a:lstStyle/>
          <a:p>
            <a:fld id="{C5944765-F34D-4526-915C-931D01932DC2}" type="slidenum">
              <a:rPr lang="en-IN" smtClean="0"/>
              <a:pPr/>
              <a:t>2</a:t>
            </a:fld>
            <a:endParaRPr lang="en-IN" dirty="0"/>
          </a:p>
        </p:txBody>
      </p:sp>
    </p:spTree>
    <p:extLst>
      <p:ext uri="{BB962C8B-B14F-4D97-AF65-F5344CB8AC3E}">
        <p14:creationId xmlns:p14="http://schemas.microsoft.com/office/powerpoint/2010/main" val="30930919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IN" dirty="0" smtClean="0"/>
              <a:t>GC consists of finding objects that are no longer in use, and freeing the memory associated with those objects</a:t>
            </a:r>
          </a:p>
          <a:p>
            <a:r>
              <a:rPr lang="en-IN" dirty="0" smtClean="0"/>
              <a:t>The JVM starts by finding objects that are no longer in use (garbage objects)</a:t>
            </a:r>
          </a:p>
          <a:p>
            <a:r>
              <a:rPr lang="en-IN" dirty="0" smtClean="0"/>
              <a:t>Then frees memory occupied by these objects making the memory available</a:t>
            </a:r>
          </a:p>
          <a:p>
            <a:r>
              <a:rPr lang="en-IN" dirty="0" smtClean="0"/>
              <a:t>Compacts the memory to prevent fragmentation</a:t>
            </a:r>
            <a:endParaRPr lang="en-IN" dirty="0"/>
          </a:p>
        </p:txBody>
      </p:sp>
      <p:sp>
        <p:nvSpPr>
          <p:cNvPr id="2" name="Title 1"/>
          <p:cNvSpPr>
            <a:spLocks noGrp="1"/>
          </p:cNvSpPr>
          <p:nvPr>
            <p:ph type="title"/>
          </p:nvPr>
        </p:nvSpPr>
        <p:spPr/>
        <p:txBody>
          <a:bodyPr/>
          <a:lstStyle/>
          <a:p>
            <a:r>
              <a:rPr lang="en-IN" smtClean="0"/>
              <a:t>Garbage collection</a:t>
            </a:r>
            <a:endParaRPr lang="en-IN" dirty="0"/>
          </a:p>
        </p:txBody>
      </p:sp>
      <p:sp>
        <p:nvSpPr>
          <p:cNvPr id="3" name="Slide Number Placeholder 2"/>
          <p:cNvSpPr>
            <a:spLocks noGrp="1"/>
          </p:cNvSpPr>
          <p:nvPr>
            <p:ph type="sldNum" sz="quarter" idx="4"/>
          </p:nvPr>
        </p:nvSpPr>
        <p:spPr/>
        <p:txBody>
          <a:bodyPr/>
          <a:lstStyle/>
          <a:p>
            <a:fld id="{C5944765-F34D-4526-915C-931D01932DC2}" type="slidenum">
              <a:rPr lang="en-IN" smtClean="0"/>
              <a:pPr/>
              <a:t>20</a:t>
            </a:fld>
            <a:endParaRPr lang="en-IN" dirty="0"/>
          </a:p>
        </p:txBody>
      </p:sp>
    </p:spTree>
    <p:extLst>
      <p:ext uri="{BB962C8B-B14F-4D97-AF65-F5344CB8AC3E}">
        <p14:creationId xmlns:p14="http://schemas.microsoft.com/office/powerpoint/2010/main" val="520717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GC heap during collection</a:t>
            </a:r>
            <a:endParaRPr lang="en-IN" dirty="0"/>
          </a:p>
        </p:txBody>
      </p:sp>
      <p:sp>
        <p:nvSpPr>
          <p:cNvPr id="4" name="Slide Number Placeholder 3"/>
          <p:cNvSpPr>
            <a:spLocks noGrp="1"/>
          </p:cNvSpPr>
          <p:nvPr>
            <p:ph type="sldNum" sz="quarter" idx="4"/>
          </p:nvPr>
        </p:nvSpPr>
        <p:spPr/>
        <p:txBody>
          <a:bodyPr/>
          <a:lstStyle/>
          <a:p>
            <a:fld id="{C5944765-F34D-4526-915C-931D01932DC2}" type="slidenum">
              <a:rPr lang="en-IN" smtClean="0"/>
              <a:pPr/>
              <a:t>21</a:t>
            </a:fld>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040" y="1486934"/>
            <a:ext cx="5040560" cy="49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8989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Java Tuning Tools</a:t>
            </a:r>
          </a:p>
        </p:txBody>
      </p:sp>
      <p:sp>
        <p:nvSpPr>
          <p:cNvPr id="5" name="Text Placeholder 4"/>
          <p:cNvSpPr>
            <a:spLocks noGrp="1"/>
          </p:cNvSpPr>
          <p:nvPr>
            <p:ph type="body" idx="1"/>
          </p:nvPr>
        </p:nvSpPr>
        <p:spPr/>
        <p:txBody>
          <a:bodyPr/>
          <a:lstStyle/>
          <a:p>
            <a:endParaRPr lang="en-IN"/>
          </a:p>
        </p:txBody>
      </p:sp>
      <p:sp>
        <p:nvSpPr>
          <p:cNvPr id="3" name="Slide Number Placeholder 2"/>
          <p:cNvSpPr>
            <a:spLocks noGrp="1"/>
          </p:cNvSpPr>
          <p:nvPr>
            <p:ph type="sldNum" sz="quarter" idx="4"/>
          </p:nvPr>
        </p:nvSpPr>
        <p:spPr/>
        <p:txBody>
          <a:bodyPr/>
          <a:lstStyle/>
          <a:p>
            <a:fld id="{C5944765-F34D-4526-915C-931D01932DC2}" type="slidenum">
              <a:rPr lang="en-IN" smtClean="0"/>
              <a:pPr/>
              <a:t>22</a:t>
            </a:fld>
            <a:endParaRPr lang="en-IN" dirty="0"/>
          </a:p>
        </p:txBody>
      </p:sp>
    </p:spTree>
    <p:extLst>
      <p:ext uri="{BB962C8B-B14F-4D97-AF65-F5344CB8AC3E}">
        <p14:creationId xmlns:p14="http://schemas.microsoft.com/office/powerpoint/2010/main" val="4267124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IN" smtClean="0"/>
              <a:t>The basic set of monitoring tools that come with the operating system. </a:t>
            </a:r>
          </a:p>
          <a:p>
            <a:r>
              <a:rPr lang="en-IN" smtClean="0"/>
              <a:t>On Unix-based systems, these are sar (System Accounting Report) and its constituent tools like vmstat, iostat, prstat, and so on. </a:t>
            </a:r>
          </a:p>
          <a:p>
            <a:r>
              <a:rPr lang="en-IN" smtClean="0"/>
              <a:t>On Windows, there are graphical resource monitors as well as command-line utilities like typeperf.</a:t>
            </a:r>
            <a:endParaRPr lang="en-IN" dirty="0"/>
          </a:p>
        </p:txBody>
      </p:sp>
      <p:sp>
        <p:nvSpPr>
          <p:cNvPr id="5" name="Title 4"/>
          <p:cNvSpPr>
            <a:spLocks noGrp="1"/>
          </p:cNvSpPr>
          <p:nvPr>
            <p:ph type="title"/>
          </p:nvPr>
        </p:nvSpPr>
        <p:spPr/>
        <p:txBody>
          <a:bodyPr/>
          <a:lstStyle/>
          <a:p>
            <a:r>
              <a:rPr lang="en-IN" smtClean="0"/>
              <a:t>Basic tools</a:t>
            </a:r>
            <a:endParaRPr lang="en-IN" dirty="0"/>
          </a:p>
        </p:txBody>
      </p:sp>
      <p:sp>
        <p:nvSpPr>
          <p:cNvPr id="4" name="Slide Number Placeholder 3"/>
          <p:cNvSpPr>
            <a:spLocks noGrp="1"/>
          </p:cNvSpPr>
          <p:nvPr>
            <p:ph type="sldNum" sz="quarter" idx="4"/>
          </p:nvPr>
        </p:nvSpPr>
        <p:spPr/>
        <p:txBody>
          <a:bodyPr/>
          <a:lstStyle/>
          <a:p>
            <a:fld id="{C5944765-F34D-4526-915C-931D01932DC2}" type="slidenum">
              <a:rPr lang="en-IN" smtClean="0"/>
              <a:pPr/>
              <a:t>23</a:t>
            </a:fld>
            <a:endParaRPr lang="en-IN" dirty="0"/>
          </a:p>
        </p:txBody>
      </p:sp>
    </p:spTree>
    <p:extLst>
      <p:ext uri="{BB962C8B-B14F-4D97-AF65-F5344CB8AC3E}">
        <p14:creationId xmlns:p14="http://schemas.microsoft.com/office/powerpoint/2010/main" val="26933063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Whenever performance tests are run, data should be gathered from the operating system.</a:t>
            </a:r>
          </a:p>
          <a:p>
            <a:r>
              <a:rPr lang="en-IN" dirty="0"/>
              <a:t>At a minimum, information on CPU, memory, and disk usage should be </a:t>
            </a:r>
            <a:r>
              <a:rPr lang="en-IN" dirty="0" smtClean="0"/>
              <a:t>collected</a:t>
            </a:r>
            <a:endParaRPr lang="en-IN" dirty="0"/>
          </a:p>
          <a:p>
            <a:r>
              <a:rPr lang="en-IN" dirty="0" smtClean="0"/>
              <a:t>If </a:t>
            </a:r>
            <a:r>
              <a:rPr lang="en-IN" dirty="0"/>
              <a:t>the program uses the network, information on network usage should be </a:t>
            </a:r>
            <a:r>
              <a:rPr lang="en-IN" dirty="0" smtClean="0"/>
              <a:t>gathered</a:t>
            </a:r>
            <a:endParaRPr lang="en-IN" dirty="0"/>
          </a:p>
          <a:p>
            <a:r>
              <a:rPr lang="en-IN" dirty="0" smtClean="0"/>
              <a:t>If </a:t>
            </a:r>
            <a:r>
              <a:rPr lang="en-IN" dirty="0"/>
              <a:t>performance tests are automated, this means relying on command-line tools</a:t>
            </a:r>
          </a:p>
        </p:txBody>
      </p:sp>
      <p:sp>
        <p:nvSpPr>
          <p:cNvPr id="3" name="Title 2"/>
          <p:cNvSpPr>
            <a:spLocks noGrp="1"/>
          </p:cNvSpPr>
          <p:nvPr>
            <p:ph type="title"/>
          </p:nvPr>
        </p:nvSpPr>
        <p:spPr/>
        <p:txBody>
          <a:bodyPr/>
          <a:lstStyle/>
          <a:p>
            <a:r>
              <a:rPr lang="en-IN" dirty="0" smtClean="0"/>
              <a:t>Basic Data for Analysis</a:t>
            </a:r>
            <a:endParaRPr lang="en-IN" dirty="0"/>
          </a:p>
        </p:txBody>
      </p:sp>
      <p:sp>
        <p:nvSpPr>
          <p:cNvPr id="4" name="Slide Number Placeholder 3"/>
          <p:cNvSpPr>
            <a:spLocks noGrp="1"/>
          </p:cNvSpPr>
          <p:nvPr>
            <p:ph type="sldNum" sz="quarter" idx="4"/>
          </p:nvPr>
        </p:nvSpPr>
        <p:spPr/>
        <p:txBody>
          <a:bodyPr/>
          <a:lstStyle/>
          <a:p>
            <a:fld id="{C5944765-F34D-4526-915C-931D01932DC2}" type="slidenum">
              <a:rPr lang="en-IN" smtClean="0"/>
              <a:pPr/>
              <a:t>24</a:t>
            </a:fld>
            <a:endParaRPr lang="en-IN" dirty="0"/>
          </a:p>
        </p:txBody>
      </p:sp>
    </p:spTree>
    <p:extLst>
      <p:ext uri="{BB962C8B-B14F-4D97-AF65-F5344CB8AC3E}">
        <p14:creationId xmlns:p14="http://schemas.microsoft.com/office/powerpoint/2010/main" val="41348980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smtClean="0"/>
              <a:t>JVM tools can provide basic information about a running JVM process: </a:t>
            </a:r>
          </a:p>
          <a:p>
            <a:pPr lvl="1"/>
            <a:r>
              <a:rPr lang="en-IN" dirty="0" smtClean="0"/>
              <a:t>how long it has been up</a:t>
            </a:r>
          </a:p>
          <a:p>
            <a:pPr lvl="1"/>
            <a:r>
              <a:rPr lang="en-IN" dirty="0" smtClean="0"/>
              <a:t>what JVM flags are in use</a:t>
            </a:r>
          </a:p>
          <a:p>
            <a:pPr lvl="1"/>
            <a:r>
              <a:rPr lang="en-IN" dirty="0" smtClean="0"/>
              <a:t>JVM system properties</a:t>
            </a:r>
          </a:p>
          <a:p>
            <a:pPr lvl="1"/>
            <a:r>
              <a:rPr lang="en-IN" dirty="0" smtClean="0"/>
              <a:t>JVM version</a:t>
            </a:r>
          </a:p>
          <a:p>
            <a:pPr lvl="1"/>
            <a:r>
              <a:rPr lang="en-IN" dirty="0" smtClean="0"/>
              <a:t>JVM command line</a:t>
            </a:r>
          </a:p>
          <a:p>
            <a:pPr lvl="1"/>
            <a:r>
              <a:rPr lang="en-IN" dirty="0" smtClean="0"/>
              <a:t>JVM tuning flags</a:t>
            </a:r>
          </a:p>
          <a:p>
            <a:r>
              <a:rPr lang="en-IN" dirty="0" err="1"/>
              <a:t>jcmd</a:t>
            </a:r>
            <a:r>
              <a:rPr lang="en-IN" dirty="0"/>
              <a:t> can be used to find the basic JVM </a:t>
            </a:r>
            <a:r>
              <a:rPr lang="en-IN" dirty="0" smtClean="0"/>
              <a:t>information—including the </a:t>
            </a:r>
            <a:r>
              <a:rPr lang="en-IN" dirty="0"/>
              <a:t>value of all the tuning flags—for a running application.</a:t>
            </a:r>
          </a:p>
        </p:txBody>
      </p:sp>
      <p:sp>
        <p:nvSpPr>
          <p:cNvPr id="3" name="Title 2"/>
          <p:cNvSpPr>
            <a:spLocks noGrp="1"/>
          </p:cNvSpPr>
          <p:nvPr>
            <p:ph type="title"/>
          </p:nvPr>
        </p:nvSpPr>
        <p:spPr/>
        <p:txBody>
          <a:bodyPr/>
          <a:lstStyle/>
          <a:p>
            <a:r>
              <a:rPr lang="en-IN" smtClean="0"/>
              <a:t>Basic VM Information</a:t>
            </a:r>
            <a:endParaRPr lang="en-IN" dirty="0"/>
          </a:p>
        </p:txBody>
      </p:sp>
      <p:sp>
        <p:nvSpPr>
          <p:cNvPr id="4" name="Slide Number Placeholder 3"/>
          <p:cNvSpPr>
            <a:spLocks noGrp="1"/>
          </p:cNvSpPr>
          <p:nvPr>
            <p:ph type="sldNum" sz="quarter" idx="4"/>
          </p:nvPr>
        </p:nvSpPr>
        <p:spPr/>
        <p:txBody>
          <a:bodyPr/>
          <a:lstStyle/>
          <a:p>
            <a:fld id="{C5944765-F34D-4526-915C-931D01932DC2}" type="slidenum">
              <a:rPr lang="en-IN" smtClean="0"/>
              <a:pPr/>
              <a:t>25</a:t>
            </a:fld>
            <a:endParaRPr lang="en-IN" dirty="0"/>
          </a:p>
        </p:txBody>
      </p:sp>
    </p:spTree>
    <p:extLst>
      <p:ext uri="{BB962C8B-B14F-4D97-AF65-F5344CB8AC3E}">
        <p14:creationId xmlns:p14="http://schemas.microsoft.com/office/powerpoint/2010/main" val="1637224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a:t>There are hundreds of JVM tuning flags, and most of them are very </a:t>
            </a:r>
            <a:r>
              <a:rPr lang="en-IN" dirty="0" smtClean="0"/>
              <a:t>obscure</a:t>
            </a:r>
          </a:p>
          <a:p>
            <a:r>
              <a:rPr lang="en-IN" dirty="0"/>
              <a:t>Figuring out which flags are in effect is a frequent task when diagnosing </a:t>
            </a:r>
            <a:r>
              <a:rPr lang="en-IN" dirty="0" smtClean="0"/>
              <a:t>performance issues</a:t>
            </a:r>
            <a:r>
              <a:rPr lang="en-IN" dirty="0"/>
              <a:t>, and the </a:t>
            </a:r>
            <a:r>
              <a:rPr lang="en-IN" dirty="0" err="1"/>
              <a:t>jcmd</a:t>
            </a:r>
            <a:r>
              <a:rPr lang="en-IN" dirty="0"/>
              <a:t> commands can do that for a running </a:t>
            </a:r>
            <a:r>
              <a:rPr lang="en-IN" dirty="0" smtClean="0"/>
              <a:t>JVM</a:t>
            </a:r>
          </a:p>
          <a:p>
            <a:r>
              <a:rPr lang="en-IN" dirty="0" smtClean="0"/>
              <a:t>To get the </a:t>
            </a:r>
            <a:r>
              <a:rPr lang="en-IN" dirty="0" err="1" smtClean="0"/>
              <a:t>the</a:t>
            </a:r>
            <a:r>
              <a:rPr lang="en-IN" dirty="0" smtClean="0"/>
              <a:t> </a:t>
            </a:r>
            <a:r>
              <a:rPr lang="en-IN" dirty="0"/>
              <a:t>platform-specific defaults for a particular JVM </a:t>
            </a:r>
            <a:r>
              <a:rPr lang="en-IN" dirty="0" smtClean="0"/>
              <a:t>the </a:t>
            </a:r>
            <a:r>
              <a:rPr lang="en-IN" dirty="0"/>
              <a:t>-XX:+</a:t>
            </a:r>
            <a:r>
              <a:rPr lang="en-IN" dirty="0" err="1"/>
              <a:t>PrintFlagsFinal</a:t>
            </a:r>
            <a:r>
              <a:rPr lang="en-IN" dirty="0"/>
              <a:t> option on the command line </a:t>
            </a:r>
            <a:r>
              <a:rPr lang="en-IN" dirty="0" smtClean="0"/>
              <a:t>is useful</a:t>
            </a:r>
          </a:p>
          <a:p>
            <a:r>
              <a:rPr lang="en-IN" dirty="0" err="1"/>
              <a:t>jinfo</a:t>
            </a:r>
            <a:r>
              <a:rPr lang="en-IN" dirty="0"/>
              <a:t> is useful for inspecting (and in some cases changing) </a:t>
            </a:r>
            <a:r>
              <a:rPr lang="en-IN" dirty="0" smtClean="0"/>
              <a:t>individual flags</a:t>
            </a:r>
            <a:r>
              <a:rPr lang="en-IN" dirty="0"/>
              <a:t>.</a:t>
            </a:r>
          </a:p>
        </p:txBody>
      </p:sp>
      <p:sp>
        <p:nvSpPr>
          <p:cNvPr id="3" name="Title 2"/>
          <p:cNvSpPr>
            <a:spLocks noGrp="1"/>
          </p:cNvSpPr>
          <p:nvPr>
            <p:ph type="title"/>
          </p:nvPr>
        </p:nvSpPr>
        <p:spPr/>
        <p:txBody>
          <a:bodyPr/>
          <a:lstStyle/>
          <a:p>
            <a:r>
              <a:rPr lang="en-IN" dirty="0"/>
              <a:t>Working with tuning flags</a:t>
            </a:r>
          </a:p>
        </p:txBody>
      </p:sp>
      <p:sp>
        <p:nvSpPr>
          <p:cNvPr id="4" name="Slide Number Placeholder 3"/>
          <p:cNvSpPr>
            <a:spLocks noGrp="1"/>
          </p:cNvSpPr>
          <p:nvPr>
            <p:ph type="sldNum" sz="quarter" idx="4"/>
          </p:nvPr>
        </p:nvSpPr>
        <p:spPr/>
        <p:txBody>
          <a:bodyPr/>
          <a:lstStyle/>
          <a:p>
            <a:fld id="{C5944765-F34D-4526-915C-931D01932DC2}" type="slidenum">
              <a:rPr lang="en-IN" smtClean="0"/>
              <a:pPr/>
              <a:t>26</a:t>
            </a:fld>
            <a:endParaRPr lang="en-IN" dirty="0"/>
          </a:p>
        </p:txBody>
      </p:sp>
    </p:spTree>
    <p:extLst>
      <p:ext uri="{BB962C8B-B14F-4D97-AF65-F5344CB8AC3E}">
        <p14:creationId xmlns:p14="http://schemas.microsoft.com/office/powerpoint/2010/main" val="116599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err="1"/>
              <a:t>jconsole</a:t>
            </a:r>
            <a:r>
              <a:rPr lang="en-IN" dirty="0"/>
              <a:t> and </a:t>
            </a:r>
            <a:r>
              <a:rPr lang="en-IN" dirty="0" err="1"/>
              <a:t>jvisualvm</a:t>
            </a:r>
            <a:r>
              <a:rPr lang="en-IN" dirty="0"/>
              <a:t> display information (in real time) about the number of </a:t>
            </a:r>
            <a:r>
              <a:rPr lang="en-IN" dirty="0" smtClean="0"/>
              <a:t>threads running </a:t>
            </a:r>
            <a:r>
              <a:rPr lang="en-IN" dirty="0"/>
              <a:t>in an application.</a:t>
            </a:r>
          </a:p>
          <a:p>
            <a:r>
              <a:rPr lang="en-IN" dirty="0"/>
              <a:t>It can be very useful to look at the stack of running threads to determine if they </a:t>
            </a:r>
            <a:r>
              <a:rPr lang="en-IN" dirty="0" smtClean="0"/>
              <a:t>are blocked</a:t>
            </a:r>
            <a:r>
              <a:rPr lang="en-IN" dirty="0"/>
              <a:t>. </a:t>
            </a:r>
            <a:endParaRPr lang="en-IN" dirty="0" smtClean="0"/>
          </a:p>
          <a:p>
            <a:r>
              <a:rPr lang="en-IN" dirty="0" smtClean="0"/>
              <a:t>The </a:t>
            </a:r>
            <a:r>
              <a:rPr lang="en-IN" dirty="0"/>
              <a:t>stacks can be obtained via </a:t>
            </a:r>
            <a:r>
              <a:rPr lang="en-IN" dirty="0" err="1"/>
              <a:t>jstack</a:t>
            </a:r>
            <a:endParaRPr lang="en-IN" dirty="0"/>
          </a:p>
        </p:txBody>
      </p:sp>
      <p:sp>
        <p:nvSpPr>
          <p:cNvPr id="3" name="Title 2"/>
          <p:cNvSpPr>
            <a:spLocks noGrp="1"/>
          </p:cNvSpPr>
          <p:nvPr>
            <p:ph type="title"/>
          </p:nvPr>
        </p:nvSpPr>
        <p:spPr/>
        <p:txBody>
          <a:bodyPr/>
          <a:lstStyle/>
          <a:p>
            <a:r>
              <a:rPr lang="en-IN" dirty="0"/>
              <a:t>Thread Information</a:t>
            </a:r>
          </a:p>
        </p:txBody>
      </p:sp>
      <p:sp>
        <p:nvSpPr>
          <p:cNvPr id="4" name="Slide Number Placeholder 3"/>
          <p:cNvSpPr>
            <a:spLocks noGrp="1"/>
          </p:cNvSpPr>
          <p:nvPr>
            <p:ph type="sldNum" sz="quarter" idx="4"/>
          </p:nvPr>
        </p:nvSpPr>
        <p:spPr/>
        <p:txBody>
          <a:bodyPr/>
          <a:lstStyle/>
          <a:p>
            <a:fld id="{C5944765-F34D-4526-915C-931D01932DC2}" type="slidenum">
              <a:rPr lang="en-IN" smtClean="0"/>
              <a:pPr/>
              <a:t>27</a:t>
            </a:fld>
            <a:endParaRPr lang="en-IN" dirty="0"/>
          </a:p>
        </p:txBody>
      </p:sp>
    </p:spTree>
    <p:extLst>
      <p:ext uri="{BB962C8B-B14F-4D97-AF65-F5344CB8AC3E}">
        <p14:creationId xmlns:p14="http://schemas.microsoft.com/office/powerpoint/2010/main" val="27634759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Information about the number of classes in use by an application can be obtained </a:t>
            </a:r>
            <a:r>
              <a:rPr lang="en-IN" dirty="0" smtClean="0"/>
              <a:t>from </a:t>
            </a:r>
            <a:r>
              <a:rPr lang="en-IN" dirty="0" err="1" smtClean="0"/>
              <a:t>jconsole</a:t>
            </a:r>
            <a:r>
              <a:rPr lang="en-IN" dirty="0" smtClean="0"/>
              <a:t> </a:t>
            </a:r>
            <a:r>
              <a:rPr lang="en-IN" dirty="0"/>
              <a:t>or </a:t>
            </a:r>
            <a:r>
              <a:rPr lang="en-IN" dirty="0" err="1"/>
              <a:t>jstat</a:t>
            </a:r>
            <a:r>
              <a:rPr lang="en-IN" dirty="0"/>
              <a:t>. </a:t>
            </a:r>
            <a:endParaRPr lang="en-IN" dirty="0" smtClean="0"/>
          </a:p>
          <a:p>
            <a:r>
              <a:rPr lang="en-IN" dirty="0" err="1" smtClean="0"/>
              <a:t>jstat</a:t>
            </a:r>
            <a:r>
              <a:rPr lang="en-IN" dirty="0" smtClean="0"/>
              <a:t> </a:t>
            </a:r>
            <a:r>
              <a:rPr lang="en-IN" dirty="0"/>
              <a:t>can also provide information about class compilation.</a:t>
            </a:r>
          </a:p>
        </p:txBody>
      </p:sp>
      <p:sp>
        <p:nvSpPr>
          <p:cNvPr id="3" name="Title 2"/>
          <p:cNvSpPr>
            <a:spLocks noGrp="1"/>
          </p:cNvSpPr>
          <p:nvPr>
            <p:ph type="title"/>
          </p:nvPr>
        </p:nvSpPr>
        <p:spPr/>
        <p:txBody>
          <a:bodyPr/>
          <a:lstStyle/>
          <a:p>
            <a:r>
              <a:rPr lang="en-IN" dirty="0"/>
              <a:t>Class Information</a:t>
            </a:r>
          </a:p>
        </p:txBody>
      </p:sp>
      <p:sp>
        <p:nvSpPr>
          <p:cNvPr id="4" name="Slide Number Placeholder 3"/>
          <p:cNvSpPr>
            <a:spLocks noGrp="1"/>
          </p:cNvSpPr>
          <p:nvPr>
            <p:ph type="sldNum" sz="quarter" idx="4"/>
          </p:nvPr>
        </p:nvSpPr>
        <p:spPr/>
        <p:txBody>
          <a:bodyPr/>
          <a:lstStyle/>
          <a:p>
            <a:fld id="{C5944765-F34D-4526-915C-931D01932DC2}" type="slidenum">
              <a:rPr lang="en-IN" smtClean="0"/>
              <a:pPr/>
              <a:t>28</a:t>
            </a:fld>
            <a:endParaRPr lang="en-IN" dirty="0"/>
          </a:p>
        </p:txBody>
      </p:sp>
    </p:spTree>
    <p:extLst>
      <p:ext uri="{BB962C8B-B14F-4D97-AF65-F5344CB8AC3E}">
        <p14:creationId xmlns:p14="http://schemas.microsoft.com/office/powerpoint/2010/main" val="31714744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err="1"/>
              <a:t>jconsole</a:t>
            </a:r>
            <a:r>
              <a:rPr lang="en-IN" dirty="0"/>
              <a:t> </a:t>
            </a:r>
            <a:r>
              <a:rPr lang="en-IN" dirty="0" smtClean="0"/>
              <a:t>displays live </a:t>
            </a:r>
            <a:r>
              <a:rPr lang="en-IN" dirty="0"/>
              <a:t>graphs of the heap </a:t>
            </a:r>
            <a:r>
              <a:rPr lang="en-IN" dirty="0" smtClean="0"/>
              <a:t>usage </a:t>
            </a:r>
          </a:p>
          <a:p>
            <a:r>
              <a:rPr lang="en-IN" dirty="0" err="1" smtClean="0"/>
              <a:t>jcmd</a:t>
            </a:r>
            <a:r>
              <a:rPr lang="en-IN" dirty="0" smtClean="0"/>
              <a:t> </a:t>
            </a:r>
            <a:r>
              <a:rPr lang="en-IN" dirty="0"/>
              <a:t>allows GC operations to be </a:t>
            </a:r>
            <a:r>
              <a:rPr lang="en-IN" dirty="0" smtClean="0"/>
              <a:t>performed</a:t>
            </a:r>
          </a:p>
          <a:p>
            <a:r>
              <a:rPr lang="en-IN" dirty="0" err="1" smtClean="0"/>
              <a:t>jmap</a:t>
            </a:r>
            <a:r>
              <a:rPr lang="en-IN" dirty="0" smtClean="0"/>
              <a:t> can print </a:t>
            </a:r>
            <a:r>
              <a:rPr lang="en-IN" dirty="0"/>
              <a:t>heap summaries or information on the permanent generation or create a </a:t>
            </a:r>
            <a:r>
              <a:rPr lang="en-IN" dirty="0" smtClean="0"/>
              <a:t>heap dump</a:t>
            </a:r>
            <a:r>
              <a:rPr lang="en-IN" dirty="0"/>
              <a:t>; and </a:t>
            </a:r>
            <a:r>
              <a:rPr lang="en-IN" dirty="0" err="1"/>
              <a:t>jstat</a:t>
            </a:r>
            <a:r>
              <a:rPr lang="en-IN" dirty="0"/>
              <a:t> produces a lot of different views of what the garbage collector is doing</a:t>
            </a:r>
          </a:p>
        </p:txBody>
      </p:sp>
      <p:sp>
        <p:nvSpPr>
          <p:cNvPr id="3" name="Title 2"/>
          <p:cNvSpPr>
            <a:spLocks noGrp="1"/>
          </p:cNvSpPr>
          <p:nvPr>
            <p:ph type="title"/>
          </p:nvPr>
        </p:nvSpPr>
        <p:spPr/>
        <p:txBody>
          <a:bodyPr/>
          <a:lstStyle/>
          <a:p>
            <a:r>
              <a:rPr lang="en-IN" dirty="0"/>
              <a:t>Live GC Analysis</a:t>
            </a:r>
          </a:p>
        </p:txBody>
      </p:sp>
      <p:sp>
        <p:nvSpPr>
          <p:cNvPr id="4" name="Slide Number Placeholder 3"/>
          <p:cNvSpPr>
            <a:spLocks noGrp="1"/>
          </p:cNvSpPr>
          <p:nvPr>
            <p:ph type="sldNum" sz="quarter" idx="4"/>
          </p:nvPr>
        </p:nvSpPr>
        <p:spPr/>
        <p:txBody>
          <a:bodyPr/>
          <a:lstStyle/>
          <a:p>
            <a:fld id="{C5944765-F34D-4526-915C-931D01932DC2}" type="slidenum">
              <a:rPr lang="en-IN" smtClean="0"/>
              <a:pPr/>
              <a:t>29</a:t>
            </a:fld>
            <a:endParaRPr lang="en-IN" dirty="0"/>
          </a:p>
        </p:txBody>
      </p:sp>
    </p:spTree>
    <p:extLst>
      <p:ext uri="{BB962C8B-B14F-4D97-AF65-F5344CB8AC3E}">
        <p14:creationId xmlns:p14="http://schemas.microsoft.com/office/powerpoint/2010/main" val="13648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So </a:t>
            </a:r>
            <a:r>
              <a:rPr lang="en-IN" dirty="0"/>
              <a:t>that </a:t>
            </a:r>
            <a:r>
              <a:rPr lang="en-IN" dirty="0" smtClean="0"/>
              <a:t>programs run faster</a:t>
            </a:r>
          </a:p>
          <a:p>
            <a:r>
              <a:rPr lang="en-IN" dirty="0" smtClean="0"/>
              <a:t>Performance </a:t>
            </a:r>
            <a:r>
              <a:rPr lang="en-IN" dirty="0"/>
              <a:t>of every application can be expected to decrease over time—meaning </a:t>
            </a:r>
            <a:r>
              <a:rPr lang="en-IN" dirty="0" smtClean="0"/>
              <a:t>over new </a:t>
            </a:r>
            <a:r>
              <a:rPr lang="en-IN" dirty="0"/>
              <a:t>release cycles of the </a:t>
            </a:r>
            <a:r>
              <a:rPr lang="en-IN" dirty="0" smtClean="0"/>
              <a:t>application</a:t>
            </a:r>
          </a:p>
          <a:p>
            <a:r>
              <a:rPr lang="en-IN" dirty="0" smtClean="0"/>
              <a:t>As </a:t>
            </a:r>
            <a:r>
              <a:rPr lang="en-IN" dirty="0"/>
              <a:t>new features are added and new standards </a:t>
            </a:r>
            <a:r>
              <a:rPr lang="en-IN" dirty="0" smtClean="0"/>
              <a:t>adopted programs </a:t>
            </a:r>
            <a:r>
              <a:rPr lang="en-IN" dirty="0"/>
              <a:t>can be expected to get </a:t>
            </a:r>
            <a:r>
              <a:rPr lang="en-IN" dirty="0" smtClean="0"/>
              <a:t>larger and slower</a:t>
            </a:r>
            <a:endParaRPr lang="en-IN" dirty="0"/>
          </a:p>
        </p:txBody>
      </p:sp>
      <p:sp>
        <p:nvSpPr>
          <p:cNvPr id="3" name="Title 2"/>
          <p:cNvSpPr>
            <a:spLocks noGrp="1"/>
          </p:cNvSpPr>
          <p:nvPr>
            <p:ph type="title"/>
          </p:nvPr>
        </p:nvSpPr>
        <p:spPr/>
        <p:txBody>
          <a:bodyPr/>
          <a:lstStyle/>
          <a:p>
            <a:pPr lvl="1"/>
            <a:r>
              <a:rPr lang="en-IN" dirty="0"/>
              <a:t>Why do we need to </a:t>
            </a:r>
            <a:r>
              <a:rPr lang="en-IN" dirty="0" smtClean="0"/>
              <a:t>tune</a:t>
            </a:r>
            <a:r>
              <a:rPr lang="en-IN" sz="6000" dirty="0"/>
              <a:t>?</a:t>
            </a:r>
            <a:endParaRPr lang="en-IN" dirty="0"/>
          </a:p>
        </p:txBody>
      </p:sp>
      <p:sp>
        <p:nvSpPr>
          <p:cNvPr id="4" name="Slide Number Placeholder 3"/>
          <p:cNvSpPr>
            <a:spLocks noGrp="1"/>
          </p:cNvSpPr>
          <p:nvPr>
            <p:ph type="sldNum" sz="quarter" idx="4"/>
          </p:nvPr>
        </p:nvSpPr>
        <p:spPr/>
        <p:txBody>
          <a:bodyPr/>
          <a:lstStyle/>
          <a:p>
            <a:fld id="{C5944765-F34D-4526-915C-931D01932DC2}" type="slidenum">
              <a:rPr lang="en-IN" smtClean="0"/>
              <a:pPr/>
              <a:t>3</a:t>
            </a:fld>
            <a:endParaRPr lang="en-IN" dirty="0"/>
          </a:p>
        </p:txBody>
      </p:sp>
    </p:spTree>
    <p:extLst>
      <p:ext uri="{BB962C8B-B14F-4D97-AF65-F5344CB8AC3E}">
        <p14:creationId xmlns:p14="http://schemas.microsoft.com/office/powerpoint/2010/main" val="12803567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Heap dumps can be captured from the </a:t>
            </a:r>
            <a:r>
              <a:rPr lang="en-IN" dirty="0" err="1"/>
              <a:t>jvisualvm</a:t>
            </a:r>
            <a:r>
              <a:rPr lang="en-IN" dirty="0"/>
              <a:t> GUI, or from the command line </a:t>
            </a:r>
            <a:r>
              <a:rPr lang="en-IN" dirty="0" smtClean="0"/>
              <a:t>using </a:t>
            </a:r>
            <a:r>
              <a:rPr lang="en-IN" dirty="0" err="1" smtClean="0"/>
              <a:t>jcmd</a:t>
            </a:r>
            <a:r>
              <a:rPr lang="en-IN" dirty="0" smtClean="0"/>
              <a:t> </a:t>
            </a:r>
            <a:r>
              <a:rPr lang="en-IN" dirty="0"/>
              <a:t>or </a:t>
            </a:r>
            <a:r>
              <a:rPr lang="en-IN" dirty="0" err="1"/>
              <a:t>jmap</a:t>
            </a:r>
            <a:r>
              <a:rPr lang="en-IN" dirty="0"/>
              <a:t>. </a:t>
            </a:r>
            <a:endParaRPr lang="en-IN" dirty="0" smtClean="0"/>
          </a:p>
          <a:p>
            <a:r>
              <a:rPr lang="en-IN" dirty="0" smtClean="0"/>
              <a:t>The </a:t>
            </a:r>
            <a:r>
              <a:rPr lang="en-IN" dirty="0"/>
              <a:t>heap dump is a snapshot of the heap that can be </a:t>
            </a:r>
            <a:r>
              <a:rPr lang="en-IN" dirty="0" err="1"/>
              <a:t>analyzed</a:t>
            </a:r>
            <a:r>
              <a:rPr lang="en-IN" dirty="0"/>
              <a:t> with </a:t>
            </a:r>
            <a:r>
              <a:rPr lang="en-IN" dirty="0" smtClean="0"/>
              <a:t>various tools</a:t>
            </a:r>
            <a:r>
              <a:rPr lang="en-IN" dirty="0"/>
              <a:t>, including </a:t>
            </a:r>
            <a:r>
              <a:rPr lang="en-IN" dirty="0" err="1"/>
              <a:t>jvisualvm</a:t>
            </a:r>
            <a:r>
              <a:rPr lang="en-IN" dirty="0"/>
              <a:t> and </a:t>
            </a:r>
            <a:r>
              <a:rPr lang="en-IN" dirty="0" err="1"/>
              <a:t>jhat</a:t>
            </a:r>
            <a:r>
              <a:rPr lang="en-IN" dirty="0"/>
              <a:t>. </a:t>
            </a:r>
            <a:endParaRPr lang="en-IN" dirty="0" smtClean="0"/>
          </a:p>
          <a:p>
            <a:r>
              <a:rPr lang="en-IN" dirty="0" smtClean="0"/>
              <a:t>Heap </a:t>
            </a:r>
            <a:r>
              <a:rPr lang="en-IN" dirty="0"/>
              <a:t>dump </a:t>
            </a:r>
            <a:r>
              <a:rPr lang="en-IN" dirty="0" err="1"/>
              <a:t>p</a:t>
            </a:r>
            <a:r>
              <a:rPr lang="en-IN" dirty="0" err="1" smtClean="0"/>
              <a:t>ostprocessing</a:t>
            </a:r>
            <a:r>
              <a:rPr lang="en-IN" dirty="0" smtClean="0"/>
              <a:t> can be done using the </a:t>
            </a:r>
            <a:r>
              <a:rPr lang="en-IN" dirty="0"/>
              <a:t>Eclipse Memory </a:t>
            </a:r>
            <a:r>
              <a:rPr lang="en-IN" dirty="0" err="1"/>
              <a:t>Analyzer</a:t>
            </a:r>
            <a:r>
              <a:rPr lang="en-IN" dirty="0"/>
              <a:t> </a:t>
            </a:r>
            <a:r>
              <a:rPr lang="en-IN" dirty="0" smtClean="0"/>
              <a:t>Tool</a:t>
            </a:r>
            <a:endParaRPr lang="en-IN" dirty="0"/>
          </a:p>
        </p:txBody>
      </p:sp>
      <p:sp>
        <p:nvSpPr>
          <p:cNvPr id="3" name="Title 2"/>
          <p:cNvSpPr>
            <a:spLocks noGrp="1"/>
          </p:cNvSpPr>
          <p:nvPr>
            <p:ph type="title"/>
          </p:nvPr>
        </p:nvSpPr>
        <p:spPr/>
        <p:txBody>
          <a:bodyPr/>
          <a:lstStyle/>
          <a:p>
            <a:r>
              <a:rPr lang="en-IN" dirty="0"/>
              <a:t>Heap Dump </a:t>
            </a:r>
            <a:r>
              <a:rPr lang="en-IN" dirty="0" err="1"/>
              <a:t>Postprocessing</a:t>
            </a:r>
            <a:endParaRPr lang="en-IN" dirty="0"/>
          </a:p>
        </p:txBody>
      </p:sp>
      <p:sp>
        <p:nvSpPr>
          <p:cNvPr id="4" name="Slide Number Placeholder 3"/>
          <p:cNvSpPr>
            <a:spLocks noGrp="1"/>
          </p:cNvSpPr>
          <p:nvPr>
            <p:ph type="sldNum" sz="quarter" idx="4"/>
          </p:nvPr>
        </p:nvSpPr>
        <p:spPr/>
        <p:txBody>
          <a:bodyPr/>
          <a:lstStyle/>
          <a:p>
            <a:fld id="{C5944765-F34D-4526-915C-931D01932DC2}" type="slidenum">
              <a:rPr lang="en-IN" smtClean="0"/>
              <a:pPr/>
              <a:t>30</a:t>
            </a:fld>
            <a:endParaRPr lang="en-IN" dirty="0"/>
          </a:p>
        </p:txBody>
      </p:sp>
    </p:spTree>
    <p:extLst>
      <p:ext uri="{BB962C8B-B14F-4D97-AF65-F5344CB8AC3E}">
        <p14:creationId xmlns:p14="http://schemas.microsoft.com/office/powerpoint/2010/main" val="17120151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err="1" smtClean="0"/>
              <a:t>JUnitPerf</a:t>
            </a:r>
            <a:r>
              <a:rPr lang="en-IN" dirty="0" smtClean="0"/>
              <a:t> </a:t>
            </a:r>
          </a:p>
          <a:p>
            <a:r>
              <a:rPr lang="en-IN" dirty="0" smtClean="0"/>
              <a:t>Write custom instrumentation code using Java Instrumentation API</a:t>
            </a:r>
          </a:p>
          <a:p>
            <a:r>
              <a:rPr lang="en-IN" dirty="0"/>
              <a:t>U</a:t>
            </a:r>
            <a:r>
              <a:rPr lang="en-IN" dirty="0" smtClean="0"/>
              <a:t>se </a:t>
            </a:r>
            <a:r>
              <a:rPr lang="en-IN" dirty="0"/>
              <a:t>aspect-oriented programming (AOP) to inject code into the start and end of specified methods</a:t>
            </a:r>
            <a:endParaRPr lang="en-IN" dirty="0" smtClean="0"/>
          </a:p>
          <a:p>
            <a:r>
              <a:rPr lang="en-IN" dirty="0" smtClean="0"/>
              <a:t>Use Profilers</a:t>
            </a:r>
          </a:p>
          <a:p>
            <a:endParaRPr lang="en-IN" dirty="0"/>
          </a:p>
        </p:txBody>
      </p:sp>
      <p:sp>
        <p:nvSpPr>
          <p:cNvPr id="3" name="Title 2"/>
          <p:cNvSpPr>
            <a:spLocks noGrp="1"/>
          </p:cNvSpPr>
          <p:nvPr>
            <p:ph type="title"/>
          </p:nvPr>
        </p:nvSpPr>
        <p:spPr/>
        <p:txBody>
          <a:bodyPr/>
          <a:lstStyle/>
          <a:p>
            <a:r>
              <a:rPr lang="en-IN" smtClean="0"/>
              <a:t>Timing tools</a:t>
            </a:r>
            <a:endParaRPr lang="en-IN" dirty="0"/>
          </a:p>
        </p:txBody>
      </p:sp>
      <p:sp>
        <p:nvSpPr>
          <p:cNvPr id="4" name="Slide Number Placeholder 3"/>
          <p:cNvSpPr>
            <a:spLocks noGrp="1"/>
          </p:cNvSpPr>
          <p:nvPr>
            <p:ph type="sldNum" sz="quarter" idx="4"/>
          </p:nvPr>
        </p:nvSpPr>
        <p:spPr/>
        <p:txBody>
          <a:bodyPr/>
          <a:lstStyle/>
          <a:p>
            <a:fld id="{C5944765-F34D-4526-915C-931D01932DC2}" type="slidenum">
              <a:rPr lang="en-IN" smtClean="0"/>
              <a:pPr/>
              <a:t>31</a:t>
            </a:fld>
            <a:endParaRPr lang="en-IN" dirty="0"/>
          </a:p>
        </p:txBody>
      </p:sp>
    </p:spTree>
    <p:extLst>
      <p:ext uri="{BB962C8B-B14F-4D97-AF65-F5344CB8AC3E}">
        <p14:creationId xmlns:p14="http://schemas.microsoft.com/office/powerpoint/2010/main" val="33467025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err="1"/>
              <a:t>Faban</a:t>
            </a:r>
            <a:endParaRPr lang="en-IN" dirty="0"/>
          </a:p>
          <a:p>
            <a:r>
              <a:rPr lang="en-IN" dirty="0"/>
              <a:t>Grinder</a:t>
            </a:r>
          </a:p>
          <a:p>
            <a:r>
              <a:rPr lang="en-IN" dirty="0" err="1"/>
              <a:t>Jmeter</a:t>
            </a:r>
            <a:endParaRPr lang="en-IN" dirty="0"/>
          </a:p>
          <a:p>
            <a:endParaRPr lang="en-IN" dirty="0"/>
          </a:p>
        </p:txBody>
      </p:sp>
      <p:sp>
        <p:nvSpPr>
          <p:cNvPr id="3" name="Title 2"/>
          <p:cNvSpPr>
            <a:spLocks noGrp="1"/>
          </p:cNvSpPr>
          <p:nvPr>
            <p:ph type="title"/>
          </p:nvPr>
        </p:nvSpPr>
        <p:spPr/>
        <p:txBody>
          <a:bodyPr/>
          <a:lstStyle/>
          <a:p>
            <a:r>
              <a:rPr lang="en-IN" dirty="0"/>
              <a:t>Load Testing Tools and Techniques</a:t>
            </a:r>
          </a:p>
        </p:txBody>
      </p:sp>
      <p:sp>
        <p:nvSpPr>
          <p:cNvPr id="4" name="Slide Number Placeholder 3"/>
          <p:cNvSpPr>
            <a:spLocks noGrp="1"/>
          </p:cNvSpPr>
          <p:nvPr>
            <p:ph type="sldNum" sz="quarter" idx="4"/>
          </p:nvPr>
        </p:nvSpPr>
        <p:spPr/>
        <p:txBody>
          <a:bodyPr/>
          <a:lstStyle/>
          <a:p>
            <a:fld id="{C5944765-F34D-4526-915C-931D01932DC2}" type="slidenum">
              <a:rPr lang="en-IN" smtClean="0"/>
              <a:pPr/>
              <a:t>32</a:t>
            </a:fld>
            <a:endParaRPr lang="en-IN" dirty="0"/>
          </a:p>
        </p:txBody>
      </p:sp>
    </p:spTree>
    <p:extLst>
      <p:ext uri="{BB962C8B-B14F-4D97-AF65-F5344CB8AC3E}">
        <p14:creationId xmlns:p14="http://schemas.microsoft.com/office/powerpoint/2010/main" val="12874189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err="1"/>
              <a:t>jvisualvm</a:t>
            </a:r>
            <a:r>
              <a:rPr lang="en-IN" dirty="0"/>
              <a:t> </a:t>
            </a:r>
          </a:p>
          <a:p>
            <a:r>
              <a:rPr lang="en-IN" dirty="0"/>
              <a:t>Java Mission Control</a:t>
            </a:r>
            <a:endParaRPr lang="en-IN" dirty="0" smtClean="0"/>
          </a:p>
          <a:p>
            <a:r>
              <a:rPr lang="en-IN" dirty="0" err="1" smtClean="0"/>
              <a:t>YourKit</a:t>
            </a:r>
            <a:endParaRPr lang="en-IN" dirty="0" smtClean="0"/>
          </a:p>
          <a:p>
            <a:r>
              <a:rPr lang="en-IN" dirty="0" err="1" smtClean="0"/>
              <a:t>JProfiler</a:t>
            </a:r>
            <a:endParaRPr lang="en-IN" dirty="0" smtClean="0"/>
          </a:p>
          <a:p>
            <a:r>
              <a:rPr lang="en-IN" dirty="0" err="1" smtClean="0"/>
              <a:t>Jprobe</a:t>
            </a:r>
            <a:endParaRPr lang="en-IN" dirty="0" smtClean="0"/>
          </a:p>
          <a:p>
            <a:r>
              <a:rPr lang="en-IN" dirty="0" err="1" smtClean="0"/>
              <a:t>XRebel</a:t>
            </a:r>
            <a:endParaRPr lang="en-IN" dirty="0" smtClean="0"/>
          </a:p>
          <a:p>
            <a:r>
              <a:rPr lang="en-IN" dirty="0" smtClean="0"/>
              <a:t>Prefix</a:t>
            </a:r>
            <a:endParaRPr lang="en-IN" dirty="0"/>
          </a:p>
          <a:p>
            <a:endParaRPr lang="en-IN" dirty="0"/>
          </a:p>
        </p:txBody>
      </p:sp>
      <p:sp>
        <p:nvSpPr>
          <p:cNvPr id="3" name="Title 2"/>
          <p:cNvSpPr>
            <a:spLocks noGrp="1"/>
          </p:cNvSpPr>
          <p:nvPr>
            <p:ph type="title"/>
          </p:nvPr>
        </p:nvSpPr>
        <p:spPr/>
        <p:txBody>
          <a:bodyPr/>
          <a:lstStyle/>
          <a:p>
            <a:r>
              <a:rPr lang="en-IN" dirty="0"/>
              <a:t>JVM Profiling Tools (Profilers)</a:t>
            </a:r>
          </a:p>
        </p:txBody>
      </p:sp>
      <p:sp>
        <p:nvSpPr>
          <p:cNvPr id="4" name="Slide Number Placeholder 3"/>
          <p:cNvSpPr>
            <a:spLocks noGrp="1"/>
          </p:cNvSpPr>
          <p:nvPr>
            <p:ph type="sldNum" sz="quarter" idx="4"/>
          </p:nvPr>
        </p:nvSpPr>
        <p:spPr/>
        <p:txBody>
          <a:bodyPr/>
          <a:lstStyle/>
          <a:p>
            <a:fld id="{C5944765-F34D-4526-915C-931D01932DC2}" type="slidenum">
              <a:rPr lang="en-IN" smtClean="0"/>
              <a:pPr/>
              <a:t>33</a:t>
            </a:fld>
            <a:endParaRPr lang="en-IN" dirty="0"/>
          </a:p>
        </p:txBody>
      </p:sp>
    </p:spTree>
    <p:extLst>
      <p:ext uri="{BB962C8B-B14F-4D97-AF65-F5344CB8AC3E}">
        <p14:creationId xmlns:p14="http://schemas.microsoft.com/office/powerpoint/2010/main" val="37029531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Sampling-based profilers are the most common kind of profiler.</a:t>
            </a:r>
          </a:p>
          <a:p>
            <a:r>
              <a:rPr lang="en-IN" dirty="0" smtClean="0"/>
              <a:t>Because </a:t>
            </a:r>
            <a:r>
              <a:rPr lang="en-IN" dirty="0"/>
              <a:t>of their relatively low profile, sampling profilers </a:t>
            </a:r>
            <a:r>
              <a:rPr lang="en-IN" dirty="0" smtClean="0"/>
              <a:t>introduce fewer </a:t>
            </a:r>
            <a:r>
              <a:rPr lang="en-IN" dirty="0"/>
              <a:t>measurement </a:t>
            </a:r>
            <a:r>
              <a:rPr lang="en-IN" dirty="0" err="1"/>
              <a:t>artifacts</a:t>
            </a:r>
            <a:r>
              <a:rPr lang="en-IN" dirty="0"/>
              <a:t>.</a:t>
            </a:r>
          </a:p>
          <a:p>
            <a:r>
              <a:rPr lang="en-IN" dirty="0" smtClean="0"/>
              <a:t>Different </a:t>
            </a:r>
            <a:r>
              <a:rPr lang="en-IN" dirty="0"/>
              <a:t>sampling profiles behave differently; each may be </a:t>
            </a:r>
            <a:r>
              <a:rPr lang="en-IN" dirty="0" smtClean="0"/>
              <a:t>better for </a:t>
            </a:r>
            <a:r>
              <a:rPr lang="en-IN" dirty="0"/>
              <a:t>a particular application.</a:t>
            </a:r>
          </a:p>
        </p:txBody>
      </p:sp>
      <p:sp>
        <p:nvSpPr>
          <p:cNvPr id="3" name="Title 2"/>
          <p:cNvSpPr>
            <a:spLocks noGrp="1"/>
          </p:cNvSpPr>
          <p:nvPr>
            <p:ph type="title"/>
          </p:nvPr>
        </p:nvSpPr>
        <p:spPr/>
        <p:txBody>
          <a:bodyPr/>
          <a:lstStyle/>
          <a:p>
            <a:r>
              <a:rPr lang="en-IN" dirty="0"/>
              <a:t>Sampling-based profilers</a:t>
            </a:r>
          </a:p>
        </p:txBody>
      </p:sp>
      <p:sp>
        <p:nvSpPr>
          <p:cNvPr id="4" name="Slide Number Placeholder 3"/>
          <p:cNvSpPr>
            <a:spLocks noGrp="1"/>
          </p:cNvSpPr>
          <p:nvPr>
            <p:ph type="sldNum" sz="quarter" idx="4"/>
          </p:nvPr>
        </p:nvSpPr>
        <p:spPr/>
        <p:txBody>
          <a:bodyPr/>
          <a:lstStyle/>
          <a:p>
            <a:fld id="{C5944765-F34D-4526-915C-931D01932DC2}" type="slidenum">
              <a:rPr lang="en-IN" smtClean="0"/>
              <a:pPr/>
              <a:t>34</a:t>
            </a:fld>
            <a:endParaRPr lang="en-IN" dirty="0"/>
          </a:p>
        </p:txBody>
      </p:sp>
    </p:spTree>
    <p:extLst>
      <p:ext uri="{BB962C8B-B14F-4D97-AF65-F5344CB8AC3E}">
        <p14:creationId xmlns:p14="http://schemas.microsoft.com/office/powerpoint/2010/main" val="26314994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Instrumented profilers are much more intrusive than sampling </a:t>
            </a:r>
            <a:r>
              <a:rPr lang="en-IN" dirty="0" smtClean="0"/>
              <a:t>profilers</a:t>
            </a:r>
          </a:p>
          <a:p>
            <a:r>
              <a:rPr lang="en-IN" dirty="0" smtClean="0"/>
              <a:t>Instrumented </a:t>
            </a:r>
            <a:r>
              <a:rPr lang="en-IN" dirty="0"/>
              <a:t>profilers work by altering the </a:t>
            </a:r>
            <a:r>
              <a:rPr lang="en-IN" dirty="0" err="1"/>
              <a:t>bytecode</a:t>
            </a:r>
            <a:r>
              <a:rPr lang="en-IN" dirty="0"/>
              <a:t> sequence </a:t>
            </a:r>
            <a:r>
              <a:rPr lang="en-IN" dirty="0" smtClean="0"/>
              <a:t>of classes </a:t>
            </a:r>
            <a:r>
              <a:rPr lang="en-IN" dirty="0"/>
              <a:t>as they are loaded (inserting code to count the invocations, and so on</a:t>
            </a:r>
            <a:r>
              <a:rPr lang="en-IN" dirty="0" smtClean="0"/>
              <a:t>).</a:t>
            </a:r>
          </a:p>
          <a:p>
            <a:r>
              <a:rPr lang="en-IN" dirty="0"/>
              <a:t>Instrumented profilers yield more information about an application</a:t>
            </a:r>
            <a:r>
              <a:rPr lang="en-IN" dirty="0" smtClean="0"/>
              <a:t>, but </a:t>
            </a:r>
            <a:r>
              <a:rPr lang="en-IN" dirty="0"/>
              <a:t>can possibly have a greater effect on the application</a:t>
            </a:r>
            <a:r>
              <a:rPr lang="en-IN" dirty="0" smtClean="0"/>
              <a:t> </a:t>
            </a:r>
          </a:p>
          <a:p>
            <a:endParaRPr lang="en-IN" dirty="0"/>
          </a:p>
        </p:txBody>
      </p:sp>
      <p:sp>
        <p:nvSpPr>
          <p:cNvPr id="3" name="Title 2"/>
          <p:cNvSpPr>
            <a:spLocks noGrp="1"/>
          </p:cNvSpPr>
          <p:nvPr>
            <p:ph type="title"/>
          </p:nvPr>
        </p:nvSpPr>
        <p:spPr/>
        <p:txBody>
          <a:bodyPr/>
          <a:lstStyle/>
          <a:p>
            <a:r>
              <a:rPr lang="en-IN" dirty="0"/>
              <a:t>Instrumented Profilers</a:t>
            </a:r>
          </a:p>
        </p:txBody>
      </p:sp>
      <p:sp>
        <p:nvSpPr>
          <p:cNvPr id="4" name="Slide Number Placeholder 3"/>
          <p:cNvSpPr>
            <a:spLocks noGrp="1"/>
          </p:cNvSpPr>
          <p:nvPr>
            <p:ph type="sldNum" sz="quarter" idx="4"/>
          </p:nvPr>
        </p:nvSpPr>
        <p:spPr/>
        <p:txBody>
          <a:bodyPr/>
          <a:lstStyle/>
          <a:p>
            <a:fld id="{C5944765-F34D-4526-915C-931D01932DC2}" type="slidenum">
              <a:rPr lang="en-IN" smtClean="0"/>
              <a:pPr/>
              <a:t>35</a:t>
            </a:fld>
            <a:endParaRPr lang="en-IN" dirty="0"/>
          </a:p>
        </p:txBody>
      </p:sp>
    </p:spTree>
    <p:extLst>
      <p:ext uri="{BB962C8B-B14F-4D97-AF65-F5344CB8AC3E}">
        <p14:creationId xmlns:p14="http://schemas.microsoft.com/office/powerpoint/2010/main" val="949045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Native profilers provide visibility into both the JVM code </a:t>
            </a:r>
            <a:r>
              <a:rPr lang="en-IN" dirty="0" smtClean="0"/>
              <a:t>and the </a:t>
            </a:r>
            <a:r>
              <a:rPr lang="en-IN" dirty="0"/>
              <a:t>application code.</a:t>
            </a:r>
          </a:p>
          <a:p>
            <a:r>
              <a:rPr lang="en-IN" dirty="0" smtClean="0"/>
              <a:t>If </a:t>
            </a:r>
            <a:r>
              <a:rPr lang="en-IN" dirty="0"/>
              <a:t>a native profiler shows that time in GC dominates the </a:t>
            </a:r>
            <a:r>
              <a:rPr lang="en-IN" dirty="0" smtClean="0"/>
              <a:t>CPU usage</a:t>
            </a:r>
            <a:r>
              <a:rPr lang="en-IN" dirty="0"/>
              <a:t>, then tuning the collector is the right thing to do. </a:t>
            </a:r>
            <a:endParaRPr lang="en-IN" dirty="0" smtClean="0"/>
          </a:p>
          <a:p>
            <a:r>
              <a:rPr lang="en-IN" dirty="0" smtClean="0"/>
              <a:t>If </a:t>
            </a:r>
            <a:r>
              <a:rPr lang="en-IN" dirty="0"/>
              <a:t>it </a:t>
            </a:r>
            <a:r>
              <a:rPr lang="en-IN" dirty="0" smtClean="0"/>
              <a:t>shows significant </a:t>
            </a:r>
            <a:r>
              <a:rPr lang="en-IN" dirty="0"/>
              <a:t>time in the compilation threads, however, that is </a:t>
            </a:r>
            <a:r>
              <a:rPr lang="en-IN" dirty="0" smtClean="0"/>
              <a:t>usually not </a:t>
            </a:r>
            <a:r>
              <a:rPr lang="en-IN" dirty="0"/>
              <a:t>affecting the application’s performance.</a:t>
            </a:r>
          </a:p>
        </p:txBody>
      </p:sp>
      <p:sp>
        <p:nvSpPr>
          <p:cNvPr id="3" name="Title 2"/>
          <p:cNvSpPr>
            <a:spLocks noGrp="1"/>
          </p:cNvSpPr>
          <p:nvPr>
            <p:ph type="title"/>
          </p:nvPr>
        </p:nvSpPr>
        <p:spPr/>
        <p:txBody>
          <a:bodyPr/>
          <a:lstStyle/>
          <a:p>
            <a:r>
              <a:rPr lang="en-IN" dirty="0"/>
              <a:t>Native Profilers</a:t>
            </a:r>
          </a:p>
        </p:txBody>
      </p:sp>
      <p:sp>
        <p:nvSpPr>
          <p:cNvPr id="4" name="Slide Number Placeholder 3"/>
          <p:cNvSpPr>
            <a:spLocks noGrp="1"/>
          </p:cNvSpPr>
          <p:nvPr>
            <p:ph type="sldNum" sz="quarter" idx="4"/>
          </p:nvPr>
        </p:nvSpPr>
        <p:spPr/>
        <p:txBody>
          <a:bodyPr/>
          <a:lstStyle/>
          <a:p>
            <a:fld id="{C5944765-F34D-4526-915C-931D01932DC2}" type="slidenum">
              <a:rPr lang="en-IN" smtClean="0"/>
              <a:pPr/>
              <a:t>36</a:t>
            </a:fld>
            <a:endParaRPr lang="en-IN" dirty="0"/>
          </a:p>
        </p:txBody>
      </p:sp>
    </p:spTree>
    <p:extLst>
      <p:ext uri="{BB962C8B-B14F-4D97-AF65-F5344CB8AC3E}">
        <p14:creationId xmlns:p14="http://schemas.microsoft.com/office/powerpoint/2010/main" val="1177684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commercial releases of Java 7 (starting with 7u40) and Java 8 include a new </a:t>
            </a:r>
            <a:r>
              <a:rPr lang="en-IN" dirty="0" smtClean="0"/>
              <a:t>monitoring and </a:t>
            </a:r>
            <a:r>
              <a:rPr lang="en-IN" dirty="0"/>
              <a:t>control feature called Java Mission </a:t>
            </a:r>
            <a:r>
              <a:rPr lang="en-IN" dirty="0" smtClean="0"/>
              <a:t>Control</a:t>
            </a:r>
          </a:p>
          <a:p>
            <a:r>
              <a:rPr lang="en-IN" dirty="0"/>
              <a:t>The Java Mission Control program (</a:t>
            </a:r>
            <a:r>
              <a:rPr lang="en-IN" dirty="0" err="1"/>
              <a:t>jmc</a:t>
            </a:r>
            <a:r>
              <a:rPr lang="en-IN" dirty="0"/>
              <a:t>) starts a window that displays the JVM </a:t>
            </a:r>
            <a:r>
              <a:rPr lang="en-IN" dirty="0" err="1" smtClean="0"/>
              <a:t>processeson</a:t>
            </a:r>
            <a:r>
              <a:rPr lang="en-IN" dirty="0" smtClean="0"/>
              <a:t> </a:t>
            </a:r>
            <a:r>
              <a:rPr lang="en-IN" dirty="0"/>
              <a:t>the machine and lets you select one or more processes to monitor</a:t>
            </a:r>
          </a:p>
        </p:txBody>
      </p:sp>
      <p:sp>
        <p:nvSpPr>
          <p:cNvPr id="3" name="Title 2"/>
          <p:cNvSpPr>
            <a:spLocks noGrp="1"/>
          </p:cNvSpPr>
          <p:nvPr>
            <p:ph type="title"/>
          </p:nvPr>
        </p:nvSpPr>
        <p:spPr/>
        <p:txBody>
          <a:bodyPr/>
          <a:lstStyle/>
          <a:p>
            <a:r>
              <a:rPr lang="en-IN" dirty="0"/>
              <a:t>Java Mission Control</a:t>
            </a:r>
          </a:p>
        </p:txBody>
      </p:sp>
      <p:sp>
        <p:nvSpPr>
          <p:cNvPr id="4" name="Slide Number Placeholder 3"/>
          <p:cNvSpPr>
            <a:spLocks noGrp="1"/>
          </p:cNvSpPr>
          <p:nvPr>
            <p:ph type="sldNum" sz="quarter" idx="4"/>
          </p:nvPr>
        </p:nvSpPr>
        <p:spPr/>
        <p:txBody>
          <a:bodyPr/>
          <a:lstStyle/>
          <a:p>
            <a:fld id="{C5944765-F34D-4526-915C-931D01932DC2}" type="slidenum">
              <a:rPr lang="en-IN" smtClean="0"/>
              <a:pPr/>
              <a:t>37</a:t>
            </a:fld>
            <a:endParaRPr lang="en-IN" dirty="0"/>
          </a:p>
        </p:txBody>
      </p:sp>
    </p:spTree>
    <p:extLst>
      <p:ext uri="{BB962C8B-B14F-4D97-AF65-F5344CB8AC3E}">
        <p14:creationId xmlns:p14="http://schemas.microsoft.com/office/powerpoint/2010/main" val="10283809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IN" dirty="0"/>
              <a:t>The key feature of Java Mission Control is the Java Flight Recorder (JFR). </a:t>
            </a:r>
            <a:endParaRPr lang="en-IN" dirty="0" smtClean="0"/>
          </a:p>
          <a:p>
            <a:r>
              <a:rPr lang="en-IN" dirty="0" smtClean="0"/>
              <a:t>JFR </a:t>
            </a:r>
            <a:r>
              <a:rPr lang="en-IN" dirty="0"/>
              <a:t>data is a history of events in the JVM that can </a:t>
            </a:r>
            <a:r>
              <a:rPr lang="en-IN" dirty="0" smtClean="0"/>
              <a:t> be </a:t>
            </a:r>
            <a:r>
              <a:rPr lang="en-IN" dirty="0"/>
              <a:t>used to diagnose the </a:t>
            </a:r>
            <a:r>
              <a:rPr lang="en-IN" dirty="0" smtClean="0"/>
              <a:t>past performance </a:t>
            </a:r>
            <a:r>
              <a:rPr lang="en-IN" dirty="0"/>
              <a:t>and operations of the JVM</a:t>
            </a:r>
            <a:r>
              <a:rPr lang="en-IN" dirty="0" smtClean="0"/>
              <a:t>.</a:t>
            </a:r>
          </a:p>
          <a:p>
            <a:r>
              <a:rPr lang="en-IN" dirty="0" smtClean="0"/>
              <a:t>Has Different Views</a:t>
            </a:r>
          </a:p>
          <a:p>
            <a:pPr lvl="1"/>
            <a:r>
              <a:rPr lang="en-IN" dirty="0" smtClean="0"/>
              <a:t>General</a:t>
            </a:r>
          </a:p>
          <a:p>
            <a:pPr lvl="1"/>
            <a:r>
              <a:rPr lang="en-IN" dirty="0" smtClean="0"/>
              <a:t>Memory</a:t>
            </a:r>
          </a:p>
          <a:p>
            <a:pPr lvl="1"/>
            <a:r>
              <a:rPr lang="en-IN" dirty="0" smtClean="0"/>
              <a:t>Code</a:t>
            </a:r>
          </a:p>
          <a:p>
            <a:pPr lvl="1"/>
            <a:r>
              <a:rPr lang="en-IN" dirty="0" smtClean="0"/>
              <a:t>Threads</a:t>
            </a:r>
          </a:p>
          <a:p>
            <a:pPr lvl="1"/>
            <a:r>
              <a:rPr lang="en-IN" dirty="0" smtClean="0"/>
              <a:t>I/O</a:t>
            </a:r>
          </a:p>
          <a:p>
            <a:pPr lvl="1"/>
            <a:r>
              <a:rPr lang="en-IN" dirty="0" smtClean="0"/>
              <a:t>System</a:t>
            </a:r>
          </a:p>
          <a:p>
            <a:pPr lvl="1"/>
            <a:r>
              <a:rPr lang="en-IN" dirty="0" smtClean="0"/>
              <a:t>Events</a:t>
            </a:r>
          </a:p>
          <a:p>
            <a:endParaRPr lang="en-IN" dirty="0"/>
          </a:p>
        </p:txBody>
      </p:sp>
      <p:sp>
        <p:nvSpPr>
          <p:cNvPr id="3" name="Title 2"/>
          <p:cNvSpPr>
            <a:spLocks noGrp="1"/>
          </p:cNvSpPr>
          <p:nvPr>
            <p:ph type="title"/>
          </p:nvPr>
        </p:nvSpPr>
        <p:spPr/>
        <p:txBody>
          <a:bodyPr/>
          <a:lstStyle/>
          <a:p>
            <a:r>
              <a:rPr lang="en-IN" dirty="0"/>
              <a:t>Java Flight Recorder</a:t>
            </a:r>
          </a:p>
        </p:txBody>
      </p:sp>
      <p:sp>
        <p:nvSpPr>
          <p:cNvPr id="4" name="Slide Number Placeholder 3"/>
          <p:cNvSpPr>
            <a:spLocks noGrp="1"/>
          </p:cNvSpPr>
          <p:nvPr>
            <p:ph type="sldNum" sz="quarter" idx="4"/>
          </p:nvPr>
        </p:nvSpPr>
        <p:spPr/>
        <p:txBody>
          <a:bodyPr/>
          <a:lstStyle/>
          <a:p>
            <a:fld id="{C5944765-F34D-4526-915C-931D01932DC2}" type="slidenum">
              <a:rPr lang="en-IN" smtClean="0"/>
              <a:pPr/>
              <a:t>38</a:t>
            </a:fld>
            <a:endParaRPr lang="en-IN" dirty="0"/>
          </a:p>
        </p:txBody>
      </p:sp>
    </p:spTree>
    <p:extLst>
      <p:ext uri="{BB962C8B-B14F-4D97-AF65-F5344CB8AC3E}">
        <p14:creationId xmlns:p14="http://schemas.microsoft.com/office/powerpoint/2010/main" val="26433887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Memory Management and Monitoring</a:t>
            </a:r>
          </a:p>
        </p:txBody>
      </p:sp>
      <p:sp>
        <p:nvSpPr>
          <p:cNvPr id="4" name="Slide Number Placeholder 3"/>
          <p:cNvSpPr>
            <a:spLocks noGrp="1"/>
          </p:cNvSpPr>
          <p:nvPr>
            <p:ph type="sldNum" sz="quarter" idx="4"/>
          </p:nvPr>
        </p:nvSpPr>
        <p:spPr/>
        <p:txBody>
          <a:bodyPr/>
          <a:lstStyle/>
          <a:p>
            <a:fld id="{C5944765-F34D-4526-915C-931D01932DC2}" type="slidenum">
              <a:rPr lang="en-IN" smtClean="0"/>
              <a:pPr/>
              <a:t>39</a:t>
            </a:fld>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912" y="1300491"/>
            <a:ext cx="6840760" cy="5431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0421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With each release program performance can regress by a few percentage points</a:t>
            </a:r>
          </a:p>
          <a:p>
            <a:r>
              <a:rPr lang="en-IN" dirty="0"/>
              <a:t>M</a:t>
            </a:r>
            <a:r>
              <a:rPr lang="en-IN" dirty="0" smtClean="0"/>
              <a:t>ay </a:t>
            </a:r>
            <a:r>
              <a:rPr lang="en-IN" dirty="0"/>
              <a:t>hit some resource threshold—a </a:t>
            </a:r>
            <a:r>
              <a:rPr lang="en-IN" dirty="0" smtClean="0"/>
              <a:t>critical point </a:t>
            </a:r>
            <a:r>
              <a:rPr lang="en-IN" dirty="0"/>
              <a:t>in memory use, or a code cache </a:t>
            </a:r>
            <a:r>
              <a:rPr lang="en-IN" dirty="0" smtClean="0"/>
              <a:t>overflow</a:t>
            </a:r>
          </a:p>
          <a:p>
            <a:r>
              <a:rPr lang="en-IN" dirty="0"/>
              <a:t>R</a:t>
            </a:r>
            <a:r>
              <a:rPr lang="en-IN" dirty="0" smtClean="0"/>
              <a:t>egular </a:t>
            </a:r>
            <a:r>
              <a:rPr lang="en-IN" dirty="0"/>
              <a:t>performance tests </a:t>
            </a:r>
            <a:r>
              <a:rPr lang="en-IN" dirty="0" smtClean="0"/>
              <a:t>catch a particular </a:t>
            </a:r>
            <a:r>
              <a:rPr lang="en-IN" dirty="0"/>
              <a:t>regression </a:t>
            </a:r>
            <a:r>
              <a:rPr lang="en-IN" dirty="0" smtClean="0"/>
              <a:t> condition</a:t>
            </a:r>
          </a:p>
          <a:p>
            <a:r>
              <a:rPr lang="en-IN" dirty="0"/>
              <a:t>I</a:t>
            </a:r>
            <a:r>
              <a:rPr lang="en-IN" dirty="0" smtClean="0"/>
              <a:t>nteraction </a:t>
            </a:r>
            <a:r>
              <a:rPr lang="en-IN" dirty="0"/>
              <a:t>between the JVM and other areas of the </a:t>
            </a:r>
            <a:r>
              <a:rPr lang="en-IN" dirty="0" smtClean="0"/>
              <a:t>system </a:t>
            </a:r>
          </a:p>
          <a:p>
            <a:endParaRPr lang="en-IN" dirty="0"/>
          </a:p>
          <a:p>
            <a:endParaRPr lang="en-IN" dirty="0"/>
          </a:p>
        </p:txBody>
      </p:sp>
      <p:sp>
        <p:nvSpPr>
          <p:cNvPr id="3" name="Title 2"/>
          <p:cNvSpPr>
            <a:spLocks noGrp="1"/>
          </p:cNvSpPr>
          <p:nvPr>
            <p:ph type="title"/>
          </p:nvPr>
        </p:nvSpPr>
        <p:spPr/>
        <p:txBody>
          <a:bodyPr/>
          <a:lstStyle/>
          <a:p>
            <a:r>
              <a:rPr lang="en-IN" dirty="0"/>
              <a:t>What are symptoms of a system that needs tuning</a:t>
            </a:r>
          </a:p>
        </p:txBody>
      </p:sp>
      <p:sp>
        <p:nvSpPr>
          <p:cNvPr id="4" name="Slide Number Placeholder 3"/>
          <p:cNvSpPr>
            <a:spLocks noGrp="1"/>
          </p:cNvSpPr>
          <p:nvPr>
            <p:ph type="sldNum" sz="quarter" idx="4"/>
          </p:nvPr>
        </p:nvSpPr>
        <p:spPr/>
        <p:txBody>
          <a:bodyPr/>
          <a:lstStyle/>
          <a:p>
            <a:fld id="{C5944765-F34D-4526-915C-931D01932DC2}" type="slidenum">
              <a:rPr lang="en-IN" smtClean="0"/>
              <a:pPr/>
              <a:t>4</a:t>
            </a:fld>
            <a:endParaRPr lang="en-IN" dirty="0"/>
          </a:p>
        </p:txBody>
      </p:sp>
    </p:spTree>
    <p:extLst>
      <p:ext uri="{BB962C8B-B14F-4D97-AF65-F5344CB8AC3E}">
        <p14:creationId xmlns:p14="http://schemas.microsoft.com/office/powerpoint/2010/main" val="36936292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mtClean="0"/>
              <a:t>On Unix systems, the basic network monitoring tool is netstat </a:t>
            </a:r>
          </a:p>
          <a:p>
            <a:r>
              <a:rPr lang="en-IN" smtClean="0"/>
              <a:t>On Windows, typeperf can be used in scripts to monitor the network usage</a:t>
            </a:r>
          </a:p>
          <a:p>
            <a:r>
              <a:rPr lang="en-IN" smtClean="0"/>
              <a:t>Windows resource monitor will display a graph showing what percentage of the network is in use</a:t>
            </a:r>
          </a:p>
          <a:p>
            <a:r>
              <a:rPr lang="en-IN" smtClean="0"/>
              <a:t>On Unix systems, one popular command-line tool is nicstat</a:t>
            </a:r>
            <a:endParaRPr lang="en-IN" dirty="0"/>
          </a:p>
        </p:txBody>
      </p:sp>
      <p:sp>
        <p:nvSpPr>
          <p:cNvPr id="3" name="Title 2"/>
          <p:cNvSpPr>
            <a:spLocks noGrp="1"/>
          </p:cNvSpPr>
          <p:nvPr>
            <p:ph type="title"/>
          </p:nvPr>
        </p:nvSpPr>
        <p:spPr/>
        <p:txBody>
          <a:bodyPr/>
          <a:lstStyle/>
          <a:p>
            <a:r>
              <a:rPr lang="en-IN" smtClean="0"/>
              <a:t>Network Monitoring tools</a:t>
            </a:r>
            <a:endParaRPr lang="en-IN" dirty="0"/>
          </a:p>
        </p:txBody>
      </p:sp>
      <p:sp>
        <p:nvSpPr>
          <p:cNvPr id="4" name="Slide Number Placeholder 3"/>
          <p:cNvSpPr>
            <a:spLocks noGrp="1"/>
          </p:cNvSpPr>
          <p:nvPr>
            <p:ph type="sldNum" sz="quarter" idx="4"/>
          </p:nvPr>
        </p:nvSpPr>
        <p:spPr/>
        <p:txBody>
          <a:bodyPr/>
          <a:lstStyle/>
          <a:p>
            <a:fld id="{C5944765-F34D-4526-915C-931D01932DC2}" type="slidenum">
              <a:rPr lang="en-IN" smtClean="0"/>
              <a:pPr/>
              <a:t>40</a:t>
            </a:fld>
            <a:endParaRPr lang="en-IN" dirty="0"/>
          </a:p>
        </p:txBody>
      </p:sp>
    </p:spTree>
    <p:extLst>
      <p:ext uri="{BB962C8B-B14F-4D97-AF65-F5344CB8AC3E}">
        <p14:creationId xmlns:p14="http://schemas.microsoft.com/office/powerpoint/2010/main" val="7580431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used for monitoring applications live in production environments</a:t>
            </a:r>
            <a:r>
              <a:rPr lang="en-IN" dirty="0" smtClean="0"/>
              <a:t>.</a:t>
            </a:r>
          </a:p>
          <a:p>
            <a:r>
              <a:rPr lang="en-IN" dirty="0"/>
              <a:t>New </a:t>
            </a:r>
            <a:r>
              <a:rPr lang="en-IN" dirty="0" smtClean="0"/>
              <a:t>Relic</a:t>
            </a:r>
          </a:p>
          <a:p>
            <a:r>
              <a:rPr lang="en-IN" dirty="0" err="1" smtClean="0"/>
              <a:t>AppDynamics</a:t>
            </a:r>
            <a:endParaRPr lang="en-IN" dirty="0" smtClean="0"/>
          </a:p>
          <a:p>
            <a:r>
              <a:rPr lang="en-IN" dirty="0" err="1" smtClean="0"/>
              <a:t>Stackify</a:t>
            </a:r>
            <a:r>
              <a:rPr lang="en-IN" dirty="0" smtClean="0"/>
              <a:t> Retrace</a:t>
            </a:r>
          </a:p>
          <a:p>
            <a:r>
              <a:rPr lang="en-IN" dirty="0" err="1" smtClean="0"/>
              <a:t>Dynatrace</a:t>
            </a:r>
            <a:endParaRPr lang="en-IN" dirty="0"/>
          </a:p>
        </p:txBody>
      </p:sp>
      <p:sp>
        <p:nvSpPr>
          <p:cNvPr id="3" name="Title 2"/>
          <p:cNvSpPr>
            <a:spLocks noGrp="1"/>
          </p:cNvSpPr>
          <p:nvPr>
            <p:ph type="title"/>
          </p:nvPr>
        </p:nvSpPr>
        <p:spPr/>
        <p:txBody>
          <a:bodyPr/>
          <a:lstStyle/>
          <a:p>
            <a:r>
              <a:rPr lang="en-IN" dirty="0"/>
              <a:t>Application Performance Management (APM) tools</a:t>
            </a:r>
          </a:p>
        </p:txBody>
      </p:sp>
      <p:sp>
        <p:nvSpPr>
          <p:cNvPr id="4" name="Slide Number Placeholder 3"/>
          <p:cNvSpPr>
            <a:spLocks noGrp="1"/>
          </p:cNvSpPr>
          <p:nvPr>
            <p:ph type="sldNum" sz="quarter" idx="4"/>
          </p:nvPr>
        </p:nvSpPr>
        <p:spPr/>
        <p:txBody>
          <a:bodyPr/>
          <a:lstStyle/>
          <a:p>
            <a:fld id="{C5944765-F34D-4526-915C-931D01932DC2}" type="slidenum">
              <a:rPr lang="en-IN" smtClean="0"/>
              <a:pPr/>
              <a:t>41</a:t>
            </a:fld>
            <a:endParaRPr lang="en-IN" dirty="0"/>
          </a:p>
        </p:txBody>
      </p:sp>
    </p:spTree>
    <p:extLst>
      <p:ext uri="{BB962C8B-B14F-4D97-AF65-F5344CB8AC3E}">
        <p14:creationId xmlns:p14="http://schemas.microsoft.com/office/powerpoint/2010/main" val="35254407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IN" dirty="0"/>
              <a:t>Java Tuning Process</a:t>
            </a:r>
            <a:br>
              <a:rPr lang="en-IN" dirty="0"/>
            </a:br>
            <a:endParaRPr lang="en-IN" dirty="0"/>
          </a:p>
        </p:txBody>
      </p:sp>
      <p:sp>
        <p:nvSpPr>
          <p:cNvPr id="6" name="Text Placeholder 5"/>
          <p:cNvSpPr>
            <a:spLocks noGrp="1"/>
          </p:cNvSpPr>
          <p:nvPr>
            <p:ph type="body" idx="1"/>
          </p:nvPr>
        </p:nvSpPr>
        <p:spPr/>
        <p:txBody>
          <a:bodyPr/>
          <a:lstStyle/>
          <a:p>
            <a:endParaRPr lang="en-IN"/>
          </a:p>
        </p:txBody>
      </p:sp>
      <p:sp>
        <p:nvSpPr>
          <p:cNvPr id="4" name="Slide Number Placeholder 3"/>
          <p:cNvSpPr>
            <a:spLocks noGrp="1"/>
          </p:cNvSpPr>
          <p:nvPr>
            <p:ph type="sldNum" sz="quarter" idx="4"/>
          </p:nvPr>
        </p:nvSpPr>
        <p:spPr/>
        <p:txBody>
          <a:bodyPr/>
          <a:lstStyle/>
          <a:p>
            <a:fld id="{C5944765-F34D-4526-915C-931D01932DC2}" type="slidenum">
              <a:rPr lang="en-IN" smtClean="0"/>
              <a:pPr/>
              <a:t>42</a:t>
            </a:fld>
            <a:endParaRPr lang="en-IN" dirty="0"/>
          </a:p>
        </p:txBody>
      </p:sp>
    </p:spTree>
    <p:extLst>
      <p:ext uri="{BB962C8B-B14F-4D97-AF65-F5344CB8AC3E}">
        <p14:creationId xmlns:p14="http://schemas.microsoft.com/office/powerpoint/2010/main" val="15416109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lnSpcReduction="10000"/>
          </a:bodyPr>
          <a:lstStyle/>
          <a:p>
            <a:r>
              <a:rPr lang="en-IN" dirty="0"/>
              <a:t>In the non-Java world, </a:t>
            </a:r>
            <a:r>
              <a:rPr lang="en-IN" dirty="0" smtClean="0"/>
              <a:t>testing </a:t>
            </a:r>
            <a:r>
              <a:rPr lang="en-IN" dirty="0"/>
              <a:t>is straightforward: the application is written, and </a:t>
            </a:r>
            <a:r>
              <a:rPr lang="en-IN" dirty="0" smtClean="0"/>
              <a:t>the time </a:t>
            </a:r>
            <a:r>
              <a:rPr lang="en-IN" dirty="0"/>
              <a:t>of its execution is measured. </a:t>
            </a:r>
            <a:endParaRPr lang="en-IN" dirty="0" smtClean="0"/>
          </a:p>
          <a:p>
            <a:r>
              <a:rPr lang="en-IN" dirty="0" smtClean="0"/>
              <a:t>In </a:t>
            </a:r>
            <a:r>
              <a:rPr lang="en-IN" dirty="0"/>
              <a:t>the Java world, there is one wrinkle to this: </a:t>
            </a:r>
            <a:r>
              <a:rPr lang="en-IN" dirty="0" err="1" smtClean="0"/>
              <a:t>justin</a:t>
            </a:r>
            <a:r>
              <a:rPr lang="en-IN" dirty="0" smtClean="0"/>
              <a:t>-time compilation</a:t>
            </a:r>
          </a:p>
          <a:p>
            <a:r>
              <a:rPr lang="en-IN" dirty="0" smtClean="0"/>
              <a:t>It takes </a:t>
            </a:r>
            <a:r>
              <a:rPr lang="en-IN" dirty="0"/>
              <a:t>a few minutes (or longer) for the code to be fully optimized and operate at </a:t>
            </a:r>
            <a:r>
              <a:rPr lang="en-IN" dirty="0" smtClean="0"/>
              <a:t>peak performance.</a:t>
            </a:r>
          </a:p>
          <a:p>
            <a:r>
              <a:rPr lang="en-IN" dirty="0"/>
              <a:t>P</a:t>
            </a:r>
            <a:r>
              <a:rPr lang="en-IN" dirty="0" smtClean="0"/>
              <a:t>erformance </a:t>
            </a:r>
            <a:r>
              <a:rPr lang="en-IN" dirty="0"/>
              <a:t>is </a:t>
            </a:r>
            <a:r>
              <a:rPr lang="en-IN" dirty="0" smtClean="0"/>
              <a:t>measured </a:t>
            </a:r>
            <a:r>
              <a:rPr lang="en-IN" dirty="0"/>
              <a:t>after the code </a:t>
            </a:r>
            <a:r>
              <a:rPr lang="en-IN" dirty="0" smtClean="0"/>
              <a:t>in question </a:t>
            </a:r>
            <a:r>
              <a:rPr lang="en-IN" dirty="0"/>
              <a:t>has been executed long enough for it to have been compiled and optimized</a:t>
            </a:r>
          </a:p>
        </p:txBody>
      </p:sp>
      <p:sp>
        <p:nvSpPr>
          <p:cNvPr id="5" name="Title 4"/>
          <p:cNvSpPr>
            <a:spLocks noGrp="1"/>
          </p:cNvSpPr>
          <p:nvPr>
            <p:ph type="title"/>
          </p:nvPr>
        </p:nvSpPr>
        <p:spPr/>
        <p:txBody>
          <a:bodyPr/>
          <a:lstStyle/>
          <a:p>
            <a:r>
              <a:rPr lang="en-IN" dirty="0"/>
              <a:t>Java Runtime Environment and System constraints</a:t>
            </a:r>
          </a:p>
        </p:txBody>
      </p:sp>
      <p:sp>
        <p:nvSpPr>
          <p:cNvPr id="4" name="Slide Number Placeholder 3"/>
          <p:cNvSpPr>
            <a:spLocks noGrp="1"/>
          </p:cNvSpPr>
          <p:nvPr>
            <p:ph type="sldNum" sz="quarter" idx="4"/>
          </p:nvPr>
        </p:nvSpPr>
        <p:spPr/>
        <p:txBody>
          <a:bodyPr/>
          <a:lstStyle/>
          <a:p>
            <a:fld id="{C5944765-F34D-4526-915C-931D01932DC2}" type="slidenum">
              <a:rPr lang="en-IN" smtClean="0"/>
              <a:pPr/>
              <a:t>43</a:t>
            </a:fld>
            <a:endParaRPr lang="en-IN" dirty="0"/>
          </a:p>
        </p:txBody>
      </p:sp>
    </p:spTree>
    <p:extLst>
      <p:ext uri="{BB962C8B-B14F-4D97-AF65-F5344CB8AC3E}">
        <p14:creationId xmlns:p14="http://schemas.microsoft.com/office/powerpoint/2010/main" val="24296153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smtClean="0"/>
              <a:t>JVM uses some memory and CPU for executing the java code </a:t>
            </a:r>
          </a:p>
          <a:p>
            <a:r>
              <a:rPr lang="en-IN" dirty="0" smtClean="0"/>
              <a:t>Garbage Collection has its impact </a:t>
            </a:r>
            <a:r>
              <a:rPr lang="en-IN" dirty="0"/>
              <a:t>on application response time </a:t>
            </a:r>
            <a:r>
              <a:rPr lang="en-IN" dirty="0" smtClean="0"/>
              <a:t>and </a:t>
            </a:r>
            <a:r>
              <a:rPr lang="en-IN" dirty="0"/>
              <a:t>CPU </a:t>
            </a:r>
            <a:r>
              <a:rPr lang="en-IN" dirty="0" smtClean="0"/>
              <a:t>usage</a:t>
            </a:r>
          </a:p>
          <a:p>
            <a:r>
              <a:rPr lang="en-IN" dirty="0"/>
              <a:t>Monitoring of Memory Use and GC </a:t>
            </a:r>
            <a:r>
              <a:rPr lang="en-IN" dirty="0" smtClean="0"/>
              <a:t>Activity is very important</a:t>
            </a:r>
          </a:p>
          <a:p>
            <a:r>
              <a:rPr lang="en-IN" dirty="0"/>
              <a:t>Allocating objects in Java </a:t>
            </a:r>
            <a:r>
              <a:rPr lang="en-IN" dirty="0" smtClean="0"/>
              <a:t>is </a:t>
            </a:r>
            <a:r>
              <a:rPr lang="en-IN" dirty="0"/>
              <a:t>relatively </a:t>
            </a:r>
            <a:r>
              <a:rPr lang="en-IN" dirty="0" smtClean="0"/>
              <a:t>inexpensive</a:t>
            </a:r>
          </a:p>
          <a:p>
            <a:r>
              <a:rPr lang="en-IN" dirty="0" smtClean="0"/>
              <a:t>But allocations </a:t>
            </a:r>
            <a:r>
              <a:rPr lang="en-IN" dirty="0"/>
              <a:t>can quickly become a choke point when a lot of concurrent threads are involved</a:t>
            </a:r>
          </a:p>
          <a:p>
            <a:endParaRPr lang="en-IN" dirty="0" smtClean="0"/>
          </a:p>
          <a:p>
            <a:endParaRPr lang="en-IN" dirty="0"/>
          </a:p>
        </p:txBody>
      </p:sp>
      <p:sp>
        <p:nvSpPr>
          <p:cNvPr id="3" name="Title 2"/>
          <p:cNvSpPr>
            <a:spLocks noGrp="1"/>
          </p:cNvSpPr>
          <p:nvPr>
            <p:ph type="title"/>
          </p:nvPr>
        </p:nvSpPr>
        <p:spPr/>
        <p:txBody>
          <a:bodyPr/>
          <a:lstStyle/>
          <a:p>
            <a:r>
              <a:rPr lang="en-IN" dirty="0"/>
              <a:t>Java Runtime Environment and System constraints</a:t>
            </a:r>
          </a:p>
        </p:txBody>
      </p:sp>
      <p:sp>
        <p:nvSpPr>
          <p:cNvPr id="4" name="Slide Number Placeholder 3"/>
          <p:cNvSpPr>
            <a:spLocks noGrp="1"/>
          </p:cNvSpPr>
          <p:nvPr>
            <p:ph type="sldNum" sz="quarter" idx="4"/>
          </p:nvPr>
        </p:nvSpPr>
        <p:spPr/>
        <p:txBody>
          <a:bodyPr/>
          <a:lstStyle/>
          <a:p>
            <a:fld id="{C5944765-F34D-4526-915C-931D01932DC2}" type="slidenum">
              <a:rPr lang="en-IN" smtClean="0"/>
              <a:pPr/>
              <a:t>44</a:t>
            </a:fld>
            <a:endParaRPr lang="en-IN" dirty="0"/>
          </a:p>
        </p:txBody>
      </p:sp>
    </p:spTree>
    <p:extLst>
      <p:ext uri="{BB962C8B-B14F-4D97-AF65-F5344CB8AC3E}">
        <p14:creationId xmlns:p14="http://schemas.microsoft.com/office/powerpoint/2010/main" val="8677624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smtClean="0"/>
              <a:t>Need to measure CPU usage</a:t>
            </a:r>
            <a:r>
              <a:rPr lang="en-IN" dirty="0"/>
              <a:t>, disk usage, network usage, memory </a:t>
            </a:r>
            <a:r>
              <a:rPr lang="en-IN" dirty="0" smtClean="0"/>
              <a:t>usage</a:t>
            </a:r>
            <a:r>
              <a:rPr lang="en-IN" dirty="0"/>
              <a:t> </a:t>
            </a:r>
            <a:r>
              <a:rPr lang="en-IN" dirty="0" smtClean="0"/>
              <a:t>etc. </a:t>
            </a:r>
          </a:p>
          <a:p>
            <a:r>
              <a:rPr lang="en-IN" dirty="0" err="1" smtClean="0"/>
              <a:t>Analyze</a:t>
            </a:r>
            <a:r>
              <a:rPr lang="en-IN" dirty="0" smtClean="0"/>
              <a:t> logs from the </a:t>
            </a:r>
            <a:r>
              <a:rPr lang="en-IN" dirty="0"/>
              <a:t>application—both those the application produces, and the logs from the </a:t>
            </a:r>
            <a:r>
              <a:rPr lang="en-IN" dirty="0" smtClean="0"/>
              <a:t>garbage collector</a:t>
            </a:r>
            <a:r>
              <a:rPr lang="en-IN" dirty="0"/>
              <a:t>. </a:t>
            </a:r>
            <a:endParaRPr lang="en-IN" dirty="0" smtClean="0"/>
          </a:p>
          <a:p>
            <a:r>
              <a:rPr lang="en-IN" dirty="0" smtClean="0"/>
              <a:t>Ideally </a:t>
            </a:r>
            <a:r>
              <a:rPr lang="en-IN" dirty="0" err="1" smtClean="0"/>
              <a:t>analye</a:t>
            </a:r>
            <a:r>
              <a:rPr lang="en-IN" dirty="0" smtClean="0"/>
              <a:t> </a:t>
            </a:r>
            <a:r>
              <a:rPr lang="en-IN" dirty="0"/>
              <a:t>Java Flight Recorder (JFR) recordings </a:t>
            </a:r>
            <a:r>
              <a:rPr lang="en-IN" dirty="0" smtClean="0"/>
              <a:t> or </a:t>
            </a:r>
            <a:r>
              <a:rPr lang="en-IN" dirty="0"/>
              <a:t>other low-impact profiling information, periodic thread stacks, and </a:t>
            </a:r>
            <a:r>
              <a:rPr lang="en-IN" dirty="0" smtClean="0"/>
              <a:t>other heap </a:t>
            </a:r>
            <a:r>
              <a:rPr lang="en-IN" dirty="0"/>
              <a:t>analysis data like histograms or full heap dumps</a:t>
            </a:r>
          </a:p>
        </p:txBody>
      </p:sp>
      <p:sp>
        <p:nvSpPr>
          <p:cNvPr id="3" name="Title 2"/>
          <p:cNvSpPr>
            <a:spLocks noGrp="1"/>
          </p:cNvSpPr>
          <p:nvPr>
            <p:ph type="title"/>
          </p:nvPr>
        </p:nvSpPr>
        <p:spPr/>
        <p:txBody>
          <a:bodyPr/>
          <a:lstStyle/>
          <a:p>
            <a:pPr lvl="1"/>
            <a:r>
              <a:rPr lang="en-IN" dirty="0"/>
              <a:t>Calculating &amp; Measuring JVM / JRE </a:t>
            </a:r>
            <a:r>
              <a:rPr lang="en-IN" dirty="0" smtClean="0"/>
              <a:t>overheads</a:t>
            </a:r>
            <a:endParaRPr lang="en-IN" dirty="0"/>
          </a:p>
        </p:txBody>
      </p:sp>
      <p:sp>
        <p:nvSpPr>
          <p:cNvPr id="4" name="Slide Number Placeholder 3"/>
          <p:cNvSpPr>
            <a:spLocks noGrp="1"/>
          </p:cNvSpPr>
          <p:nvPr>
            <p:ph type="sldNum" sz="quarter" idx="4"/>
          </p:nvPr>
        </p:nvSpPr>
        <p:spPr/>
        <p:txBody>
          <a:bodyPr/>
          <a:lstStyle/>
          <a:p>
            <a:fld id="{C5944765-F34D-4526-915C-931D01932DC2}" type="slidenum">
              <a:rPr lang="en-IN" smtClean="0"/>
              <a:pPr/>
              <a:t>45</a:t>
            </a:fld>
            <a:endParaRPr lang="en-IN" dirty="0"/>
          </a:p>
        </p:txBody>
      </p:sp>
    </p:spTree>
    <p:extLst>
      <p:ext uri="{BB962C8B-B14F-4D97-AF65-F5344CB8AC3E}">
        <p14:creationId xmlns:p14="http://schemas.microsoft.com/office/powerpoint/2010/main" val="31794812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a:t>M</a:t>
            </a:r>
            <a:r>
              <a:rPr lang="en-IN" dirty="0" smtClean="0"/>
              <a:t>ultiple applications may </a:t>
            </a:r>
            <a:r>
              <a:rPr lang="en-IN" dirty="0"/>
              <a:t>run at the same time on the same </a:t>
            </a:r>
            <a:r>
              <a:rPr lang="en-IN" dirty="0" smtClean="0"/>
              <a:t>hardware</a:t>
            </a:r>
          </a:p>
          <a:p>
            <a:r>
              <a:rPr lang="en-IN" dirty="0"/>
              <a:t>Many aspects of the JVM </a:t>
            </a:r>
            <a:r>
              <a:rPr lang="en-IN" dirty="0" smtClean="0"/>
              <a:t>are tuned </a:t>
            </a:r>
            <a:r>
              <a:rPr lang="en-IN" dirty="0"/>
              <a:t>by default to assume that all machine resources are available to them, and if </a:t>
            </a:r>
            <a:r>
              <a:rPr lang="en-IN" dirty="0" smtClean="0"/>
              <a:t>those JVMs </a:t>
            </a:r>
            <a:r>
              <a:rPr lang="en-IN" dirty="0"/>
              <a:t>are tested in isolation, they will behave well. </a:t>
            </a:r>
            <a:endParaRPr lang="en-IN" dirty="0" smtClean="0"/>
          </a:p>
          <a:p>
            <a:r>
              <a:rPr lang="en-IN" dirty="0" smtClean="0"/>
              <a:t>If </a:t>
            </a:r>
            <a:r>
              <a:rPr lang="en-IN" dirty="0"/>
              <a:t>they are tested when other </a:t>
            </a:r>
            <a:r>
              <a:rPr lang="en-IN" dirty="0" smtClean="0"/>
              <a:t>applications are </a:t>
            </a:r>
            <a:r>
              <a:rPr lang="en-IN" dirty="0"/>
              <a:t>present </a:t>
            </a:r>
            <a:r>
              <a:rPr lang="en-IN" dirty="0" smtClean="0"/>
              <a:t> </a:t>
            </a:r>
            <a:r>
              <a:rPr lang="en-IN" dirty="0"/>
              <a:t>their performance </a:t>
            </a:r>
            <a:r>
              <a:rPr lang="en-IN" dirty="0" smtClean="0"/>
              <a:t>will be </a:t>
            </a:r>
            <a:r>
              <a:rPr lang="en-IN" dirty="0"/>
              <a:t>quite </a:t>
            </a:r>
            <a:r>
              <a:rPr lang="en-IN" dirty="0" smtClean="0"/>
              <a:t>different</a:t>
            </a:r>
            <a:r>
              <a:rPr lang="en-IN" dirty="0"/>
              <a:t> </a:t>
            </a:r>
            <a:r>
              <a:rPr lang="en-IN" dirty="0" smtClean="0"/>
              <a:t>as memory and CPU may be limited</a:t>
            </a:r>
          </a:p>
          <a:p>
            <a:r>
              <a:rPr lang="en-IN" dirty="0" smtClean="0"/>
              <a:t>There may also be OS level constraints like max processes, max open files, max sockets </a:t>
            </a:r>
            <a:r>
              <a:rPr lang="en-IN" dirty="0" smtClean="0"/>
              <a:t>open, support for large or huge </a:t>
            </a:r>
            <a:r>
              <a:rPr lang="en-IN" smtClean="0"/>
              <a:t>files etc.</a:t>
            </a:r>
          </a:p>
        </p:txBody>
      </p:sp>
      <p:sp>
        <p:nvSpPr>
          <p:cNvPr id="3" name="Title 2"/>
          <p:cNvSpPr>
            <a:spLocks noGrp="1"/>
          </p:cNvSpPr>
          <p:nvPr>
            <p:ph type="title"/>
          </p:nvPr>
        </p:nvSpPr>
        <p:spPr/>
        <p:txBody>
          <a:bodyPr/>
          <a:lstStyle/>
          <a:p>
            <a:pPr lvl="1"/>
            <a:r>
              <a:rPr lang="en-IN" dirty="0"/>
              <a:t>Calculating and Measuring Hardware and OS </a:t>
            </a:r>
            <a:r>
              <a:rPr lang="en-IN" dirty="0" smtClean="0"/>
              <a:t>Constraints</a:t>
            </a:r>
            <a:endParaRPr lang="en-IN" dirty="0"/>
          </a:p>
        </p:txBody>
      </p:sp>
      <p:sp>
        <p:nvSpPr>
          <p:cNvPr id="4" name="Slide Number Placeholder 3"/>
          <p:cNvSpPr>
            <a:spLocks noGrp="1"/>
          </p:cNvSpPr>
          <p:nvPr>
            <p:ph type="sldNum" sz="quarter" idx="4"/>
          </p:nvPr>
        </p:nvSpPr>
        <p:spPr/>
        <p:txBody>
          <a:bodyPr/>
          <a:lstStyle/>
          <a:p>
            <a:fld id="{C5944765-F34D-4526-915C-931D01932DC2}" type="slidenum">
              <a:rPr lang="en-IN" smtClean="0"/>
              <a:pPr/>
              <a:t>46</a:t>
            </a:fld>
            <a:endParaRPr lang="en-IN" dirty="0"/>
          </a:p>
        </p:txBody>
      </p:sp>
    </p:spTree>
    <p:extLst>
      <p:ext uri="{BB962C8B-B14F-4D97-AF65-F5344CB8AC3E}">
        <p14:creationId xmlns:p14="http://schemas.microsoft.com/office/powerpoint/2010/main" val="1747586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Optimized Code and Configurations</a:t>
            </a:r>
          </a:p>
          <a:p>
            <a:r>
              <a:rPr lang="en-IN" dirty="0" smtClean="0"/>
              <a:t>Less Code</a:t>
            </a:r>
          </a:p>
          <a:p>
            <a:r>
              <a:rPr lang="en-IN" dirty="0" smtClean="0"/>
              <a:t>Simple Algorithms</a:t>
            </a:r>
          </a:p>
          <a:p>
            <a:r>
              <a:rPr lang="en-IN" dirty="0" smtClean="0"/>
              <a:t>Performance for the </a:t>
            </a:r>
            <a:r>
              <a:rPr lang="en-IN" dirty="0"/>
              <a:t>most common </a:t>
            </a:r>
            <a:r>
              <a:rPr lang="en-IN" dirty="0" smtClean="0"/>
              <a:t>operations – 80-20 rule</a:t>
            </a:r>
          </a:p>
          <a:p>
            <a:r>
              <a:rPr lang="en-IN" dirty="0" smtClean="0"/>
              <a:t>Test results </a:t>
            </a:r>
            <a:r>
              <a:rPr lang="en-IN" dirty="0"/>
              <a:t>on the actual product in the way </a:t>
            </a:r>
            <a:r>
              <a:rPr lang="en-IN" dirty="0" smtClean="0"/>
              <a:t>the product </a:t>
            </a:r>
            <a:r>
              <a:rPr lang="en-IN" dirty="0"/>
              <a:t>will be used.</a:t>
            </a:r>
          </a:p>
        </p:txBody>
      </p:sp>
      <p:sp>
        <p:nvSpPr>
          <p:cNvPr id="3" name="Title 2"/>
          <p:cNvSpPr>
            <a:spLocks noGrp="1"/>
          </p:cNvSpPr>
          <p:nvPr>
            <p:ph type="title"/>
          </p:nvPr>
        </p:nvSpPr>
        <p:spPr/>
        <p:txBody>
          <a:bodyPr/>
          <a:lstStyle/>
          <a:p>
            <a:r>
              <a:rPr lang="en-IN" dirty="0"/>
              <a:t>What outcomes should I expect</a:t>
            </a:r>
          </a:p>
        </p:txBody>
      </p:sp>
      <p:sp>
        <p:nvSpPr>
          <p:cNvPr id="4" name="Slide Number Placeholder 3"/>
          <p:cNvSpPr>
            <a:spLocks noGrp="1"/>
          </p:cNvSpPr>
          <p:nvPr>
            <p:ph type="sldNum" sz="quarter" idx="4"/>
          </p:nvPr>
        </p:nvSpPr>
        <p:spPr/>
        <p:txBody>
          <a:bodyPr/>
          <a:lstStyle/>
          <a:p>
            <a:fld id="{C5944765-F34D-4526-915C-931D01932DC2}" type="slidenum">
              <a:rPr lang="en-IN" smtClean="0"/>
              <a:pPr/>
              <a:t>5</a:t>
            </a:fld>
            <a:endParaRPr lang="en-IN" dirty="0"/>
          </a:p>
        </p:txBody>
      </p:sp>
    </p:spTree>
    <p:extLst>
      <p:ext uri="{BB962C8B-B14F-4D97-AF65-F5344CB8AC3E}">
        <p14:creationId xmlns:p14="http://schemas.microsoft.com/office/powerpoint/2010/main" val="1841607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IN" dirty="0"/>
              <a:t>Java Virtual Machine </a:t>
            </a:r>
            <a:r>
              <a:rPr lang="en-IN" dirty="0" smtClean="0"/>
              <a:t>Architecture</a:t>
            </a:r>
            <a:endParaRPr lang="en-IN" dirty="0"/>
          </a:p>
        </p:txBody>
      </p:sp>
      <p:sp>
        <p:nvSpPr>
          <p:cNvPr id="6" name="Text Placeholder 5"/>
          <p:cNvSpPr>
            <a:spLocks noGrp="1"/>
          </p:cNvSpPr>
          <p:nvPr>
            <p:ph type="body" idx="1"/>
          </p:nvPr>
        </p:nvSpPr>
        <p:spPr/>
        <p:txBody>
          <a:bodyPr/>
          <a:lstStyle/>
          <a:p>
            <a:endParaRPr lang="en-IN" dirty="0"/>
          </a:p>
        </p:txBody>
      </p:sp>
      <p:sp>
        <p:nvSpPr>
          <p:cNvPr id="4" name="Slide Number Placeholder 3"/>
          <p:cNvSpPr>
            <a:spLocks noGrp="1"/>
          </p:cNvSpPr>
          <p:nvPr>
            <p:ph type="sldNum" sz="quarter" idx="4"/>
          </p:nvPr>
        </p:nvSpPr>
        <p:spPr/>
        <p:txBody>
          <a:bodyPr/>
          <a:lstStyle/>
          <a:p>
            <a:fld id="{C5944765-F34D-4526-915C-931D01932DC2}" type="slidenum">
              <a:rPr lang="en-IN" smtClean="0"/>
              <a:pPr/>
              <a:t>6</a:t>
            </a:fld>
            <a:endParaRPr lang="en-IN" dirty="0"/>
          </a:p>
        </p:txBody>
      </p:sp>
    </p:spTree>
    <p:extLst>
      <p:ext uri="{BB962C8B-B14F-4D97-AF65-F5344CB8AC3E}">
        <p14:creationId xmlns:p14="http://schemas.microsoft.com/office/powerpoint/2010/main" val="1970289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Java and the JVM are open </a:t>
            </a:r>
            <a:r>
              <a:rPr lang="en-IN" dirty="0" smtClean="0"/>
              <a:t>source</a:t>
            </a:r>
          </a:p>
          <a:p>
            <a:r>
              <a:rPr lang="en-IN" dirty="0" smtClean="0"/>
              <a:t>Different Java and JVM </a:t>
            </a:r>
            <a:r>
              <a:rPr lang="en-IN" dirty="0"/>
              <a:t>implementations</a:t>
            </a:r>
            <a:endParaRPr lang="en-IN" dirty="0" smtClean="0"/>
          </a:p>
          <a:p>
            <a:r>
              <a:rPr lang="en-IN" dirty="0" smtClean="0"/>
              <a:t>Oracle </a:t>
            </a:r>
            <a:r>
              <a:rPr lang="en-IN" dirty="0" err="1"/>
              <a:t>HotSpot</a:t>
            </a:r>
            <a:r>
              <a:rPr lang="en-IN" dirty="0"/>
              <a:t> Java Virtual Machine and the Java Platform</a:t>
            </a:r>
            <a:r>
              <a:rPr lang="en-IN" dirty="0" smtClean="0"/>
              <a:t>,  Standard </a:t>
            </a:r>
            <a:r>
              <a:rPr lang="en-IN" dirty="0"/>
              <a:t>Edition (Java SE</a:t>
            </a:r>
            <a:r>
              <a:rPr lang="en-IN" dirty="0" smtClean="0"/>
              <a:t>) and Enterprise Edition (Java EE) , </a:t>
            </a:r>
            <a:r>
              <a:rPr lang="en-IN" dirty="0"/>
              <a:t>versions 7 and </a:t>
            </a:r>
            <a:r>
              <a:rPr lang="en-IN" dirty="0" smtClean="0"/>
              <a:t>8</a:t>
            </a:r>
          </a:p>
          <a:p>
            <a:r>
              <a:rPr lang="en-IN" dirty="0"/>
              <a:t>All JVM implementations have one or </a:t>
            </a:r>
            <a:r>
              <a:rPr lang="en-IN" dirty="0" smtClean="0"/>
              <a:t>more garbage </a:t>
            </a:r>
            <a:r>
              <a:rPr lang="en-IN" dirty="0"/>
              <a:t>collectors, but the flags to tune each vendor’s GC implementation are </a:t>
            </a:r>
            <a:r>
              <a:rPr lang="en-IN" dirty="0" smtClean="0"/>
              <a:t>product specific</a:t>
            </a:r>
          </a:p>
          <a:p>
            <a:endParaRPr lang="en-IN" dirty="0"/>
          </a:p>
        </p:txBody>
      </p:sp>
      <p:sp>
        <p:nvSpPr>
          <p:cNvPr id="3" name="Title 2"/>
          <p:cNvSpPr>
            <a:spLocks noGrp="1"/>
          </p:cNvSpPr>
          <p:nvPr>
            <p:ph type="title"/>
          </p:nvPr>
        </p:nvSpPr>
        <p:spPr/>
        <p:txBody>
          <a:bodyPr/>
          <a:lstStyle/>
          <a:p>
            <a:r>
              <a:rPr lang="en-IN" dirty="0"/>
              <a:t>Overview of Java as a platform</a:t>
            </a:r>
          </a:p>
        </p:txBody>
      </p:sp>
      <p:sp>
        <p:nvSpPr>
          <p:cNvPr id="4" name="Slide Number Placeholder 3"/>
          <p:cNvSpPr>
            <a:spLocks noGrp="1"/>
          </p:cNvSpPr>
          <p:nvPr>
            <p:ph type="sldNum" sz="quarter" idx="4"/>
          </p:nvPr>
        </p:nvSpPr>
        <p:spPr/>
        <p:txBody>
          <a:bodyPr/>
          <a:lstStyle/>
          <a:p>
            <a:fld id="{C5944765-F34D-4526-915C-931D01932DC2}" type="slidenum">
              <a:rPr lang="en-IN" smtClean="0"/>
              <a:pPr/>
              <a:t>7</a:t>
            </a:fld>
            <a:endParaRPr lang="en-IN" dirty="0"/>
          </a:p>
        </p:txBody>
      </p:sp>
    </p:spTree>
    <p:extLst>
      <p:ext uri="{BB962C8B-B14F-4D97-AF65-F5344CB8AC3E}">
        <p14:creationId xmlns:p14="http://schemas.microsoft.com/office/powerpoint/2010/main" val="2164143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1"/>
            <a:r>
              <a:rPr lang="en-IN" dirty="0"/>
              <a:t>Java Virtual Machine </a:t>
            </a:r>
            <a:r>
              <a:rPr lang="en-IN" dirty="0" smtClean="0"/>
              <a:t>Architecture</a:t>
            </a:r>
            <a:endParaRPr lang="en-IN" dirty="0"/>
          </a:p>
        </p:txBody>
      </p:sp>
      <p:sp>
        <p:nvSpPr>
          <p:cNvPr id="4" name="Slide Number Placeholder 3"/>
          <p:cNvSpPr>
            <a:spLocks noGrp="1"/>
          </p:cNvSpPr>
          <p:nvPr>
            <p:ph type="sldNum" sz="quarter" idx="4"/>
          </p:nvPr>
        </p:nvSpPr>
        <p:spPr/>
        <p:txBody>
          <a:bodyPr/>
          <a:lstStyle/>
          <a:p>
            <a:fld id="{C5944765-F34D-4526-915C-931D01932DC2}" type="slidenum">
              <a:rPr lang="en-IN" smtClean="0"/>
              <a:pPr/>
              <a:t>8</a:t>
            </a:fld>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6016" y="1329117"/>
            <a:ext cx="5112568" cy="5547064"/>
          </a:xfrm>
          <a:prstGeom prst="rect">
            <a:avLst/>
          </a:prstGeom>
        </p:spPr>
      </p:pic>
    </p:spTree>
    <p:extLst>
      <p:ext uri="{BB962C8B-B14F-4D97-AF65-F5344CB8AC3E}">
        <p14:creationId xmlns:p14="http://schemas.microsoft.com/office/powerpoint/2010/main" val="2054879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IN" smtClean="0"/>
              <a:t>Stack-based virtual machine</a:t>
            </a:r>
          </a:p>
          <a:p>
            <a:r>
              <a:rPr lang="en-IN" smtClean="0"/>
              <a:t>Class Loader</a:t>
            </a:r>
          </a:p>
          <a:p>
            <a:r>
              <a:rPr lang="en-IN" smtClean="0"/>
              <a:t>Byte-Code Verifiers</a:t>
            </a:r>
          </a:p>
          <a:p>
            <a:r>
              <a:rPr lang="en-IN" smtClean="0"/>
              <a:t>Garbage collection</a:t>
            </a:r>
          </a:p>
          <a:p>
            <a:r>
              <a:rPr lang="en-IN" smtClean="0"/>
              <a:t>Runtime Data Areas – Heap</a:t>
            </a:r>
          </a:p>
          <a:p>
            <a:r>
              <a:rPr lang="en-IN" smtClean="0"/>
              <a:t>Execution Engine</a:t>
            </a:r>
            <a:br>
              <a:rPr lang="en-IN" smtClean="0"/>
            </a:br>
            <a:endParaRPr lang="en-IN" dirty="0"/>
          </a:p>
        </p:txBody>
      </p:sp>
      <p:sp>
        <p:nvSpPr>
          <p:cNvPr id="2" name="Title 1"/>
          <p:cNvSpPr>
            <a:spLocks noGrp="1"/>
          </p:cNvSpPr>
          <p:nvPr>
            <p:ph type="title"/>
          </p:nvPr>
        </p:nvSpPr>
        <p:spPr/>
        <p:txBody>
          <a:bodyPr/>
          <a:lstStyle/>
          <a:p>
            <a:pPr lvl="1"/>
            <a:r>
              <a:rPr lang="en-IN" smtClean="0"/>
              <a:t>Key Components of the Java Virtual Machine</a:t>
            </a:r>
            <a:endParaRPr lang="en-IN" dirty="0"/>
          </a:p>
        </p:txBody>
      </p:sp>
      <p:sp>
        <p:nvSpPr>
          <p:cNvPr id="3" name="Slide Number Placeholder 2"/>
          <p:cNvSpPr>
            <a:spLocks noGrp="1"/>
          </p:cNvSpPr>
          <p:nvPr>
            <p:ph type="sldNum" sz="quarter" idx="4"/>
          </p:nvPr>
        </p:nvSpPr>
        <p:spPr/>
        <p:txBody>
          <a:bodyPr/>
          <a:lstStyle/>
          <a:p>
            <a:fld id="{C5944765-F34D-4526-915C-931D01932DC2}" type="slidenum">
              <a:rPr lang="en-IN" smtClean="0"/>
              <a:pPr/>
              <a:t>9</a:t>
            </a:fld>
            <a:endParaRPr lang="en-IN" dirty="0"/>
          </a:p>
        </p:txBody>
      </p:sp>
    </p:spTree>
    <p:extLst>
      <p:ext uri="{BB962C8B-B14F-4D97-AF65-F5344CB8AC3E}">
        <p14:creationId xmlns:p14="http://schemas.microsoft.com/office/powerpoint/2010/main" val="2151269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2184</TotalTime>
  <Words>4315</Words>
  <Application>Microsoft Office PowerPoint</Application>
  <PresentationFormat>Custom</PresentationFormat>
  <Paragraphs>333</Paragraphs>
  <Slides>46</Slides>
  <Notes>28</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Office Theme</vt:lpstr>
      <vt:lpstr>1_Office Theme</vt:lpstr>
      <vt:lpstr>PowerPoint Presentation</vt:lpstr>
      <vt:lpstr>Background on tuning</vt:lpstr>
      <vt:lpstr>Why do we need to tune?</vt:lpstr>
      <vt:lpstr>What are symptoms of a system that needs tuning</vt:lpstr>
      <vt:lpstr>What outcomes should I expect</vt:lpstr>
      <vt:lpstr>Java Virtual Machine Architecture</vt:lpstr>
      <vt:lpstr>Overview of Java as a platform</vt:lpstr>
      <vt:lpstr>Java Virtual Machine Architecture</vt:lpstr>
      <vt:lpstr>Key Components of the Java Virtual Machine</vt:lpstr>
      <vt:lpstr>Byte-code verifiers</vt:lpstr>
      <vt:lpstr>Checks that the verifier carries out</vt:lpstr>
      <vt:lpstr>Class loaders</vt:lpstr>
      <vt:lpstr>Class Loader Delegation Model</vt:lpstr>
      <vt:lpstr>Class Load Stage</vt:lpstr>
      <vt:lpstr>Runtime Data Areas Configuration</vt:lpstr>
      <vt:lpstr>Execution Engine</vt:lpstr>
      <vt:lpstr>Hotspot Client VM and Server VM</vt:lpstr>
      <vt:lpstr>Security</vt:lpstr>
      <vt:lpstr>Controlling access to resources</vt:lpstr>
      <vt:lpstr>Garbage collection</vt:lpstr>
      <vt:lpstr>GC heap during collection</vt:lpstr>
      <vt:lpstr>Java Tuning Tools</vt:lpstr>
      <vt:lpstr>Basic tools</vt:lpstr>
      <vt:lpstr>Basic Data for Analysis</vt:lpstr>
      <vt:lpstr>Basic VM Information</vt:lpstr>
      <vt:lpstr>Working with tuning flags</vt:lpstr>
      <vt:lpstr>Thread Information</vt:lpstr>
      <vt:lpstr>Class Information</vt:lpstr>
      <vt:lpstr>Live GC Analysis</vt:lpstr>
      <vt:lpstr>Heap Dump Postprocessing</vt:lpstr>
      <vt:lpstr>Timing tools</vt:lpstr>
      <vt:lpstr>Load Testing Tools and Techniques</vt:lpstr>
      <vt:lpstr>JVM Profiling Tools (Profilers)</vt:lpstr>
      <vt:lpstr>Sampling-based profilers</vt:lpstr>
      <vt:lpstr>Instrumented Profilers</vt:lpstr>
      <vt:lpstr>Native Profilers</vt:lpstr>
      <vt:lpstr>Java Mission Control</vt:lpstr>
      <vt:lpstr>Java Flight Recorder</vt:lpstr>
      <vt:lpstr>Memory Management and Monitoring</vt:lpstr>
      <vt:lpstr>Network Monitoring tools</vt:lpstr>
      <vt:lpstr>Application Performance Management (APM) tools</vt:lpstr>
      <vt:lpstr>Java Tuning Process </vt:lpstr>
      <vt:lpstr>Java Runtime Environment and System constraints</vt:lpstr>
      <vt:lpstr>Java Runtime Environment and System constraints</vt:lpstr>
      <vt:lpstr>Calculating &amp; Measuring JVM / JRE overheads</vt:lpstr>
      <vt:lpstr>Calculating and Measuring Hardware and OS Constraints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Jaicreative</dc:creator>
  <cp:lastModifiedBy>Jaishankar Narayanan</cp:lastModifiedBy>
  <cp:revision>204</cp:revision>
  <cp:lastPrinted>1601-01-01T00:00:00Z</cp:lastPrinted>
  <dcterms:created xsi:type="dcterms:W3CDTF">2014-03-26T10:28:21Z</dcterms:created>
  <dcterms:modified xsi:type="dcterms:W3CDTF">2018-03-07T10:37:18Z</dcterms:modified>
</cp:coreProperties>
</file>