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1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8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6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8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95E67-A2EB-42F9-BED7-A500152CB50F}" type="datetimeFigureOut">
              <a:rPr lang="en-US" smtClean="0"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B4675-787F-495E-B9A8-6D7C6AC0A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2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configure-apache-content-caching-on-centos-7" TargetMode="External"/><Relationship Id="rId2" Type="http://schemas.openxmlformats.org/officeDocument/2006/relationships/hyperlink" Target="http://yslow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ttpd.apache.org/docs/2.2/mod/mod_disk_cache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oracle.com/technetwork/articles/java/vmoptions-jsp-140102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gcviewer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eclipse.org/mat/1.7/update-site/" TargetMode="External"/><Relationship Id="rId2" Type="http://schemas.openxmlformats.org/officeDocument/2006/relationships/hyperlink" Target="https://www.eclipse.org/mat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nterbe.com/posts/2015/04/07/java8-concurrency-tutorial-thread-executor-example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components/jmc-5-4/jfr-runtime-guide/run.htm#JFRUH177" TargetMode="External"/><Relationship Id="rId2" Type="http://schemas.openxmlformats.org/officeDocument/2006/relationships/hyperlink" Target="https://docs.oracle.com/javase/8/docs/technotes/guides/troubleshoot/tooldescr004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5600" y="586632"/>
            <a:ext cx="2563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Java Performance Tuning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1447800"/>
            <a:ext cx="6858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- Identify garbage </a:t>
            </a:r>
          </a:p>
          <a:p>
            <a:r>
              <a:rPr lang="en-US" sz="1600" dirty="0" smtClean="0"/>
              <a:t>- Clean garbage</a:t>
            </a:r>
          </a:p>
          <a:p>
            <a:r>
              <a:rPr lang="en-US" sz="1600" dirty="0" smtClean="0"/>
              <a:t>(which type of garbage algorithm should be used differs  per app)</a:t>
            </a:r>
          </a:p>
          <a:p>
            <a:r>
              <a:rPr lang="en-US" sz="1600" dirty="0" err="1" smtClean="0"/>
              <a:t>Eg</a:t>
            </a:r>
            <a:r>
              <a:rPr lang="en-US" sz="1600" dirty="0" smtClean="0"/>
              <a:t>. Concurrent GC is better for 24/7 app</a:t>
            </a:r>
          </a:p>
          <a:p>
            <a:r>
              <a:rPr lang="en-US" sz="1600" dirty="0" smtClean="0"/>
              <a:t>-Thread Pool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Instead of serialization – repeatable read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Yahoo’s tool to use - </a:t>
            </a:r>
            <a:r>
              <a:rPr lang="en-US" sz="1600" dirty="0" smtClean="0">
                <a:hlinkClick r:id="rId2"/>
              </a:rPr>
              <a:t>http://yslow.org/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Cache few things during high traffic scenario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Web Server</a:t>
            </a:r>
            <a:r>
              <a:rPr lang="en-US" sz="1600" dirty="0"/>
              <a:t> </a:t>
            </a:r>
            <a:r>
              <a:rPr lang="en-US" sz="1600" dirty="0" smtClean="0"/>
              <a:t>( Apache)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Enable </a:t>
            </a:r>
            <a:r>
              <a:rPr lang="en-US" sz="1600" dirty="0" err="1" smtClean="0"/>
              <a:t>gzip</a:t>
            </a:r>
            <a:r>
              <a:rPr lang="en-US" sz="1600" dirty="0" smtClean="0"/>
              <a:t> 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Allows 256 simultaneous requests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/>
              <a:t>Add browser cache directives (</a:t>
            </a:r>
            <a:r>
              <a:rPr lang="en-US" sz="1600" dirty="0" smtClean="0">
                <a:hlinkClick r:id="rId3"/>
              </a:rPr>
              <a:t>https://www.digitalocean.com/community/tutorials/how-to-configure-apache-content-caching-on-centos-7</a:t>
            </a:r>
            <a:r>
              <a:rPr lang="en-US" sz="1600" dirty="0" smtClean="0"/>
              <a:t> )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hlinkClick r:id="rId4"/>
              </a:rPr>
              <a:t>https://httpd.apache.org/docs/2.2/mod/mod_disk_cache.html</a:t>
            </a: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087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210425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2667000"/>
            <a:ext cx="469109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 java 8 </a:t>
            </a:r>
            <a:r>
              <a:rPr lang="en-US" sz="1600" dirty="0" err="1" smtClean="0"/>
              <a:t>permgen</a:t>
            </a:r>
            <a:r>
              <a:rPr lang="en-US" sz="1600" dirty="0" smtClean="0"/>
              <a:t> space is called as meta space</a:t>
            </a:r>
          </a:p>
          <a:p>
            <a:endParaRPr lang="en-US" sz="1600" dirty="0"/>
          </a:p>
          <a:p>
            <a:r>
              <a:rPr lang="en-US" sz="1600" b="1" dirty="0" err="1"/>
              <a:t>jstat</a:t>
            </a:r>
            <a:r>
              <a:rPr lang="en-US" sz="1600" b="1" dirty="0"/>
              <a:t> - Java Virtual Machine Statistics Monitoring Tool</a:t>
            </a:r>
          </a:p>
          <a:p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5" y="3581400"/>
            <a:ext cx="6324600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7255" y="5181600"/>
            <a:ext cx="70916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 smtClean="0"/>
              <a:t>Gc</a:t>
            </a:r>
            <a:r>
              <a:rPr lang="en-US" sz="1600" b="1" dirty="0" smtClean="0"/>
              <a:t> log 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Where to write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What format we need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hlinkClick r:id="rId4"/>
              </a:rPr>
              <a:t>http://</a:t>
            </a:r>
            <a:r>
              <a:rPr lang="en-US" sz="1600" dirty="0" smtClean="0">
                <a:hlinkClick r:id="rId4"/>
              </a:rPr>
              <a:t>www.oracle.com/technetwork/articles/java/vmoptions-jsp-140102.html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093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73" y="457200"/>
            <a:ext cx="76962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39487" y="2971800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Young and old Space in heap</a:t>
            </a:r>
            <a:endParaRPr lang="en-US" sz="1600" dirty="0" smtClean="0"/>
          </a:p>
          <a:p>
            <a:r>
              <a:rPr lang="en-US" sz="1600" dirty="0" smtClean="0"/>
              <a:t>Young -&gt; Eden (after minor </a:t>
            </a:r>
            <a:r>
              <a:rPr lang="en-US" sz="1600" dirty="0" err="1" smtClean="0"/>
              <a:t>gc</a:t>
            </a:r>
            <a:r>
              <a:rPr lang="en-US" sz="1600" dirty="0" smtClean="0"/>
              <a:t> )- &gt; survivor -&gt; old ( after threshold) -&gt; full </a:t>
            </a:r>
            <a:r>
              <a:rPr lang="en-US" sz="1600" dirty="0" err="1" smtClean="0"/>
              <a:t>gc</a:t>
            </a:r>
            <a:r>
              <a:rPr lang="en-US" sz="1600" dirty="0" smtClean="0"/>
              <a:t> ( if parallel </a:t>
            </a:r>
            <a:r>
              <a:rPr lang="en-US" sz="1600" dirty="0" err="1" smtClean="0"/>
              <a:t>gc</a:t>
            </a:r>
            <a:r>
              <a:rPr lang="en-US" sz="1600" dirty="0" smtClean="0"/>
              <a:t>)</a:t>
            </a:r>
          </a:p>
          <a:p>
            <a:endParaRPr lang="en-US" sz="1600" dirty="0"/>
          </a:p>
          <a:p>
            <a:r>
              <a:rPr lang="en-US" sz="1600" b="1" dirty="0" err="1" smtClean="0"/>
              <a:t>GCViewer</a:t>
            </a:r>
            <a:r>
              <a:rPr lang="en-US" sz="1600" b="1" dirty="0" smtClean="0"/>
              <a:t> Tool</a:t>
            </a:r>
          </a:p>
          <a:p>
            <a:r>
              <a:rPr lang="en-US" sz="1600" dirty="0">
                <a:hlinkClick r:id="rId3"/>
              </a:rPr>
              <a:t>https://sourceforge.net/projects/gcviewer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87" y="4543425"/>
            <a:ext cx="43624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Straight Arrow Connector 3"/>
          <p:cNvCxnSpPr>
            <a:stCxn id="2051" idx="3"/>
          </p:cNvCxnSpPr>
          <p:nvPr/>
        </p:nvCxnSpPr>
        <p:spPr>
          <a:xfrm flipV="1">
            <a:off x="5101937" y="5091112"/>
            <a:ext cx="559377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661314" y="4798725"/>
            <a:ext cx="2517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To avoid explicit </a:t>
            </a:r>
            <a:r>
              <a:rPr lang="en-US" sz="1600" dirty="0" err="1" smtClean="0"/>
              <a:t>GC.run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Use  </a:t>
            </a:r>
            <a:r>
              <a:rPr lang="en-US" sz="1600" b="1" dirty="0" smtClean="0"/>
              <a:t>-XX</a:t>
            </a:r>
            <a:r>
              <a:rPr lang="en-US" sz="1600" b="1" dirty="0"/>
              <a:t>:+</a:t>
            </a:r>
            <a:r>
              <a:rPr lang="en-US" sz="1600" b="1" dirty="0" err="1"/>
              <a:t>DisableExplicitGC</a:t>
            </a:r>
            <a:endParaRPr lang="en-US" sz="1600" b="1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19" y="5943600"/>
            <a:ext cx="42386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919832" y="5383500"/>
            <a:ext cx="0" cy="40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45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49195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Memory Analyzer tool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://www.eclipse.org/mat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>
                <a:hlinkClick r:id="rId3"/>
              </a:rPr>
              <a:t>http://download.eclipse.org/mat/1.7/update-site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408147"/>
            <a:ext cx="5834063" cy="4773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1110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42988"/>
            <a:ext cx="66294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43000" y="609600"/>
            <a:ext cx="276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For Memory Leak </a:t>
            </a:r>
            <a:r>
              <a:rPr lang="en-US" b="1" dirty="0" err="1" smtClean="0"/>
              <a:t>Jstat</a:t>
            </a:r>
            <a:r>
              <a:rPr lang="en-US" b="1" dirty="0" smtClean="0"/>
              <a:t> info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2004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Threads (</a:t>
            </a:r>
            <a:r>
              <a:rPr lang="en-US" dirty="0">
                <a:hlinkClick r:id="rId3"/>
              </a:rPr>
              <a:t>http://winterbe.com/posts/2015/04/07/java8-concurrency-tutorial-thread-executor-examples/</a:t>
            </a:r>
            <a:r>
              <a:rPr lang="en-US" dirty="0"/>
              <a:t> 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4114800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Thread deadlock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Latency ( waiting for other resources to end)</a:t>
            </a:r>
          </a:p>
          <a:p>
            <a:pPr marL="285750" indent="-285750">
              <a:buFontTx/>
              <a:buChar char="-"/>
            </a:pPr>
            <a:endParaRPr lang="en-US" dirty="0" smtClean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59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685800"/>
            <a:ext cx="7524750" cy="401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468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3455" y="438880"/>
            <a:ext cx="8077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Tools</a:t>
            </a:r>
            <a:endParaRPr lang="en-US" sz="1600" b="1" dirty="0" smtClean="0"/>
          </a:p>
          <a:p>
            <a:endParaRPr lang="en-US" sz="1600" b="1" dirty="0" smtClean="0"/>
          </a:p>
          <a:p>
            <a:r>
              <a:rPr lang="en-US" sz="1600" dirty="0" smtClean="0"/>
              <a:t> </a:t>
            </a:r>
            <a:r>
              <a:rPr lang="en-US" sz="1600" b="1" dirty="0" err="1" smtClean="0"/>
              <a:t>Jcmd</a:t>
            </a:r>
            <a:r>
              <a:rPr lang="en-US" sz="1600" dirty="0" smtClean="0"/>
              <a:t> (C:\Program Files\Java\jdk1.8.0_161\bin&gt;</a:t>
            </a:r>
            <a:r>
              <a:rPr lang="en-US" sz="1600" dirty="0" err="1" smtClean="0"/>
              <a:t>jcmd</a:t>
            </a:r>
            <a:r>
              <a:rPr lang="en-US" sz="1600" dirty="0" smtClean="0"/>
              <a:t> 8752 help)</a:t>
            </a:r>
          </a:p>
          <a:p>
            <a:endParaRPr lang="en-US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09700"/>
            <a:ext cx="49149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28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766763"/>
            <a:ext cx="68675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17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685800"/>
            <a:ext cx="599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jinfo</a:t>
            </a:r>
          </a:p>
          <a:p>
            <a:r>
              <a:rPr lang="en-US" dirty="0" smtClean="0"/>
              <a:t>- Used to change the flags for running process for certain flags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59626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5157"/>
            <a:ext cx="67532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14400" y="441504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jstack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94325" y="6229989"/>
            <a:ext cx="8182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thread dumps at regular intervals to identify how long particular thread is waiting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85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09600" y="609600"/>
            <a:ext cx="5901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Heap_dump</a:t>
            </a:r>
            <a:endParaRPr lang="en-US" dirty="0" smtClean="0"/>
          </a:p>
          <a:p>
            <a:r>
              <a:rPr lang="en-US" dirty="0" smtClean="0"/>
              <a:t>- Objects created during the process can be exported to a file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27" y="1371600"/>
            <a:ext cx="81057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2000" y="2438400"/>
            <a:ext cx="5184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Jmap</a:t>
            </a:r>
            <a:r>
              <a:rPr lang="en-US" dirty="0" smtClean="0"/>
              <a:t> will provide histogram of all the created objects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10" y="3124200"/>
            <a:ext cx="48101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246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09600"/>
            <a:ext cx="8001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Spring </a:t>
            </a:r>
            <a:r>
              <a:rPr lang="en-US" sz="1600" b="1" dirty="0" err="1" smtClean="0"/>
              <a:t>petclinic</a:t>
            </a:r>
            <a:r>
              <a:rPr lang="en-US" sz="1600" b="1" dirty="0" smtClean="0"/>
              <a:t> </a:t>
            </a:r>
            <a:r>
              <a:rPr lang="en-US" sz="1600" b="1" dirty="0" smtClean="0"/>
              <a:t>tool</a:t>
            </a:r>
          </a:p>
          <a:p>
            <a:endParaRPr lang="en-US" sz="1600" dirty="0"/>
          </a:p>
          <a:p>
            <a:r>
              <a:rPr lang="en-US" sz="1600" dirty="0" smtClean="0"/>
              <a:t>1. For any out of memory error</a:t>
            </a:r>
          </a:p>
          <a:p>
            <a:endParaRPr lang="en-US" sz="1600" dirty="0"/>
          </a:p>
          <a:p>
            <a:r>
              <a:rPr lang="en-US" sz="1600" dirty="0" smtClean="0"/>
              <a:t>-XX:+</a:t>
            </a:r>
            <a:r>
              <a:rPr lang="en-US" sz="1600" dirty="0" err="1" smtClean="0"/>
              <a:t>HeapDumpOnOutOfMemoryError</a:t>
            </a:r>
            <a:r>
              <a:rPr lang="en-US" sz="1600" dirty="0" smtClean="0"/>
              <a:t> –</a:t>
            </a:r>
            <a:r>
              <a:rPr lang="en-US" sz="1600" dirty="0" err="1" smtClean="0"/>
              <a:t>XX:HeapDumpPath</a:t>
            </a:r>
            <a:r>
              <a:rPr lang="en-US" sz="1600" dirty="0" smtClean="0"/>
              <a:t>=./ </a:t>
            </a:r>
            <a:r>
              <a:rPr lang="en-US" sz="1600" dirty="0" err="1" smtClean="0"/>
              <a:t>petclinicdump.hprof</a:t>
            </a:r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-jar  D:\JavaPerformanceTuningRepo\spring-petclinic-2.0.0.jar</a:t>
            </a:r>
          </a:p>
          <a:p>
            <a:endParaRPr lang="en-US" sz="1600" dirty="0"/>
          </a:p>
          <a:p>
            <a:r>
              <a:rPr lang="en-US" sz="1600" dirty="0" smtClean="0"/>
              <a:t>2.Flight recorder (</a:t>
            </a:r>
            <a:r>
              <a:rPr lang="en-US" sz="1600" dirty="0" smtClean="0">
                <a:hlinkClick r:id="rId2"/>
              </a:rPr>
              <a:t>https://docs.oracle.com/javase/8/docs/technotes/guides/troubleshoot/tooldescr004.html</a:t>
            </a:r>
            <a:r>
              <a:rPr lang="en-US" sz="1600" dirty="0" smtClean="0"/>
              <a:t> )</a:t>
            </a:r>
          </a:p>
          <a:p>
            <a:endParaRPr lang="en-US" sz="1600" dirty="0"/>
          </a:p>
          <a:p>
            <a:r>
              <a:rPr lang="en-US" sz="1600" dirty="0" smtClean="0"/>
              <a:t>"C:\Program Files\Java\jdk1.8.0_161\bin\java" -XX:+</a:t>
            </a:r>
            <a:r>
              <a:rPr lang="en-US" sz="1600" dirty="0" err="1" smtClean="0"/>
              <a:t>HeapDumpOnOutOfMemoryError</a:t>
            </a:r>
            <a:r>
              <a:rPr lang="en-US" sz="1600" dirty="0" smtClean="0"/>
              <a:t> –</a:t>
            </a:r>
            <a:r>
              <a:rPr lang="en-US" sz="1600" dirty="0" err="1" smtClean="0"/>
              <a:t>XX:HeapDumpPath</a:t>
            </a:r>
            <a:r>
              <a:rPr lang="en-US" sz="1600" dirty="0" smtClean="0"/>
              <a:t>=./</a:t>
            </a:r>
            <a:r>
              <a:rPr lang="en-US" sz="1600" dirty="0" err="1" smtClean="0"/>
              <a:t>petclinicdump.hprof</a:t>
            </a:r>
            <a:r>
              <a:rPr lang="en-US" sz="1600" dirty="0" smtClean="0"/>
              <a:t> -XX:+</a:t>
            </a:r>
            <a:r>
              <a:rPr lang="en-US" sz="1600" dirty="0" err="1" smtClean="0"/>
              <a:t>UnlockCommercialFeatures</a:t>
            </a:r>
            <a:r>
              <a:rPr lang="en-US" sz="1600" dirty="0" smtClean="0"/>
              <a:t> -XX:+</a:t>
            </a:r>
            <a:r>
              <a:rPr lang="en-US" sz="1600" dirty="0" err="1" smtClean="0"/>
              <a:t>FlightRecorder</a:t>
            </a:r>
            <a:r>
              <a:rPr lang="en-US" sz="1600" dirty="0" smtClean="0"/>
              <a:t> -</a:t>
            </a:r>
            <a:r>
              <a:rPr lang="en-US" sz="1600" dirty="0" err="1" smtClean="0"/>
              <a:t>XX:FlightRecorderOptions</a:t>
            </a:r>
            <a:r>
              <a:rPr lang="en-US" sz="1600" dirty="0" smtClean="0"/>
              <a:t>=</a:t>
            </a:r>
            <a:r>
              <a:rPr lang="en-US" sz="1600" dirty="0" err="1" smtClean="0"/>
              <a:t>defaultrecording</a:t>
            </a:r>
            <a:r>
              <a:rPr lang="en-US" sz="1600" dirty="0" smtClean="0"/>
              <a:t>=</a:t>
            </a:r>
            <a:r>
              <a:rPr lang="en-US" sz="1600" dirty="0" err="1" smtClean="0"/>
              <a:t>true,disk</a:t>
            </a:r>
            <a:r>
              <a:rPr lang="en-US" sz="1600" dirty="0" smtClean="0"/>
              <a:t>=</a:t>
            </a:r>
            <a:r>
              <a:rPr lang="en-US" sz="1600" dirty="0" err="1" smtClean="0"/>
              <a:t>true,repository</a:t>
            </a:r>
            <a:r>
              <a:rPr lang="en-US" sz="1600" dirty="0" smtClean="0"/>
              <a:t>=./,</a:t>
            </a:r>
            <a:r>
              <a:rPr lang="en-US" sz="1600" dirty="0" err="1" smtClean="0"/>
              <a:t>maxage</a:t>
            </a:r>
            <a:r>
              <a:rPr lang="en-US" sz="1600" dirty="0" smtClean="0"/>
              <a:t>=15m,settings=profile -jar D:\JavaPerformanceTuningRepo\spring-petclinic-2.0.0.jar</a:t>
            </a:r>
          </a:p>
          <a:p>
            <a:endParaRPr lang="en-US" sz="1600" dirty="0"/>
          </a:p>
          <a:p>
            <a:r>
              <a:rPr lang="en-US" sz="1600" dirty="0" smtClean="0">
                <a:hlinkClick r:id="rId3"/>
              </a:rPr>
              <a:t>https://docs.oracle.com/javacomponents/jmc-5-4/jfr-runtime-guide/run.htm#JFRUH177</a:t>
            </a:r>
            <a:r>
              <a:rPr lang="en-US" sz="1600" dirty="0" smtClean="0"/>
              <a:t> 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err="1" smtClean="0"/>
              <a:t>jcmd</a:t>
            </a:r>
            <a:r>
              <a:rPr lang="en-US" sz="1600" dirty="0" smtClean="0"/>
              <a:t> 8852 </a:t>
            </a:r>
            <a:r>
              <a:rPr lang="en-US" sz="1600" dirty="0" err="1" smtClean="0"/>
              <a:t>JFR.dump</a:t>
            </a:r>
            <a:r>
              <a:rPr lang="en-US" sz="1600" dirty="0" smtClean="0"/>
              <a:t> filename=D:\JavaPerformanceTuningRepo\petjcmd.jfr recording=0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4494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15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830764" y="316468"/>
            <a:ext cx="1669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Mbean</a:t>
            </a:r>
            <a:r>
              <a:rPr lang="en-US" b="1" dirty="0" smtClean="0"/>
              <a:t>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644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3914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05200" y="381000"/>
            <a:ext cx="171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Flight Recording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879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5844" y="381000"/>
            <a:ext cx="179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Garbage Collection</a:t>
            </a:r>
            <a:endParaRPr lang="en-US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1066800" y="1108364"/>
            <a:ext cx="3581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Rectangle 4"/>
          <p:cNvSpPr/>
          <p:nvPr/>
        </p:nvSpPr>
        <p:spPr>
          <a:xfrm>
            <a:off x="1066800" y="1108364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1828800" y="1108364"/>
            <a:ext cx="762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2576945" y="1108364"/>
            <a:ext cx="762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3338945" y="1108364"/>
            <a:ext cx="762000" cy="762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2209800" y="187036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>
            <a:off x="3719945" y="187036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798" y="2479964"/>
            <a:ext cx="886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Garbage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204121" y="2479964"/>
            <a:ext cx="886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Garbage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2519106" y="1905000"/>
            <a:ext cx="6206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Heap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588529" y="2426916"/>
            <a:ext cx="1341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1.Identify,</a:t>
            </a:r>
          </a:p>
          <a:p>
            <a:r>
              <a:rPr lang="en-US" sz="1600" dirty="0" smtClean="0"/>
              <a:t>2.Clean,</a:t>
            </a:r>
          </a:p>
          <a:p>
            <a:r>
              <a:rPr lang="en-US" sz="1600" dirty="0" smtClean="0"/>
              <a:t>3.Compaction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257800" y="1108364"/>
            <a:ext cx="32766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Rectangle 19"/>
          <p:cNvSpPr/>
          <p:nvPr/>
        </p:nvSpPr>
        <p:spPr>
          <a:xfrm>
            <a:off x="5257800" y="1108364"/>
            <a:ext cx="16383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696200" y="1870364"/>
            <a:ext cx="0" cy="4039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96100" y="2295298"/>
            <a:ext cx="1673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Freed up memory</a:t>
            </a:r>
            <a:endParaRPr lang="en-US" sz="16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800600" y="1489364"/>
            <a:ext cx="1631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13794" y="3733800"/>
            <a:ext cx="82206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Serial GC</a:t>
            </a:r>
            <a:r>
              <a:rPr lang="en-US" sz="1600" dirty="0" smtClean="0"/>
              <a:t> runs on only one thread</a:t>
            </a:r>
          </a:p>
          <a:p>
            <a:r>
              <a:rPr lang="en-US" sz="1600" dirty="0" smtClean="0"/>
              <a:t>All </a:t>
            </a:r>
            <a:r>
              <a:rPr lang="en-US" sz="1600" dirty="0" err="1" smtClean="0"/>
              <a:t>gc</a:t>
            </a:r>
            <a:r>
              <a:rPr lang="en-US" sz="1600" dirty="0" smtClean="0"/>
              <a:t> will put a pause to running applications</a:t>
            </a:r>
          </a:p>
          <a:p>
            <a:endParaRPr lang="en-US" sz="1600" dirty="0"/>
          </a:p>
          <a:p>
            <a:r>
              <a:rPr lang="en-US" sz="1600" b="1" dirty="0" smtClean="0"/>
              <a:t>Young and Old</a:t>
            </a:r>
            <a:r>
              <a:rPr lang="en-US" sz="1600" dirty="0" smtClean="0"/>
              <a:t>  Space( heap memory).. On which the if old is full  it will be handled by Full GC</a:t>
            </a:r>
          </a:p>
          <a:p>
            <a:r>
              <a:rPr lang="en-US" sz="1600" b="1" dirty="0" smtClean="0"/>
              <a:t>Parallel GC ( throughput </a:t>
            </a:r>
            <a:r>
              <a:rPr lang="en-US" sz="1600" b="1" dirty="0" err="1" smtClean="0"/>
              <a:t>alogorithm</a:t>
            </a:r>
            <a:r>
              <a:rPr lang="en-US" sz="1600" b="1" dirty="0" smtClean="0"/>
              <a:t>)</a:t>
            </a:r>
            <a:r>
              <a:rPr lang="en-US" sz="1600" dirty="0" smtClean="0"/>
              <a:t> – uses multiple thread and uses parallel CPU Process , it collects  only the young most of the time</a:t>
            </a:r>
          </a:p>
          <a:p>
            <a:r>
              <a:rPr lang="en-US" sz="1600" b="1" dirty="0" smtClean="0"/>
              <a:t>CMS</a:t>
            </a:r>
            <a:r>
              <a:rPr lang="en-US" sz="1600" dirty="0" smtClean="0"/>
              <a:t> – Concurrent </a:t>
            </a:r>
            <a:r>
              <a:rPr lang="en-US" sz="1600" dirty="0"/>
              <a:t>M</a:t>
            </a:r>
            <a:r>
              <a:rPr lang="en-US" sz="1600" dirty="0" smtClean="0"/>
              <a:t>ark and Sweep GC Algorithm – continuously </a:t>
            </a:r>
            <a:r>
              <a:rPr lang="en-US" sz="1600" dirty="0" err="1" smtClean="0"/>
              <a:t>cms</a:t>
            </a:r>
            <a:r>
              <a:rPr lang="en-US" sz="1600" dirty="0" smtClean="0"/>
              <a:t> process will be running -  recommended for web applications – it may lead to concurrent mode failure ( which in turn trigger stop the world full </a:t>
            </a:r>
            <a:r>
              <a:rPr lang="en-US" sz="1600" dirty="0" err="1" smtClean="0"/>
              <a:t>gc</a:t>
            </a:r>
            <a:r>
              <a:rPr lang="en-US" sz="1600" dirty="0" smtClean="0"/>
              <a:t> will happen)</a:t>
            </a:r>
          </a:p>
          <a:p>
            <a:r>
              <a:rPr lang="en-US" sz="1600" b="1" dirty="0" smtClean="0"/>
              <a:t>G1 </a:t>
            </a:r>
            <a:r>
              <a:rPr lang="en-US" sz="1600" dirty="0" smtClean="0"/>
              <a:t>– recommended for heap size more than 4GB – </a:t>
            </a:r>
            <a:r>
              <a:rPr lang="en-US" sz="1600" dirty="0" err="1" smtClean="0"/>
              <a:t>gc</a:t>
            </a:r>
            <a:r>
              <a:rPr lang="en-US" sz="1600" dirty="0" smtClean="0"/>
              <a:t> happens in smaller region by segregating the young and old space – concurrent mode failure is lesser than </a:t>
            </a:r>
            <a:r>
              <a:rPr lang="en-US" sz="1600" dirty="0" err="1" smtClean="0"/>
              <a:t>cms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4627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474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92</cp:revision>
  <dcterms:created xsi:type="dcterms:W3CDTF">2018-05-28T03:56:09Z</dcterms:created>
  <dcterms:modified xsi:type="dcterms:W3CDTF">2018-05-29T10:59:13Z</dcterms:modified>
</cp:coreProperties>
</file>