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28" autoAdjust="0"/>
    <p:restoredTop sz="94660"/>
  </p:normalViewPr>
  <p:slideViewPr>
    <p:cSldViewPr>
      <p:cViewPr varScale="1">
        <p:scale>
          <a:sx n="69" d="100"/>
          <a:sy n="69" d="100"/>
        </p:scale>
        <p:origin x="-56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D95E67-A2EB-42F9-BED7-A500152CB50F}"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2238712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D95E67-A2EB-42F9-BED7-A500152CB50F}"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140768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D95E67-A2EB-42F9-BED7-A500152CB50F}"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356963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D95E67-A2EB-42F9-BED7-A500152CB50F}"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192266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D95E67-A2EB-42F9-BED7-A500152CB50F}"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476983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D95E67-A2EB-42F9-BED7-A500152CB50F}" type="datetimeFigureOut">
              <a:rPr lang="en-US" smtClean="0"/>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2853388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D95E67-A2EB-42F9-BED7-A500152CB50F}" type="datetimeFigureOut">
              <a:rPr lang="en-US" smtClean="0"/>
              <a:t>5/30/2018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3496668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D95E67-A2EB-42F9-BED7-A500152CB50F}" type="datetimeFigureOut">
              <a:rPr lang="en-US" smtClean="0"/>
              <a:t>5/30/2018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2211336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D95E67-A2EB-42F9-BED7-A500152CB50F}" type="datetimeFigureOut">
              <a:rPr lang="en-US" smtClean="0"/>
              <a:t>5/30/2018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352359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D95E67-A2EB-42F9-BED7-A500152CB50F}" type="datetimeFigureOut">
              <a:rPr lang="en-US" smtClean="0"/>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202304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D95E67-A2EB-42F9-BED7-A500152CB50F}" type="datetimeFigureOut">
              <a:rPr lang="en-US" smtClean="0"/>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3124180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95E67-A2EB-42F9-BED7-A500152CB50F}" type="datetimeFigureOut">
              <a:rPr lang="en-US" smtClean="0"/>
              <a:t>5/30/2018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AB4675-787F-495E-B9A8-6D7C6AC0A881}" type="slidenum">
              <a:rPr lang="en-US" smtClean="0"/>
              <a:t>‹#›</a:t>
            </a:fld>
            <a:endParaRPr lang="en-US"/>
          </a:p>
        </p:txBody>
      </p:sp>
    </p:spTree>
    <p:extLst>
      <p:ext uri="{BB962C8B-B14F-4D97-AF65-F5344CB8AC3E}">
        <p14:creationId xmlns:p14="http://schemas.microsoft.com/office/powerpoint/2010/main" val="2601621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digitalocean.com/community/tutorials/how-to-configure-apache-content-caching-on-centos-7" TargetMode="External"/><Relationship Id="rId2" Type="http://schemas.openxmlformats.org/officeDocument/2006/relationships/hyperlink" Target="http://yslow.org/" TargetMode="External"/><Relationship Id="rId1" Type="http://schemas.openxmlformats.org/officeDocument/2006/relationships/slideLayout" Target="../slideLayouts/slideLayout1.xml"/><Relationship Id="rId4" Type="http://schemas.openxmlformats.org/officeDocument/2006/relationships/hyperlink" Target="https://httpd.apache.org/docs/2.2/mod/mod_disk_cache.htm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hyperlink" Target="http://www.oracle.com/technetwork/articles/java/vmoptions-jsp-140102.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ourceforge.net/projects/gcviewer/" TargetMode="External"/><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hyperlink" Target="http://download.eclipse.org/mat/1.7/update-site/" TargetMode="External"/><Relationship Id="rId2" Type="http://schemas.openxmlformats.org/officeDocument/2006/relationships/hyperlink" Target="https://www.eclipse.org/mat/" TargetMode="Externa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hyperlink" Target="http://winterbe.com/posts/2015/04/07/java8-concurrency-tutorial-thread-executor-examples/" TargetMode="External"/><Relationship Id="rId7" Type="http://schemas.openxmlformats.org/officeDocument/2006/relationships/hyperlink" Target="https://community.oracle.com/blogs/enicholas/2006/05/04/understanding-weak-references" TargetMode="External"/><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hyperlink" Target="https://stackoverflow.com/questions/9809074/java-difference-between-strong-soft-weak-phantom-reference" TargetMode="External"/><Relationship Id="rId5" Type="http://schemas.openxmlformats.org/officeDocument/2006/relationships/hyperlink" Target="http://www.java2s.com/Code/Jar/s/Downloadsamuraijar.htm" TargetMode="External"/><Relationship Id="rId4" Type="http://schemas.openxmlformats.org/officeDocument/2006/relationships/hyperlink" Target="http://samuraism.jp/samurai/en/index.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stackoverflow.com/questions/9105505/differences-between-just-in-time-compilation-and-on-stack-replacement"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jmeter.apache.org/" TargetMode="External"/><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components/jmc-5-4/jfr-runtime-guide/run.htm#JFRUH177" TargetMode="External"/><Relationship Id="rId2" Type="http://schemas.openxmlformats.org/officeDocument/2006/relationships/hyperlink" Target="https://docs.oracle.com/javase/8/docs/technotes/guides/troubleshoot/tooldescr004.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586632"/>
            <a:ext cx="2563459" cy="369332"/>
          </a:xfrm>
          <a:prstGeom prst="rect">
            <a:avLst/>
          </a:prstGeom>
          <a:noFill/>
        </p:spPr>
        <p:txBody>
          <a:bodyPr wrap="none" rtlCol="0">
            <a:spAutoFit/>
          </a:bodyPr>
          <a:lstStyle/>
          <a:p>
            <a:r>
              <a:rPr lang="en-US" b="1" dirty="0" smtClean="0"/>
              <a:t>Java Performance Tuning</a:t>
            </a:r>
            <a:endParaRPr lang="en-US" b="1" dirty="0"/>
          </a:p>
        </p:txBody>
      </p:sp>
      <p:sp>
        <p:nvSpPr>
          <p:cNvPr id="9" name="TextBox 8"/>
          <p:cNvSpPr txBox="1"/>
          <p:nvPr/>
        </p:nvSpPr>
        <p:spPr>
          <a:xfrm>
            <a:off x="914400" y="1447800"/>
            <a:ext cx="6858000" cy="4431983"/>
          </a:xfrm>
          <a:prstGeom prst="rect">
            <a:avLst/>
          </a:prstGeom>
          <a:noFill/>
        </p:spPr>
        <p:txBody>
          <a:bodyPr wrap="square" rtlCol="0">
            <a:spAutoFit/>
          </a:bodyPr>
          <a:lstStyle/>
          <a:p>
            <a:r>
              <a:rPr lang="en-US" sz="1600" dirty="0" smtClean="0"/>
              <a:t>- Identify garbage </a:t>
            </a:r>
          </a:p>
          <a:p>
            <a:r>
              <a:rPr lang="en-US" sz="1600" dirty="0" smtClean="0"/>
              <a:t>- Clean garbage</a:t>
            </a:r>
          </a:p>
          <a:p>
            <a:r>
              <a:rPr lang="en-US" sz="1600" dirty="0" smtClean="0"/>
              <a:t>(which type of garbage algorithm should be used differs  per app)</a:t>
            </a:r>
          </a:p>
          <a:p>
            <a:r>
              <a:rPr lang="en-US" sz="1600" dirty="0" err="1" smtClean="0"/>
              <a:t>Eg</a:t>
            </a:r>
            <a:r>
              <a:rPr lang="en-US" sz="1600" dirty="0" smtClean="0"/>
              <a:t>. Concurrent GC is better for 24/7 app</a:t>
            </a:r>
          </a:p>
          <a:p>
            <a:r>
              <a:rPr lang="en-US" sz="1600" dirty="0" smtClean="0"/>
              <a:t>-Thread Pool</a:t>
            </a:r>
          </a:p>
          <a:p>
            <a:pPr marL="285750" indent="-285750">
              <a:buFontTx/>
              <a:buChar char="-"/>
            </a:pPr>
            <a:r>
              <a:rPr lang="en-US" sz="1600" dirty="0" smtClean="0"/>
              <a:t>Instead of serialization – repeatable read</a:t>
            </a:r>
          </a:p>
          <a:p>
            <a:pPr marL="285750" indent="-285750">
              <a:buFontTx/>
              <a:buChar char="-"/>
            </a:pPr>
            <a:endParaRPr lang="en-US" sz="1600" dirty="0"/>
          </a:p>
          <a:p>
            <a:pPr marL="285750" indent="-285750">
              <a:buFontTx/>
              <a:buChar char="-"/>
            </a:pPr>
            <a:r>
              <a:rPr lang="en-US" sz="1600" dirty="0" smtClean="0"/>
              <a:t>Yahoo’s tool to use - </a:t>
            </a:r>
            <a:r>
              <a:rPr lang="en-US" sz="1600" dirty="0" smtClean="0">
                <a:hlinkClick r:id="rId2"/>
              </a:rPr>
              <a:t>http://yslow.org/</a:t>
            </a:r>
            <a:endParaRPr lang="en-US" sz="1600" dirty="0" smtClean="0"/>
          </a:p>
          <a:p>
            <a:pPr marL="285750" indent="-285750">
              <a:buFontTx/>
              <a:buChar char="-"/>
            </a:pPr>
            <a:r>
              <a:rPr lang="en-US" sz="1600" dirty="0" smtClean="0"/>
              <a:t>Cache few things during high traffic scenario</a:t>
            </a:r>
          </a:p>
          <a:p>
            <a:pPr marL="285750" indent="-285750">
              <a:buFontTx/>
              <a:buChar char="-"/>
            </a:pPr>
            <a:endParaRPr lang="en-US" sz="1600" dirty="0"/>
          </a:p>
          <a:p>
            <a:pPr marL="285750" indent="-285750">
              <a:buFontTx/>
              <a:buChar char="-"/>
            </a:pPr>
            <a:r>
              <a:rPr lang="en-US" sz="1600" dirty="0" smtClean="0"/>
              <a:t>Web Server</a:t>
            </a:r>
            <a:r>
              <a:rPr lang="en-US" sz="1600" dirty="0"/>
              <a:t> </a:t>
            </a:r>
            <a:r>
              <a:rPr lang="en-US" sz="1600" dirty="0" smtClean="0"/>
              <a:t>( Apache)</a:t>
            </a:r>
          </a:p>
          <a:p>
            <a:pPr marL="742950" lvl="1" indent="-285750">
              <a:buFontTx/>
              <a:buChar char="-"/>
            </a:pPr>
            <a:r>
              <a:rPr lang="en-US" sz="1600" dirty="0" smtClean="0"/>
              <a:t>Enable </a:t>
            </a:r>
            <a:r>
              <a:rPr lang="en-US" sz="1600" dirty="0" err="1" smtClean="0"/>
              <a:t>gzip</a:t>
            </a:r>
            <a:r>
              <a:rPr lang="en-US" sz="1600" dirty="0" smtClean="0"/>
              <a:t> </a:t>
            </a:r>
          </a:p>
          <a:p>
            <a:pPr marL="742950" lvl="1" indent="-285750">
              <a:buFontTx/>
              <a:buChar char="-"/>
            </a:pPr>
            <a:r>
              <a:rPr lang="en-US" sz="1600" dirty="0" smtClean="0"/>
              <a:t>Allows 256 simultaneous requests</a:t>
            </a:r>
          </a:p>
          <a:p>
            <a:pPr marL="742950" lvl="1" indent="-285750">
              <a:buFontTx/>
              <a:buChar char="-"/>
            </a:pPr>
            <a:r>
              <a:rPr lang="en-US" sz="1600" dirty="0" smtClean="0"/>
              <a:t>Add browser cache directives (</a:t>
            </a:r>
            <a:r>
              <a:rPr lang="en-US" sz="1600" dirty="0" smtClean="0">
                <a:hlinkClick r:id="rId3"/>
              </a:rPr>
              <a:t>https://www.digitalocean.com/community/tutorials/how-to-configure-apache-content-caching-on-centos-7</a:t>
            </a:r>
            <a:r>
              <a:rPr lang="en-US" sz="1600" dirty="0" smtClean="0"/>
              <a:t> )</a:t>
            </a:r>
          </a:p>
          <a:p>
            <a:pPr marL="742950" lvl="1" indent="-285750">
              <a:buFontTx/>
              <a:buChar char="-"/>
            </a:pPr>
            <a:r>
              <a:rPr lang="en-US" sz="1600" dirty="0" smtClean="0">
                <a:hlinkClick r:id="rId4"/>
              </a:rPr>
              <a:t>https://httpd.apache.org/docs/2.2/mod/mod_disk_cache.html</a:t>
            </a:r>
            <a:r>
              <a:rPr lang="en-US" sz="1600" dirty="0" smtClean="0"/>
              <a:t> </a:t>
            </a:r>
          </a:p>
        </p:txBody>
      </p:sp>
    </p:spTree>
    <p:extLst>
      <p:ext uri="{BB962C8B-B14F-4D97-AF65-F5344CB8AC3E}">
        <p14:creationId xmlns:p14="http://schemas.microsoft.com/office/powerpoint/2010/main" val="1270874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721042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3400" y="2667000"/>
            <a:ext cx="4691092" cy="1077218"/>
          </a:xfrm>
          <a:prstGeom prst="rect">
            <a:avLst/>
          </a:prstGeom>
          <a:noFill/>
        </p:spPr>
        <p:txBody>
          <a:bodyPr wrap="none" rtlCol="0">
            <a:spAutoFit/>
          </a:bodyPr>
          <a:lstStyle/>
          <a:p>
            <a:r>
              <a:rPr lang="en-US" sz="1600" dirty="0" smtClean="0"/>
              <a:t>In java 8 </a:t>
            </a:r>
            <a:r>
              <a:rPr lang="en-US" sz="1600" dirty="0" err="1" smtClean="0"/>
              <a:t>permgen</a:t>
            </a:r>
            <a:r>
              <a:rPr lang="en-US" sz="1600" dirty="0" smtClean="0"/>
              <a:t> space is called as meta space</a:t>
            </a:r>
          </a:p>
          <a:p>
            <a:endParaRPr lang="en-US" sz="1600" dirty="0"/>
          </a:p>
          <a:p>
            <a:r>
              <a:rPr lang="en-US" sz="1600" b="1" dirty="0" err="1"/>
              <a:t>jstat</a:t>
            </a:r>
            <a:r>
              <a:rPr lang="en-US" sz="1600" b="1" dirty="0"/>
              <a:t> - Java Virtual Machine Statistics Monitoring Tool</a:t>
            </a:r>
          </a:p>
          <a:p>
            <a:endParaRPr lang="en-US" sz="1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55" y="3581400"/>
            <a:ext cx="63246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47255" y="5181600"/>
            <a:ext cx="7091685" cy="1077218"/>
          </a:xfrm>
          <a:prstGeom prst="rect">
            <a:avLst/>
          </a:prstGeom>
          <a:noFill/>
        </p:spPr>
        <p:txBody>
          <a:bodyPr wrap="none" rtlCol="0">
            <a:spAutoFit/>
          </a:bodyPr>
          <a:lstStyle/>
          <a:p>
            <a:r>
              <a:rPr lang="en-US" sz="1600" b="1" dirty="0" err="1" smtClean="0"/>
              <a:t>Gc</a:t>
            </a:r>
            <a:r>
              <a:rPr lang="en-US" sz="1600" b="1" dirty="0" smtClean="0"/>
              <a:t> log </a:t>
            </a:r>
          </a:p>
          <a:p>
            <a:pPr marL="285750" indent="-285750">
              <a:buFontTx/>
              <a:buChar char="-"/>
            </a:pPr>
            <a:r>
              <a:rPr lang="en-US" sz="1600" dirty="0" smtClean="0"/>
              <a:t>Where to write</a:t>
            </a:r>
          </a:p>
          <a:p>
            <a:pPr marL="285750" indent="-285750">
              <a:buFontTx/>
              <a:buChar char="-"/>
            </a:pPr>
            <a:r>
              <a:rPr lang="en-US" sz="1600" dirty="0" smtClean="0"/>
              <a:t>What format we need</a:t>
            </a:r>
          </a:p>
          <a:p>
            <a:pPr marL="285750" indent="-285750">
              <a:buFontTx/>
              <a:buChar char="-"/>
            </a:pPr>
            <a:r>
              <a:rPr lang="en-US" sz="1600" dirty="0">
                <a:hlinkClick r:id="rId4"/>
              </a:rPr>
              <a:t>http://</a:t>
            </a:r>
            <a:r>
              <a:rPr lang="en-US" sz="1600" dirty="0" smtClean="0">
                <a:hlinkClick r:id="rId4"/>
              </a:rPr>
              <a:t>www.oracle.com/technetwork/articles/java/vmoptions-jsp-140102.html</a:t>
            </a:r>
            <a:r>
              <a:rPr lang="en-US" sz="1600" dirty="0" smtClean="0"/>
              <a:t> </a:t>
            </a:r>
            <a:endParaRPr lang="en-US" sz="1600" dirty="0"/>
          </a:p>
        </p:txBody>
      </p:sp>
    </p:spTree>
    <p:extLst>
      <p:ext uri="{BB962C8B-B14F-4D97-AF65-F5344CB8AC3E}">
        <p14:creationId xmlns:p14="http://schemas.microsoft.com/office/powerpoint/2010/main" val="240933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973" y="457200"/>
            <a:ext cx="76962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39487" y="2971800"/>
            <a:ext cx="7696200" cy="1323439"/>
          </a:xfrm>
          <a:prstGeom prst="rect">
            <a:avLst/>
          </a:prstGeom>
          <a:noFill/>
        </p:spPr>
        <p:txBody>
          <a:bodyPr wrap="square" rtlCol="0">
            <a:spAutoFit/>
          </a:bodyPr>
          <a:lstStyle/>
          <a:p>
            <a:r>
              <a:rPr lang="en-US" sz="1600" b="1" dirty="0" smtClean="0"/>
              <a:t>Young and old Space in heap</a:t>
            </a:r>
            <a:endParaRPr lang="en-US" sz="1600" dirty="0" smtClean="0"/>
          </a:p>
          <a:p>
            <a:r>
              <a:rPr lang="en-US" sz="1600" dirty="0" smtClean="0"/>
              <a:t>Young -&gt; Eden (after minor </a:t>
            </a:r>
            <a:r>
              <a:rPr lang="en-US" sz="1600" dirty="0" err="1" smtClean="0"/>
              <a:t>gc</a:t>
            </a:r>
            <a:r>
              <a:rPr lang="en-US" sz="1600" dirty="0" smtClean="0"/>
              <a:t> )- &gt; survivor -&gt; old ( after threshold) -&gt; full </a:t>
            </a:r>
            <a:r>
              <a:rPr lang="en-US" sz="1600" dirty="0" err="1" smtClean="0"/>
              <a:t>gc</a:t>
            </a:r>
            <a:r>
              <a:rPr lang="en-US" sz="1600" dirty="0" smtClean="0"/>
              <a:t> ( if parallel </a:t>
            </a:r>
            <a:r>
              <a:rPr lang="en-US" sz="1600" dirty="0" err="1" smtClean="0"/>
              <a:t>gc</a:t>
            </a:r>
            <a:r>
              <a:rPr lang="en-US" sz="1600" dirty="0" smtClean="0"/>
              <a:t>)</a:t>
            </a:r>
          </a:p>
          <a:p>
            <a:endParaRPr lang="en-US" sz="1600" dirty="0"/>
          </a:p>
          <a:p>
            <a:r>
              <a:rPr lang="en-US" sz="1600" b="1" dirty="0" err="1" smtClean="0"/>
              <a:t>GCViewer</a:t>
            </a:r>
            <a:r>
              <a:rPr lang="en-US" sz="1600" b="1" dirty="0" smtClean="0"/>
              <a:t> Tool</a:t>
            </a:r>
          </a:p>
          <a:p>
            <a:r>
              <a:rPr lang="en-US" sz="1600" dirty="0">
                <a:hlinkClick r:id="rId3"/>
              </a:rPr>
              <a:t>https://sourceforge.net/projects/gcviewer</a:t>
            </a:r>
            <a:r>
              <a:rPr lang="en-US" sz="1600" dirty="0" smtClean="0">
                <a:hlinkClick r:id="rId3"/>
              </a:rPr>
              <a:t>/</a:t>
            </a:r>
            <a:r>
              <a:rPr lang="en-US" sz="1600" dirty="0" smtClean="0"/>
              <a:t> </a:t>
            </a:r>
            <a:endParaRPr lang="en-US" sz="1600"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487" y="4543425"/>
            <a:ext cx="436245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a:stCxn id="2051" idx="3"/>
          </p:cNvCxnSpPr>
          <p:nvPr/>
        </p:nvCxnSpPr>
        <p:spPr>
          <a:xfrm flipV="1">
            <a:off x="5101937" y="5091112"/>
            <a:ext cx="55937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661314" y="4798725"/>
            <a:ext cx="2517036" cy="584775"/>
          </a:xfrm>
          <a:prstGeom prst="rect">
            <a:avLst/>
          </a:prstGeom>
          <a:noFill/>
        </p:spPr>
        <p:txBody>
          <a:bodyPr wrap="none" rtlCol="0">
            <a:spAutoFit/>
          </a:bodyPr>
          <a:lstStyle/>
          <a:p>
            <a:r>
              <a:rPr lang="en-US" sz="1600" dirty="0" smtClean="0"/>
              <a:t>To avoid explicit </a:t>
            </a:r>
            <a:r>
              <a:rPr lang="en-US" sz="1600" dirty="0" err="1" smtClean="0"/>
              <a:t>GC.run</a:t>
            </a:r>
            <a:r>
              <a:rPr lang="en-US" sz="1600" dirty="0" smtClean="0"/>
              <a:t>.</a:t>
            </a:r>
          </a:p>
          <a:p>
            <a:r>
              <a:rPr lang="en-US" sz="1600" dirty="0" smtClean="0"/>
              <a:t>Use  </a:t>
            </a:r>
            <a:r>
              <a:rPr lang="en-US" sz="1600" b="1" dirty="0" smtClean="0"/>
              <a:t>-XX</a:t>
            </a:r>
            <a:r>
              <a:rPr lang="en-US" sz="1600" b="1" dirty="0"/>
              <a:t>:+</a:t>
            </a:r>
            <a:r>
              <a:rPr lang="en-US" sz="1600" b="1" dirty="0" err="1"/>
              <a:t>DisableExplicitGC</a:t>
            </a:r>
            <a:endParaRPr lang="en-US" sz="1600" b="1" dirty="0"/>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519" y="5943600"/>
            <a:ext cx="42386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a:off x="6919832" y="5383500"/>
            <a:ext cx="0" cy="40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450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4919552" cy="1200329"/>
          </a:xfrm>
          <a:prstGeom prst="rect">
            <a:avLst/>
          </a:prstGeom>
        </p:spPr>
        <p:txBody>
          <a:bodyPr wrap="none">
            <a:spAutoFit/>
          </a:bodyPr>
          <a:lstStyle/>
          <a:p>
            <a:r>
              <a:rPr lang="en-US" b="1" dirty="0" smtClean="0"/>
              <a:t>Memory Analyzer tool</a:t>
            </a:r>
          </a:p>
          <a:p>
            <a:r>
              <a:rPr lang="en-US" dirty="0" smtClean="0">
                <a:hlinkClick r:id="rId2"/>
              </a:rPr>
              <a:t>https</a:t>
            </a:r>
            <a:r>
              <a:rPr lang="en-US" dirty="0">
                <a:hlinkClick r:id="rId2"/>
              </a:rPr>
              <a:t>://www.eclipse.org/mat</a:t>
            </a:r>
            <a:r>
              <a:rPr lang="en-US" dirty="0" smtClean="0">
                <a:hlinkClick r:id="rId2"/>
              </a:rPr>
              <a:t>/</a:t>
            </a:r>
            <a:endParaRPr lang="en-US" dirty="0" smtClean="0"/>
          </a:p>
          <a:p>
            <a:r>
              <a:rPr lang="en-US" dirty="0">
                <a:hlinkClick r:id="rId3"/>
              </a:rPr>
              <a:t>http://download.eclipse.org/mat/1.7/update-site</a:t>
            </a:r>
            <a:r>
              <a:rPr lang="en-US" dirty="0" smtClean="0">
                <a:hlinkClick r:id="rId3"/>
              </a:rPr>
              <a:t>/</a:t>
            </a:r>
            <a:endParaRPr lang="en-US" dirty="0" smtClean="0"/>
          </a:p>
          <a:p>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408147"/>
            <a:ext cx="5834063" cy="4773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1110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42988"/>
            <a:ext cx="66294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43000" y="609600"/>
            <a:ext cx="2769733" cy="369332"/>
          </a:xfrm>
          <a:prstGeom prst="rect">
            <a:avLst/>
          </a:prstGeom>
          <a:noFill/>
        </p:spPr>
        <p:txBody>
          <a:bodyPr wrap="none" rtlCol="0">
            <a:spAutoFit/>
          </a:bodyPr>
          <a:lstStyle/>
          <a:p>
            <a:r>
              <a:rPr lang="en-US" b="1" dirty="0" smtClean="0"/>
              <a:t>For Memory Leak </a:t>
            </a:r>
            <a:r>
              <a:rPr lang="en-US" b="1" dirty="0" err="1" smtClean="0"/>
              <a:t>Jstat</a:t>
            </a:r>
            <a:r>
              <a:rPr lang="en-US" b="1" dirty="0" smtClean="0"/>
              <a:t> info</a:t>
            </a:r>
            <a:endParaRPr lang="en-US" b="1" dirty="0"/>
          </a:p>
        </p:txBody>
      </p:sp>
      <p:sp>
        <p:nvSpPr>
          <p:cNvPr id="3" name="TextBox 2"/>
          <p:cNvSpPr txBox="1"/>
          <p:nvPr/>
        </p:nvSpPr>
        <p:spPr>
          <a:xfrm>
            <a:off x="658091" y="2921867"/>
            <a:ext cx="8001000" cy="584775"/>
          </a:xfrm>
          <a:prstGeom prst="rect">
            <a:avLst/>
          </a:prstGeom>
          <a:noFill/>
        </p:spPr>
        <p:txBody>
          <a:bodyPr wrap="square" rtlCol="0">
            <a:spAutoFit/>
          </a:bodyPr>
          <a:lstStyle/>
          <a:p>
            <a:r>
              <a:rPr lang="en-US" sz="1600" b="1" dirty="0" smtClean="0"/>
              <a:t>Threads (</a:t>
            </a:r>
            <a:r>
              <a:rPr lang="en-US" sz="1600" dirty="0">
                <a:hlinkClick r:id="rId3"/>
              </a:rPr>
              <a:t>http://winterbe.com/posts/2015/04/07/java8-concurrency-tutorial-thread-executor-examples/</a:t>
            </a:r>
            <a:r>
              <a:rPr lang="en-US" sz="1600" dirty="0"/>
              <a:t> </a:t>
            </a:r>
            <a:r>
              <a:rPr lang="en-US" sz="1600" b="1" dirty="0" smtClean="0"/>
              <a:t>)</a:t>
            </a:r>
            <a:endParaRPr lang="en-US" sz="1600" b="1" dirty="0"/>
          </a:p>
        </p:txBody>
      </p:sp>
      <p:sp>
        <p:nvSpPr>
          <p:cNvPr id="4" name="TextBox 3"/>
          <p:cNvSpPr txBox="1"/>
          <p:nvPr/>
        </p:nvSpPr>
        <p:spPr>
          <a:xfrm>
            <a:off x="699655" y="3564154"/>
            <a:ext cx="6629400" cy="3046988"/>
          </a:xfrm>
          <a:prstGeom prst="rect">
            <a:avLst/>
          </a:prstGeom>
          <a:noFill/>
        </p:spPr>
        <p:txBody>
          <a:bodyPr wrap="square" rtlCol="0">
            <a:spAutoFit/>
          </a:bodyPr>
          <a:lstStyle/>
          <a:p>
            <a:pPr marL="285750" indent="-285750">
              <a:buFontTx/>
              <a:buChar char="-"/>
            </a:pPr>
            <a:r>
              <a:rPr lang="en-US" sz="1600" dirty="0" smtClean="0"/>
              <a:t>Thread deadlock</a:t>
            </a:r>
          </a:p>
          <a:p>
            <a:pPr marL="285750" indent="-285750">
              <a:buFontTx/>
              <a:buChar char="-"/>
            </a:pPr>
            <a:r>
              <a:rPr lang="en-US" sz="1600" dirty="0" smtClean="0"/>
              <a:t>Latency ( waiting for other resources to end)</a:t>
            </a:r>
          </a:p>
          <a:p>
            <a:pPr marL="285750" indent="-285750">
              <a:buFontTx/>
              <a:buChar char="-"/>
            </a:pPr>
            <a:endParaRPr lang="en-US" sz="1600" dirty="0"/>
          </a:p>
          <a:p>
            <a:r>
              <a:rPr lang="en-US" sz="1600" b="1" dirty="0" smtClean="0"/>
              <a:t>Thread Dump Tool</a:t>
            </a:r>
          </a:p>
          <a:p>
            <a:pPr marL="285750" indent="-285750">
              <a:buFont typeface="Arial" pitchFamily="34" charset="0"/>
              <a:buChar char="•"/>
            </a:pPr>
            <a:r>
              <a:rPr lang="en-US" sz="1600" dirty="0">
                <a:hlinkClick r:id="rId4"/>
              </a:rPr>
              <a:t>http://</a:t>
            </a:r>
            <a:r>
              <a:rPr lang="en-US" sz="1600" dirty="0" smtClean="0">
                <a:hlinkClick r:id="rId4"/>
              </a:rPr>
              <a:t>samuraism.jp/samurai/en/index.html</a:t>
            </a:r>
            <a:r>
              <a:rPr lang="en-US" sz="1600" dirty="0" smtClean="0"/>
              <a:t> </a:t>
            </a:r>
          </a:p>
          <a:p>
            <a:pPr marL="285750" indent="-285750">
              <a:buFont typeface="Arial" pitchFamily="34" charset="0"/>
              <a:buChar char="•"/>
            </a:pPr>
            <a:r>
              <a:rPr lang="en-US" sz="1600" dirty="0">
                <a:hlinkClick r:id="rId5"/>
              </a:rPr>
              <a:t>http://</a:t>
            </a:r>
            <a:r>
              <a:rPr lang="en-US" sz="1600" dirty="0" smtClean="0">
                <a:hlinkClick r:id="rId5"/>
              </a:rPr>
              <a:t>www.java2s.com/Code/Jar/s/Downloadsamuraijar.htm</a:t>
            </a:r>
            <a:endParaRPr lang="en-US" sz="1600" dirty="0" smtClean="0"/>
          </a:p>
          <a:p>
            <a:endParaRPr lang="en-US" sz="1600" dirty="0" smtClean="0"/>
          </a:p>
          <a:p>
            <a:r>
              <a:rPr lang="en-US" sz="1600" b="1" dirty="0" smtClean="0"/>
              <a:t>Java Reference </a:t>
            </a:r>
            <a:endParaRPr lang="en-US" sz="1600" b="1" dirty="0"/>
          </a:p>
          <a:p>
            <a:pPr marL="285750" indent="-285750">
              <a:buFont typeface="Arial" pitchFamily="34" charset="0"/>
              <a:buChar char="•"/>
            </a:pPr>
            <a:r>
              <a:rPr lang="en-US" sz="1600" dirty="0">
                <a:hlinkClick r:id="rId6"/>
              </a:rPr>
              <a:t>https://</a:t>
            </a:r>
            <a:r>
              <a:rPr lang="en-US" sz="1600" dirty="0" smtClean="0">
                <a:hlinkClick r:id="rId6"/>
              </a:rPr>
              <a:t>stackoverflow.com/questions/9809074/java-difference-between-strong-soft-weak-phantom-reference</a:t>
            </a:r>
            <a:r>
              <a:rPr lang="en-US" sz="1600" dirty="0" smtClean="0"/>
              <a:t> </a:t>
            </a:r>
          </a:p>
          <a:p>
            <a:pPr marL="285750" indent="-285750">
              <a:buFont typeface="Arial" pitchFamily="34" charset="0"/>
              <a:buChar char="•"/>
            </a:pPr>
            <a:r>
              <a:rPr lang="en-US" sz="1600" dirty="0">
                <a:hlinkClick r:id="rId7"/>
              </a:rPr>
              <a:t>https://</a:t>
            </a:r>
            <a:r>
              <a:rPr lang="en-US" sz="1600" dirty="0" smtClean="0">
                <a:hlinkClick r:id="rId7"/>
              </a:rPr>
              <a:t>community.oracle.com/blogs/enicholas/2006/05/04/understanding-weak-references</a:t>
            </a:r>
            <a:r>
              <a:rPr lang="en-US" sz="1600" dirty="0" smtClean="0"/>
              <a:t> </a:t>
            </a:r>
            <a:endParaRPr lang="en-US" sz="1600" dirty="0"/>
          </a:p>
        </p:txBody>
      </p:sp>
    </p:spTree>
    <p:extLst>
      <p:ext uri="{BB962C8B-B14F-4D97-AF65-F5344CB8AC3E}">
        <p14:creationId xmlns:p14="http://schemas.microsoft.com/office/powerpoint/2010/main" val="3185594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685800"/>
            <a:ext cx="7524750"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4682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1" y="685801"/>
            <a:ext cx="7696199" cy="584775"/>
          </a:xfrm>
          <a:prstGeom prst="rect">
            <a:avLst/>
          </a:prstGeom>
          <a:noFill/>
        </p:spPr>
        <p:txBody>
          <a:bodyPr wrap="square" rtlCol="0">
            <a:spAutoFit/>
          </a:bodyPr>
          <a:lstStyle/>
          <a:p>
            <a:r>
              <a:rPr lang="en-US" sz="1600" dirty="0" smtClean="0"/>
              <a:t>.class  -&gt; ByteCode  executes in jvm  irrespective of source language like Groovy, Scala, Jython</a:t>
            </a:r>
          </a:p>
        </p:txBody>
      </p:sp>
      <p:sp>
        <p:nvSpPr>
          <p:cNvPr id="3" name="Rectangle 2"/>
          <p:cNvSpPr/>
          <p:nvPr/>
        </p:nvSpPr>
        <p:spPr>
          <a:xfrm>
            <a:off x="762000" y="1713407"/>
            <a:ext cx="1032719" cy="338554"/>
          </a:xfrm>
          <a:prstGeom prst="rect">
            <a:avLst/>
          </a:prstGeom>
        </p:spPr>
        <p:txBody>
          <a:bodyPr wrap="none">
            <a:spAutoFit/>
          </a:bodyPr>
          <a:lstStyle/>
          <a:p>
            <a:r>
              <a:rPr lang="en-US" sz="1600" dirty="0"/>
              <a:t>ByteCode </a:t>
            </a:r>
          </a:p>
        </p:txBody>
      </p:sp>
      <p:cxnSp>
        <p:nvCxnSpPr>
          <p:cNvPr id="5" name="Straight Arrow Connector 4"/>
          <p:cNvCxnSpPr/>
          <p:nvPr/>
        </p:nvCxnSpPr>
        <p:spPr>
          <a:xfrm>
            <a:off x="1331034" y="2082739"/>
            <a:ext cx="0" cy="4318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69034" y="25146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Class  loader</a:t>
            </a:r>
            <a:endParaRPr lang="en-US" sz="1600" dirty="0"/>
          </a:p>
        </p:txBody>
      </p:sp>
      <p:cxnSp>
        <p:nvCxnSpPr>
          <p:cNvPr id="9" name="Straight Arrow Connector 8"/>
          <p:cNvCxnSpPr/>
          <p:nvPr/>
        </p:nvCxnSpPr>
        <p:spPr>
          <a:xfrm>
            <a:off x="2286000" y="25146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286000" y="27813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286000" y="30480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971800" y="2125947"/>
            <a:ext cx="3094822" cy="1077218"/>
          </a:xfrm>
          <a:prstGeom prst="rect">
            <a:avLst/>
          </a:prstGeom>
        </p:spPr>
        <p:txBody>
          <a:bodyPr wrap="none">
            <a:spAutoFit/>
          </a:bodyPr>
          <a:lstStyle/>
          <a:p>
            <a:r>
              <a:rPr lang="en-US" sz="1600" dirty="0" smtClean="0"/>
              <a:t>Bootstrap class loader</a:t>
            </a:r>
          </a:p>
          <a:p>
            <a:r>
              <a:rPr lang="en-US" sz="1600" dirty="0" smtClean="0"/>
              <a:t>Extension class loader </a:t>
            </a:r>
          </a:p>
          <a:p>
            <a:r>
              <a:rPr lang="en-US" sz="1600" dirty="0" smtClean="0"/>
              <a:t>System class loader </a:t>
            </a:r>
          </a:p>
          <a:p>
            <a:r>
              <a:rPr lang="en-US" sz="1600" dirty="0" smtClean="0"/>
              <a:t>Ear class loader -&gt; War class loader</a:t>
            </a:r>
            <a:endParaRPr lang="en-US" sz="1600" dirty="0"/>
          </a:p>
        </p:txBody>
      </p:sp>
      <p:cxnSp>
        <p:nvCxnSpPr>
          <p:cNvPr id="17" name="Straight Connector 16"/>
          <p:cNvCxnSpPr/>
          <p:nvPr/>
        </p:nvCxnSpPr>
        <p:spPr>
          <a:xfrm>
            <a:off x="1331034" y="304800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331034" y="4267200"/>
            <a:ext cx="14121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77836" y="3581400"/>
            <a:ext cx="6213764" cy="1323439"/>
          </a:xfrm>
          <a:prstGeom prst="rect">
            <a:avLst/>
          </a:prstGeom>
          <a:noFill/>
        </p:spPr>
        <p:txBody>
          <a:bodyPr wrap="square" rtlCol="0">
            <a:spAutoFit/>
          </a:bodyPr>
          <a:lstStyle/>
          <a:p>
            <a:r>
              <a:rPr lang="en-US" sz="1600" b="1" dirty="0"/>
              <a:t>l</a:t>
            </a:r>
            <a:r>
              <a:rPr lang="en-US" sz="1600" b="1" dirty="0" smtClean="0"/>
              <a:t>oad</a:t>
            </a:r>
          </a:p>
          <a:p>
            <a:r>
              <a:rPr lang="en-US" sz="1600" b="1" dirty="0" smtClean="0"/>
              <a:t>verify</a:t>
            </a:r>
            <a:r>
              <a:rPr lang="en-US" sz="1600" dirty="0" smtClean="0"/>
              <a:t> – verify the bytecode from security perspective and </a:t>
            </a:r>
          </a:p>
          <a:p>
            <a:r>
              <a:rPr lang="en-US" sz="1600" b="1" dirty="0" smtClean="0"/>
              <a:t>resolve</a:t>
            </a:r>
            <a:r>
              <a:rPr lang="en-US" sz="1600" dirty="0" smtClean="0"/>
              <a:t> - </a:t>
            </a:r>
          </a:p>
          <a:p>
            <a:r>
              <a:rPr lang="en-US" sz="1600" b="1" dirty="0" smtClean="0"/>
              <a:t>Initialize</a:t>
            </a:r>
            <a:r>
              <a:rPr lang="en-US" sz="1600" dirty="0" smtClean="0"/>
              <a:t> – static variables and method will be created and it will be part of perm gen space not in the heap</a:t>
            </a:r>
            <a:endParaRPr lang="en-US" sz="1600" dirty="0"/>
          </a:p>
        </p:txBody>
      </p:sp>
      <p:sp>
        <p:nvSpPr>
          <p:cNvPr id="21" name="TextBox 20"/>
          <p:cNvSpPr txBox="1"/>
          <p:nvPr/>
        </p:nvSpPr>
        <p:spPr>
          <a:xfrm>
            <a:off x="457200" y="6096000"/>
            <a:ext cx="5743624" cy="338554"/>
          </a:xfrm>
          <a:prstGeom prst="rect">
            <a:avLst/>
          </a:prstGeom>
          <a:noFill/>
        </p:spPr>
        <p:txBody>
          <a:bodyPr wrap="none" rtlCol="0">
            <a:spAutoFit/>
          </a:bodyPr>
          <a:lstStyle/>
          <a:p>
            <a:r>
              <a:rPr lang="en-US" sz="1600" dirty="0" smtClean="0"/>
              <a:t>Note : To load the application faster we have to enable lazy loading</a:t>
            </a:r>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345" y="5105400"/>
            <a:ext cx="766762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9677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252" y="2286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Class  loader</a:t>
            </a:r>
            <a:endParaRPr lang="en-US" sz="1400" dirty="0"/>
          </a:p>
        </p:txBody>
      </p:sp>
      <p:cxnSp>
        <p:nvCxnSpPr>
          <p:cNvPr id="4" name="Straight Arrow Connector 3"/>
          <p:cNvCxnSpPr>
            <a:stCxn id="2" idx="2"/>
          </p:cNvCxnSpPr>
          <p:nvPr/>
        </p:nvCxnSpPr>
        <p:spPr>
          <a:xfrm>
            <a:off x="1310252" y="762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555179" y="10668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JIT Compiler</a:t>
            </a:r>
          </a:p>
          <a:p>
            <a:pPr algn="ctr"/>
            <a:r>
              <a:rPr lang="en-US" sz="1400" dirty="0" smtClean="0"/>
              <a:t>(Hotspot)</a:t>
            </a:r>
            <a:endParaRPr lang="en-US" sz="1400" dirty="0"/>
          </a:p>
        </p:txBody>
      </p:sp>
      <p:cxnSp>
        <p:nvCxnSpPr>
          <p:cNvPr id="7" name="Straight Arrow Connector 6"/>
          <p:cNvCxnSpPr>
            <a:stCxn id="5" idx="3"/>
          </p:cNvCxnSpPr>
          <p:nvPr/>
        </p:nvCxnSpPr>
        <p:spPr>
          <a:xfrm>
            <a:off x="2079179" y="1333500"/>
            <a:ext cx="51162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25436" y="302448"/>
            <a:ext cx="6137563" cy="2062103"/>
          </a:xfrm>
          <a:prstGeom prst="rect">
            <a:avLst/>
          </a:prstGeom>
          <a:noFill/>
        </p:spPr>
        <p:txBody>
          <a:bodyPr wrap="square" rtlCol="0">
            <a:spAutoFit/>
          </a:bodyPr>
          <a:lstStyle/>
          <a:p>
            <a:r>
              <a:rPr lang="en-US" sz="1600" dirty="0" smtClean="0"/>
              <a:t>It will not compile everything to native code only the essential codes</a:t>
            </a:r>
          </a:p>
          <a:p>
            <a:r>
              <a:rPr lang="en-US" sz="1600" dirty="0" smtClean="0"/>
              <a:t>Two variants client and server JIT compiler</a:t>
            </a:r>
          </a:p>
          <a:p>
            <a:r>
              <a:rPr lang="en-US" sz="1600" dirty="0" smtClean="0"/>
              <a:t>-</a:t>
            </a:r>
            <a:r>
              <a:rPr lang="en-US" sz="1600" b="1" dirty="0" smtClean="0"/>
              <a:t>client</a:t>
            </a:r>
            <a:r>
              <a:rPr lang="en-US" sz="1600" dirty="0" smtClean="0"/>
              <a:t> </a:t>
            </a:r>
            <a:r>
              <a:rPr lang="en-US" sz="1600" dirty="0" smtClean="0">
                <a:sym typeface="Wingdings" pitchFamily="2" charset="2"/>
              </a:rPr>
              <a:t> </a:t>
            </a:r>
            <a:r>
              <a:rPr lang="en-US" sz="1600" dirty="0" smtClean="0"/>
              <a:t> single JIT compiler – to make use of faster startup</a:t>
            </a:r>
          </a:p>
          <a:p>
            <a:r>
              <a:rPr lang="en-US" sz="1600" dirty="0" smtClean="0"/>
              <a:t>-</a:t>
            </a:r>
            <a:r>
              <a:rPr lang="en-US" sz="1600" b="1" dirty="0" smtClean="0"/>
              <a:t>server –x64</a:t>
            </a:r>
            <a:r>
              <a:rPr lang="en-US" sz="1600" dirty="0" smtClean="0"/>
              <a:t> </a:t>
            </a:r>
            <a:r>
              <a:rPr lang="en-US" sz="1600" dirty="0" smtClean="0">
                <a:sym typeface="Wingdings" pitchFamily="2" charset="2"/>
              </a:rPr>
              <a:t></a:t>
            </a:r>
            <a:r>
              <a:rPr lang="en-US" sz="1600" dirty="0" smtClean="0"/>
              <a:t>  for better performance</a:t>
            </a:r>
          </a:p>
          <a:p>
            <a:r>
              <a:rPr lang="en-US" sz="1600" dirty="0" smtClean="0"/>
              <a:t>-</a:t>
            </a:r>
            <a:r>
              <a:rPr lang="en-US" sz="1600" b="1" dirty="0" smtClean="0"/>
              <a:t>tiered compilation</a:t>
            </a:r>
            <a:r>
              <a:rPr lang="en-US" sz="1600" dirty="0" smtClean="0"/>
              <a:t> </a:t>
            </a:r>
            <a:r>
              <a:rPr lang="en-US" sz="1600" dirty="0" smtClean="0">
                <a:sym typeface="Wingdings" pitchFamily="2" charset="2"/>
              </a:rPr>
              <a:t> initially starts faster and provide optimistic performance gradually – it is the default compiler in later java versions</a:t>
            </a:r>
          </a:p>
          <a:p>
            <a:endParaRPr lang="en-US" sz="1600" dirty="0">
              <a:sym typeface="Wingdings" pitchFamily="2" charset="2"/>
            </a:endParaRPr>
          </a:p>
          <a:p>
            <a:r>
              <a:rPr lang="en-US" sz="1600" dirty="0" smtClean="0">
                <a:sym typeface="Wingdings" pitchFamily="2" charset="2"/>
              </a:rPr>
              <a:t>Warm up time – code gets optimized by JVM </a:t>
            </a:r>
            <a:endParaRPr lang="en-US" sz="1600" dirty="0"/>
          </a:p>
        </p:txBody>
      </p:sp>
      <p:sp>
        <p:nvSpPr>
          <p:cNvPr id="9" name="Rectangle 8"/>
          <p:cNvSpPr/>
          <p:nvPr/>
        </p:nvSpPr>
        <p:spPr>
          <a:xfrm>
            <a:off x="569034" y="19812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Cache</a:t>
            </a:r>
            <a:endParaRPr lang="en-US" sz="1400" dirty="0"/>
          </a:p>
        </p:txBody>
      </p:sp>
      <p:cxnSp>
        <p:nvCxnSpPr>
          <p:cNvPr id="15" name="Straight Arrow Connector 14"/>
          <p:cNvCxnSpPr>
            <a:stCxn id="5" idx="2"/>
            <a:endCxn id="9" idx="0"/>
          </p:cNvCxnSpPr>
          <p:nvPr/>
        </p:nvCxnSpPr>
        <p:spPr>
          <a:xfrm>
            <a:off x="1317179" y="1600200"/>
            <a:ext cx="13855"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639291" y="2364551"/>
            <a:ext cx="5188087" cy="830997"/>
          </a:xfrm>
          <a:prstGeom prst="rect">
            <a:avLst/>
          </a:prstGeom>
          <a:noFill/>
        </p:spPr>
        <p:txBody>
          <a:bodyPr wrap="none" rtlCol="0">
            <a:spAutoFit/>
          </a:bodyPr>
          <a:lstStyle/>
          <a:p>
            <a:r>
              <a:rPr lang="en-US" sz="1600" b="1" dirty="0" smtClean="0"/>
              <a:t>OSR</a:t>
            </a:r>
            <a:r>
              <a:rPr lang="en-US" sz="1600" dirty="0" smtClean="0"/>
              <a:t> – On Stack Replacement –  execution can be controlled </a:t>
            </a:r>
          </a:p>
          <a:p>
            <a:r>
              <a:rPr lang="en-US" sz="1600" dirty="0" smtClean="0"/>
              <a:t> (the jvm will replace the newly compiled)</a:t>
            </a:r>
          </a:p>
          <a:p>
            <a:r>
              <a:rPr lang="en-US" sz="1600" b="1" dirty="0" smtClean="0"/>
              <a:t>Code cache </a:t>
            </a:r>
            <a:r>
              <a:rPr lang="en-US" sz="1600" dirty="0" smtClean="0"/>
              <a:t>– it has default memory space </a:t>
            </a:r>
            <a:endParaRPr lang="en-US" sz="1600" dirty="0"/>
          </a:p>
        </p:txBody>
      </p:sp>
      <p:sp>
        <p:nvSpPr>
          <p:cNvPr id="17" name="TextBox 16"/>
          <p:cNvSpPr txBox="1"/>
          <p:nvPr/>
        </p:nvSpPr>
        <p:spPr>
          <a:xfrm>
            <a:off x="603670" y="3276600"/>
            <a:ext cx="7528948" cy="3416320"/>
          </a:xfrm>
          <a:prstGeom prst="rect">
            <a:avLst/>
          </a:prstGeom>
          <a:noFill/>
        </p:spPr>
        <p:txBody>
          <a:bodyPr wrap="square" rtlCol="0">
            <a:spAutoFit/>
          </a:bodyPr>
          <a:lstStyle/>
          <a:p>
            <a:pPr fontAlgn="base"/>
            <a:r>
              <a:rPr lang="en-US" sz="1200" dirty="0"/>
              <a:t>In general, </a:t>
            </a:r>
            <a:r>
              <a:rPr lang="en-US" sz="1200" b="1" i="1" dirty="0"/>
              <a:t>Just-in-time</a:t>
            </a:r>
            <a:r>
              <a:rPr lang="en-US" sz="1200" b="1" dirty="0"/>
              <a:t> compilation</a:t>
            </a:r>
            <a:r>
              <a:rPr lang="en-US" sz="1200" dirty="0"/>
              <a:t> refers to compiling native code at runtime and executing it instead of (or in addition to) interpreting. Some VMs, such as Google V8, don't even have an interpreter; they JIT compile every function that gets executed (with varying degrees of optimization).</a:t>
            </a:r>
          </a:p>
          <a:p>
            <a:pPr fontAlgn="base"/>
            <a:r>
              <a:rPr lang="en-US" sz="1200" b="1" dirty="0"/>
              <a:t>On Stack Replacement (OSR)</a:t>
            </a:r>
            <a:r>
              <a:rPr lang="en-US" sz="1200" dirty="0"/>
              <a:t> is a technique for switching between different implementations of the same function. For example, you could use OSR to switch from interpreted or </a:t>
            </a:r>
            <a:r>
              <a:rPr lang="en-US" sz="1200" dirty="0" err="1"/>
              <a:t>unoptimized</a:t>
            </a:r>
            <a:r>
              <a:rPr lang="en-US" sz="1200" dirty="0"/>
              <a:t> code to </a:t>
            </a:r>
            <a:r>
              <a:rPr lang="en-US" sz="1200" dirty="0" err="1"/>
              <a:t>JITed</a:t>
            </a:r>
            <a:r>
              <a:rPr lang="en-US" sz="1200" dirty="0"/>
              <a:t> code as soon as it finishes compiling.</a:t>
            </a:r>
          </a:p>
          <a:p>
            <a:pPr fontAlgn="base"/>
            <a:r>
              <a:rPr lang="en-US" sz="1200" dirty="0"/>
              <a:t>OSR is useful in situations where you identify a function as "hot" while it is running. This might not necessarily be because the function gets called frequently; it might be called only once, but it spends a lot of time in a big loop which could benefit from optimization. When OSR occurs, the VM is paused, and the stack frame for the target function is replaced by an equivalent frame which may have variables in different locations.</a:t>
            </a:r>
          </a:p>
          <a:p>
            <a:pPr fontAlgn="base"/>
            <a:r>
              <a:rPr lang="en-US" sz="1200" dirty="0"/>
              <a:t>OSR can also occur in the other direction: from optimized code to </a:t>
            </a:r>
            <a:r>
              <a:rPr lang="en-US" sz="1200" dirty="0" err="1"/>
              <a:t>unoptimized</a:t>
            </a:r>
            <a:r>
              <a:rPr lang="en-US" sz="1200" dirty="0"/>
              <a:t> code or interpreted code. Optimized code may make some assumptions about the runtime behavior of the program based on past behavior. For instance, you could convert a virtual or dynamic method call into a static call if you've only ever seen one type of receiver object. If it turns out later that these assumptions were wrong, OSR can be used to fall back to a more conservative implementation: the optimized stack frame gets converted into an </a:t>
            </a:r>
            <a:r>
              <a:rPr lang="en-US" sz="1200" dirty="0" err="1"/>
              <a:t>unoptimized</a:t>
            </a:r>
            <a:r>
              <a:rPr lang="en-US" sz="1200" dirty="0"/>
              <a:t> stack frame. If the VM supports </a:t>
            </a:r>
            <a:r>
              <a:rPr lang="en-US" sz="1200" dirty="0" err="1"/>
              <a:t>inlining</a:t>
            </a:r>
            <a:r>
              <a:rPr lang="en-US" sz="1200" dirty="0"/>
              <a:t>, you might even end up converting an optimized stack frame into </a:t>
            </a:r>
            <a:r>
              <a:rPr lang="en-US" sz="1200" i="1" dirty="0"/>
              <a:t>several</a:t>
            </a:r>
            <a:r>
              <a:rPr lang="en-US" sz="1200" dirty="0"/>
              <a:t> </a:t>
            </a:r>
            <a:r>
              <a:rPr lang="en-US" sz="1200" dirty="0" err="1"/>
              <a:t>unoptimized</a:t>
            </a:r>
            <a:r>
              <a:rPr lang="en-US" sz="1200" dirty="0"/>
              <a:t> stack frames.</a:t>
            </a:r>
          </a:p>
          <a:p>
            <a:r>
              <a:rPr lang="en-US" sz="1200" dirty="0">
                <a:hlinkClick r:id="rId2"/>
              </a:rPr>
              <a:t>https://</a:t>
            </a:r>
            <a:r>
              <a:rPr lang="en-US" sz="1200" dirty="0" smtClean="0">
                <a:hlinkClick r:id="rId2"/>
              </a:rPr>
              <a:t>stackoverflow.com/questions/9105505/differences-between-just-in-time-compilation-and-on-stack-replacement</a:t>
            </a:r>
            <a:r>
              <a:rPr lang="en-US" sz="1200" dirty="0" smtClean="0"/>
              <a:t> </a:t>
            </a:r>
            <a:endParaRPr lang="en-US" sz="1200" dirty="0"/>
          </a:p>
        </p:txBody>
      </p:sp>
    </p:spTree>
    <p:extLst>
      <p:ext uri="{BB962C8B-B14F-4D97-AF65-F5344CB8AC3E}">
        <p14:creationId xmlns:p14="http://schemas.microsoft.com/office/powerpoint/2010/main" val="2230881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09600"/>
            <a:ext cx="645795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99655" y="203445"/>
            <a:ext cx="1863587" cy="369332"/>
          </a:xfrm>
          <a:prstGeom prst="rect">
            <a:avLst/>
          </a:prstGeom>
          <a:noFill/>
        </p:spPr>
        <p:txBody>
          <a:bodyPr wrap="none" rtlCol="0">
            <a:spAutoFit/>
          </a:bodyPr>
          <a:lstStyle/>
          <a:p>
            <a:r>
              <a:rPr lang="en-US" b="1" dirty="0" smtClean="0"/>
              <a:t>Print Compilation</a:t>
            </a:r>
            <a:endParaRPr lang="en-US" b="1" dirty="0"/>
          </a:p>
        </p:txBody>
      </p:sp>
      <p:sp>
        <p:nvSpPr>
          <p:cNvPr id="3" name="TextBox 2"/>
          <p:cNvSpPr txBox="1"/>
          <p:nvPr/>
        </p:nvSpPr>
        <p:spPr>
          <a:xfrm>
            <a:off x="699655" y="2514600"/>
            <a:ext cx="1362809" cy="369332"/>
          </a:xfrm>
          <a:prstGeom prst="rect">
            <a:avLst/>
          </a:prstGeom>
          <a:noFill/>
        </p:spPr>
        <p:txBody>
          <a:bodyPr wrap="none" rtlCol="0">
            <a:spAutoFit/>
          </a:bodyPr>
          <a:lstStyle/>
          <a:p>
            <a:r>
              <a:rPr lang="en-US" b="1" dirty="0" smtClean="0"/>
              <a:t>Load Testing</a:t>
            </a:r>
            <a:endParaRPr lang="en-US" b="1" dirty="0"/>
          </a:p>
        </p:txBody>
      </p:sp>
      <p:sp>
        <p:nvSpPr>
          <p:cNvPr id="4" name="TextBox 3"/>
          <p:cNvSpPr txBox="1"/>
          <p:nvPr/>
        </p:nvSpPr>
        <p:spPr>
          <a:xfrm>
            <a:off x="838200" y="3124200"/>
            <a:ext cx="3324115" cy="369332"/>
          </a:xfrm>
          <a:prstGeom prst="rect">
            <a:avLst/>
          </a:prstGeom>
          <a:noFill/>
        </p:spPr>
        <p:txBody>
          <a:bodyPr wrap="none" rtlCol="0">
            <a:spAutoFit/>
          </a:bodyPr>
          <a:lstStyle/>
          <a:p>
            <a:r>
              <a:rPr lang="en-US" b="1" dirty="0" smtClean="0">
                <a:hlinkClick r:id="rId3"/>
              </a:rPr>
              <a:t>Tool</a:t>
            </a:r>
            <a:r>
              <a:rPr lang="en-US" dirty="0" smtClean="0">
                <a:hlinkClick r:id="rId3"/>
              </a:rPr>
              <a:t> - https</a:t>
            </a:r>
            <a:r>
              <a:rPr lang="en-US" dirty="0">
                <a:hlinkClick r:id="rId3"/>
              </a:rPr>
              <a:t>://jmeter.apache.org</a:t>
            </a:r>
            <a:r>
              <a:rPr lang="en-US" dirty="0" smtClean="0">
                <a:hlinkClick r:id="rId3"/>
              </a:rPr>
              <a:t>/</a:t>
            </a:r>
            <a:r>
              <a:rPr lang="en-US" dirty="0" smtClean="0"/>
              <a:t> </a:t>
            </a:r>
            <a:endParaRPr lang="en-US" dirty="0"/>
          </a:p>
        </p:txBody>
      </p:sp>
    </p:spTree>
    <p:extLst>
      <p:ext uri="{BB962C8B-B14F-4D97-AF65-F5344CB8AC3E}">
        <p14:creationId xmlns:p14="http://schemas.microsoft.com/office/powerpoint/2010/main" val="3314504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3455" y="438880"/>
            <a:ext cx="8077200" cy="1107996"/>
          </a:xfrm>
          <a:prstGeom prst="rect">
            <a:avLst/>
          </a:prstGeom>
          <a:noFill/>
        </p:spPr>
        <p:txBody>
          <a:bodyPr wrap="square" rtlCol="0">
            <a:spAutoFit/>
          </a:bodyPr>
          <a:lstStyle/>
          <a:p>
            <a:r>
              <a:rPr lang="en-US" b="1" dirty="0" smtClean="0"/>
              <a:t>Tools</a:t>
            </a:r>
            <a:endParaRPr lang="en-US" sz="1600" b="1" dirty="0" smtClean="0"/>
          </a:p>
          <a:p>
            <a:endParaRPr lang="en-US" sz="1600" b="1" dirty="0" smtClean="0"/>
          </a:p>
          <a:p>
            <a:r>
              <a:rPr lang="en-US" sz="1600" dirty="0" smtClean="0"/>
              <a:t> </a:t>
            </a:r>
            <a:r>
              <a:rPr lang="en-US" sz="1600" b="1" dirty="0" err="1" smtClean="0"/>
              <a:t>Jcmd</a:t>
            </a:r>
            <a:r>
              <a:rPr lang="en-US" sz="1600" dirty="0" smtClean="0"/>
              <a:t> (C:\Program Files\Java\jdk1.8.0_161\bin&gt;</a:t>
            </a:r>
            <a:r>
              <a:rPr lang="en-US" sz="1600" dirty="0" err="1" smtClean="0"/>
              <a:t>jcmd</a:t>
            </a:r>
            <a:r>
              <a:rPr lang="en-US" sz="1600" dirty="0" smtClean="0"/>
              <a:t> 8752 help)</a:t>
            </a:r>
          </a:p>
          <a:p>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50" y="1409700"/>
            <a:ext cx="49149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3281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238" y="766763"/>
            <a:ext cx="6867525"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2174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685800"/>
            <a:ext cx="5992731" cy="646331"/>
          </a:xfrm>
          <a:prstGeom prst="rect">
            <a:avLst/>
          </a:prstGeom>
          <a:noFill/>
        </p:spPr>
        <p:txBody>
          <a:bodyPr wrap="none" rtlCol="0">
            <a:spAutoFit/>
          </a:bodyPr>
          <a:lstStyle/>
          <a:p>
            <a:r>
              <a:rPr lang="en-US" b="1" dirty="0" smtClean="0"/>
              <a:t>jinfo</a:t>
            </a:r>
          </a:p>
          <a:p>
            <a:r>
              <a:rPr lang="en-US" dirty="0" smtClean="0"/>
              <a:t>- Used to change the flags for running process for certain flags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596265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805157"/>
            <a:ext cx="67532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14400" y="4415043"/>
            <a:ext cx="731290" cy="369332"/>
          </a:xfrm>
          <a:prstGeom prst="rect">
            <a:avLst/>
          </a:prstGeom>
          <a:noFill/>
        </p:spPr>
        <p:txBody>
          <a:bodyPr wrap="none" rtlCol="0">
            <a:spAutoFit/>
          </a:bodyPr>
          <a:lstStyle/>
          <a:p>
            <a:r>
              <a:rPr lang="en-US" b="1" dirty="0" smtClean="0"/>
              <a:t>jstack</a:t>
            </a:r>
            <a:endParaRPr lang="en-US" b="1" dirty="0"/>
          </a:p>
        </p:txBody>
      </p:sp>
      <p:sp>
        <p:nvSpPr>
          <p:cNvPr id="6" name="TextBox 5"/>
          <p:cNvSpPr txBox="1"/>
          <p:nvPr/>
        </p:nvSpPr>
        <p:spPr>
          <a:xfrm>
            <a:off x="794325" y="6229989"/>
            <a:ext cx="8182240" cy="369332"/>
          </a:xfrm>
          <a:prstGeom prst="rect">
            <a:avLst/>
          </a:prstGeom>
          <a:noFill/>
        </p:spPr>
        <p:txBody>
          <a:bodyPr wrap="none" rtlCol="0">
            <a:spAutoFit/>
          </a:bodyPr>
          <a:lstStyle/>
          <a:p>
            <a:r>
              <a:rPr lang="en-US" dirty="0" smtClean="0"/>
              <a:t>Use thread dumps at regular intervals to identify how long particular thread is waiting</a:t>
            </a:r>
            <a:endParaRPr lang="en-US" dirty="0"/>
          </a:p>
        </p:txBody>
      </p:sp>
    </p:spTree>
    <p:extLst>
      <p:ext uri="{BB962C8B-B14F-4D97-AF65-F5344CB8AC3E}">
        <p14:creationId xmlns:p14="http://schemas.microsoft.com/office/powerpoint/2010/main" val="1213285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609600"/>
            <a:ext cx="5901937" cy="646331"/>
          </a:xfrm>
          <a:prstGeom prst="rect">
            <a:avLst/>
          </a:prstGeom>
          <a:noFill/>
        </p:spPr>
        <p:txBody>
          <a:bodyPr wrap="none" rtlCol="0">
            <a:spAutoFit/>
          </a:bodyPr>
          <a:lstStyle/>
          <a:p>
            <a:r>
              <a:rPr lang="en-US" dirty="0" err="1" smtClean="0"/>
              <a:t>Heap_dump</a:t>
            </a:r>
            <a:endParaRPr lang="en-US" dirty="0" smtClean="0"/>
          </a:p>
          <a:p>
            <a:r>
              <a:rPr lang="en-US" dirty="0" smtClean="0"/>
              <a:t>- Objects created during the process can be exported to a file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527" y="1371600"/>
            <a:ext cx="810577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62000" y="2438400"/>
            <a:ext cx="5184946" cy="369332"/>
          </a:xfrm>
          <a:prstGeom prst="rect">
            <a:avLst/>
          </a:prstGeom>
          <a:noFill/>
        </p:spPr>
        <p:txBody>
          <a:bodyPr wrap="none" rtlCol="0">
            <a:spAutoFit/>
          </a:bodyPr>
          <a:lstStyle/>
          <a:p>
            <a:r>
              <a:rPr lang="en-US" b="1" dirty="0" err="1" smtClean="0"/>
              <a:t>Jmap</a:t>
            </a:r>
            <a:r>
              <a:rPr lang="en-US" dirty="0" smtClean="0"/>
              <a:t> will provide histogram of all the created objects</a:t>
            </a: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410" y="3124200"/>
            <a:ext cx="481012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2465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609600"/>
            <a:ext cx="8001000" cy="5016758"/>
          </a:xfrm>
          <a:prstGeom prst="rect">
            <a:avLst/>
          </a:prstGeom>
          <a:noFill/>
        </p:spPr>
        <p:txBody>
          <a:bodyPr wrap="square" rtlCol="0">
            <a:spAutoFit/>
          </a:bodyPr>
          <a:lstStyle/>
          <a:p>
            <a:r>
              <a:rPr lang="en-US" sz="1600" b="1" dirty="0" smtClean="0"/>
              <a:t>Spring </a:t>
            </a:r>
            <a:r>
              <a:rPr lang="en-US" sz="1600" b="1" dirty="0" err="1" smtClean="0"/>
              <a:t>petclinic</a:t>
            </a:r>
            <a:r>
              <a:rPr lang="en-US" sz="1600" b="1" dirty="0" smtClean="0"/>
              <a:t> tool</a:t>
            </a:r>
          </a:p>
          <a:p>
            <a:endParaRPr lang="en-US" sz="1600" dirty="0"/>
          </a:p>
          <a:p>
            <a:r>
              <a:rPr lang="en-US" sz="1600" dirty="0" smtClean="0"/>
              <a:t>1. For any out of memory error</a:t>
            </a:r>
          </a:p>
          <a:p>
            <a:endParaRPr lang="en-US" sz="1600" dirty="0"/>
          </a:p>
          <a:p>
            <a:r>
              <a:rPr lang="en-US" sz="1600" dirty="0" smtClean="0"/>
              <a:t>-XX:+</a:t>
            </a:r>
            <a:r>
              <a:rPr lang="en-US" sz="1600" dirty="0" err="1" smtClean="0"/>
              <a:t>HeapDumpOnOutOfMemoryError</a:t>
            </a:r>
            <a:r>
              <a:rPr lang="en-US" sz="1600" dirty="0" smtClean="0"/>
              <a:t> –</a:t>
            </a:r>
            <a:r>
              <a:rPr lang="en-US" sz="1600" dirty="0" err="1" smtClean="0"/>
              <a:t>XX:HeapDumpPath</a:t>
            </a:r>
            <a:r>
              <a:rPr lang="en-US" sz="1600" dirty="0" smtClean="0"/>
              <a:t>=./ </a:t>
            </a:r>
            <a:r>
              <a:rPr lang="en-US" sz="1600" dirty="0" err="1" smtClean="0"/>
              <a:t>petclinicdump.hprof</a:t>
            </a:r>
            <a:endParaRPr lang="en-US" sz="1600" dirty="0" smtClean="0"/>
          </a:p>
          <a:p>
            <a:r>
              <a:rPr lang="en-US" sz="1600" dirty="0"/>
              <a:t> </a:t>
            </a:r>
            <a:r>
              <a:rPr lang="en-US" sz="1600" dirty="0" smtClean="0"/>
              <a:t>-jar  D:\JavaPerformanceTuningRepo\spring-petclinic-2.0.0.jar</a:t>
            </a:r>
          </a:p>
          <a:p>
            <a:endParaRPr lang="en-US" sz="1600" dirty="0"/>
          </a:p>
          <a:p>
            <a:r>
              <a:rPr lang="en-US" sz="1600" dirty="0" smtClean="0"/>
              <a:t>2.Flight recorder (</a:t>
            </a:r>
            <a:r>
              <a:rPr lang="en-US" sz="1600" dirty="0" smtClean="0">
                <a:hlinkClick r:id="rId2"/>
              </a:rPr>
              <a:t>https://docs.oracle.com/javase/8/docs/technotes/guides/troubleshoot/tooldescr004.html</a:t>
            </a:r>
            <a:r>
              <a:rPr lang="en-US" sz="1600" dirty="0" smtClean="0"/>
              <a:t> )</a:t>
            </a:r>
          </a:p>
          <a:p>
            <a:endParaRPr lang="en-US" sz="1600" dirty="0"/>
          </a:p>
          <a:p>
            <a:r>
              <a:rPr lang="en-US" sz="1600" dirty="0" smtClean="0"/>
              <a:t>"C:\Program Files\Java\jdk1.8.0_161\bin\java" -XX:+</a:t>
            </a:r>
            <a:r>
              <a:rPr lang="en-US" sz="1600" dirty="0" err="1" smtClean="0"/>
              <a:t>HeapDumpOnOutOfMemoryError</a:t>
            </a:r>
            <a:r>
              <a:rPr lang="en-US" sz="1600" dirty="0" smtClean="0"/>
              <a:t> –</a:t>
            </a:r>
            <a:r>
              <a:rPr lang="en-US" sz="1600" dirty="0" err="1" smtClean="0"/>
              <a:t>XX:HeapDumpPath</a:t>
            </a:r>
            <a:r>
              <a:rPr lang="en-US" sz="1600" dirty="0" smtClean="0"/>
              <a:t>=./</a:t>
            </a:r>
            <a:r>
              <a:rPr lang="en-US" sz="1600" dirty="0" err="1" smtClean="0"/>
              <a:t>petclinicdump.hprof</a:t>
            </a:r>
            <a:r>
              <a:rPr lang="en-US" sz="1600" dirty="0" smtClean="0"/>
              <a:t> -XX:+</a:t>
            </a:r>
            <a:r>
              <a:rPr lang="en-US" sz="1600" dirty="0" err="1" smtClean="0"/>
              <a:t>UnlockCommercialFeatures</a:t>
            </a:r>
            <a:r>
              <a:rPr lang="en-US" sz="1600" dirty="0" smtClean="0"/>
              <a:t> -XX:+</a:t>
            </a:r>
            <a:r>
              <a:rPr lang="en-US" sz="1600" dirty="0" err="1" smtClean="0"/>
              <a:t>FlightRecorder</a:t>
            </a:r>
            <a:r>
              <a:rPr lang="en-US" sz="1600" dirty="0" smtClean="0"/>
              <a:t> -</a:t>
            </a:r>
            <a:r>
              <a:rPr lang="en-US" sz="1600" dirty="0" err="1" smtClean="0"/>
              <a:t>XX:FlightRecorderOptions</a:t>
            </a:r>
            <a:r>
              <a:rPr lang="en-US" sz="1600" dirty="0" smtClean="0"/>
              <a:t>=</a:t>
            </a:r>
            <a:r>
              <a:rPr lang="en-US" sz="1600" dirty="0" err="1" smtClean="0"/>
              <a:t>defaultrecording</a:t>
            </a:r>
            <a:r>
              <a:rPr lang="en-US" sz="1600" dirty="0" smtClean="0"/>
              <a:t>=</a:t>
            </a:r>
            <a:r>
              <a:rPr lang="en-US" sz="1600" dirty="0" err="1" smtClean="0"/>
              <a:t>true,disk</a:t>
            </a:r>
            <a:r>
              <a:rPr lang="en-US" sz="1600" dirty="0" smtClean="0"/>
              <a:t>=</a:t>
            </a:r>
            <a:r>
              <a:rPr lang="en-US" sz="1600" dirty="0" err="1" smtClean="0"/>
              <a:t>true,repository</a:t>
            </a:r>
            <a:r>
              <a:rPr lang="en-US" sz="1600" dirty="0" smtClean="0"/>
              <a:t>=./,</a:t>
            </a:r>
            <a:r>
              <a:rPr lang="en-US" sz="1600" dirty="0" err="1" smtClean="0"/>
              <a:t>maxage</a:t>
            </a:r>
            <a:r>
              <a:rPr lang="en-US" sz="1600" dirty="0" smtClean="0"/>
              <a:t>=15m,settings=profile -jar D:\JavaPerformanceTuningRepo\spring-petclinic-2.0.0.jar</a:t>
            </a:r>
          </a:p>
          <a:p>
            <a:endParaRPr lang="en-US" sz="1600" dirty="0"/>
          </a:p>
          <a:p>
            <a:r>
              <a:rPr lang="en-US" sz="1600" dirty="0" smtClean="0">
                <a:hlinkClick r:id="rId3"/>
              </a:rPr>
              <a:t>https://docs.oracle.com/javacomponents/jmc-5-4/jfr-runtime-guide/run.htm#JFRUH177</a:t>
            </a:r>
            <a:r>
              <a:rPr lang="en-US" sz="1600" dirty="0" smtClean="0"/>
              <a:t> </a:t>
            </a:r>
          </a:p>
          <a:p>
            <a:endParaRPr lang="en-US" sz="1600" dirty="0" smtClean="0"/>
          </a:p>
          <a:p>
            <a:endParaRPr lang="en-US" sz="1600" dirty="0"/>
          </a:p>
          <a:p>
            <a:r>
              <a:rPr lang="en-US" sz="1600" dirty="0" err="1" smtClean="0"/>
              <a:t>jcmd</a:t>
            </a:r>
            <a:r>
              <a:rPr lang="en-US" sz="1600" dirty="0" smtClean="0"/>
              <a:t> 8852 </a:t>
            </a:r>
            <a:r>
              <a:rPr lang="en-US" sz="1600" dirty="0" err="1" smtClean="0"/>
              <a:t>JFR.dump</a:t>
            </a:r>
            <a:r>
              <a:rPr lang="en-US" sz="1600" dirty="0" smtClean="0"/>
              <a:t> filename=D:\JavaPerformanceTuningRepo\petjcmd.jfr recording=0</a:t>
            </a:r>
            <a:endParaRPr lang="en-US" sz="1600" dirty="0"/>
          </a:p>
        </p:txBody>
      </p:sp>
    </p:spTree>
    <p:extLst>
      <p:ext uri="{BB962C8B-B14F-4D97-AF65-F5344CB8AC3E}">
        <p14:creationId xmlns:p14="http://schemas.microsoft.com/office/powerpoint/2010/main" val="3844948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685800"/>
            <a:ext cx="73152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830764" y="316468"/>
            <a:ext cx="1669175" cy="369332"/>
          </a:xfrm>
          <a:prstGeom prst="rect">
            <a:avLst/>
          </a:prstGeom>
          <a:noFill/>
        </p:spPr>
        <p:txBody>
          <a:bodyPr wrap="none" rtlCol="0">
            <a:spAutoFit/>
          </a:bodyPr>
          <a:lstStyle/>
          <a:p>
            <a:r>
              <a:rPr lang="en-US" b="1" dirty="0" err="1" smtClean="0"/>
              <a:t>Mbean</a:t>
            </a:r>
            <a:r>
              <a:rPr lang="en-US" b="1" dirty="0" smtClean="0"/>
              <a:t> analysis</a:t>
            </a:r>
            <a:endParaRPr lang="en-US" b="1" dirty="0"/>
          </a:p>
        </p:txBody>
      </p:sp>
    </p:spTree>
    <p:extLst>
      <p:ext uri="{BB962C8B-B14F-4D97-AF65-F5344CB8AC3E}">
        <p14:creationId xmlns:p14="http://schemas.microsoft.com/office/powerpoint/2010/main" val="3336440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685800"/>
            <a:ext cx="7391400" cy="554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505200" y="381000"/>
            <a:ext cx="1717265" cy="369332"/>
          </a:xfrm>
          <a:prstGeom prst="rect">
            <a:avLst/>
          </a:prstGeom>
          <a:noFill/>
        </p:spPr>
        <p:txBody>
          <a:bodyPr wrap="none" rtlCol="0">
            <a:spAutoFit/>
          </a:bodyPr>
          <a:lstStyle/>
          <a:p>
            <a:r>
              <a:rPr lang="en-US" b="1" dirty="0" smtClean="0"/>
              <a:t>Flight Recording</a:t>
            </a:r>
            <a:endParaRPr lang="en-US" b="1" dirty="0"/>
          </a:p>
        </p:txBody>
      </p:sp>
    </p:spTree>
    <p:extLst>
      <p:ext uri="{BB962C8B-B14F-4D97-AF65-F5344CB8AC3E}">
        <p14:creationId xmlns:p14="http://schemas.microsoft.com/office/powerpoint/2010/main" val="217879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5844" y="381000"/>
            <a:ext cx="1796710" cy="338554"/>
          </a:xfrm>
          <a:prstGeom prst="rect">
            <a:avLst/>
          </a:prstGeom>
          <a:noFill/>
        </p:spPr>
        <p:txBody>
          <a:bodyPr wrap="none" rtlCol="0">
            <a:spAutoFit/>
          </a:bodyPr>
          <a:lstStyle/>
          <a:p>
            <a:r>
              <a:rPr lang="en-US" sz="1600" b="1" dirty="0" smtClean="0"/>
              <a:t>Garbage Collection</a:t>
            </a:r>
            <a:endParaRPr lang="en-US" sz="1600" b="1" dirty="0"/>
          </a:p>
        </p:txBody>
      </p:sp>
      <p:sp>
        <p:nvSpPr>
          <p:cNvPr id="4" name="Rectangle 3"/>
          <p:cNvSpPr/>
          <p:nvPr/>
        </p:nvSpPr>
        <p:spPr>
          <a:xfrm>
            <a:off x="1066800" y="1108364"/>
            <a:ext cx="3581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 name="Rectangle 4"/>
          <p:cNvSpPr/>
          <p:nvPr/>
        </p:nvSpPr>
        <p:spPr>
          <a:xfrm>
            <a:off x="1066800" y="1108364"/>
            <a:ext cx="76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 name="Rectangle 5"/>
          <p:cNvSpPr/>
          <p:nvPr/>
        </p:nvSpPr>
        <p:spPr>
          <a:xfrm>
            <a:off x="1828800" y="1108364"/>
            <a:ext cx="7620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Rectangle 6"/>
          <p:cNvSpPr/>
          <p:nvPr/>
        </p:nvSpPr>
        <p:spPr>
          <a:xfrm>
            <a:off x="2576945" y="1108364"/>
            <a:ext cx="76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 name="Rectangle 7"/>
          <p:cNvSpPr/>
          <p:nvPr/>
        </p:nvSpPr>
        <p:spPr>
          <a:xfrm>
            <a:off x="3338945" y="1108364"/>
            <a:ext cx="7620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0" name="Straight Arrow Connector 9"/>
          <p:cNvCxnSpPr>
            <a:stCxn id="6" idx="2"/>
          </p:cNvCxnSpPr>
          <p:nvPr/>
        </p:nvCxnSpPr>
        <p:spPr>
          <a:xfrm>
            <a:off x="2209800" y="1870364"/>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p:cNvCxnSpPr>
          <p:nvPr/>
        </p:nvCxnSpPr>
        <p:spPr>
          <a:xfrm>
            <a:off x="3719945" y="1870364"/>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28798" y="2479964"/>
            <a:ext cx="886653" cy="338554"/>
          </a:xfrm>
          <a:prstGeom prst="rect">
            <a:avLst/>
          </a:prstGeom>
          <a:noFill/>
        </p:spPr>
        <p:txBody>
          <a:bodyPr wrap="none" rtlCol="0">
            <a:spAutoFit/>
          </a:bodyPr>
          <a:lstStyle/>
          <a:p>
            <a:r>
              <a:rPr lang="en-US" sz="1600" dirty="0" smtClean="0"/>
              <a:t>Garbage</a:t>
            </a:r>
            <a:endParaRPr lang="en-US" sz="1600" dirty="0"/>
          </a:p>
        </p:txBody>
      </p:sp>
      <p:sp>
        <p:nvSpPr>
          <p:cNvPr id="14" name="TextBox 13"/>
          <p:cNvSpPr txBox="1"/>
          <p:nvPr/>
        </p:nvSpPr>
        <p:spPr>
          <a:xfrm>
            <a:off x="3204121" y="2479964"/>
            <a:ext cx="886653" cy="338554"/>
          </a:xfrm>
          <a:prstGeom prst="rect">
            <a:avLst/>
          </a:prstGeom>
          <a:noFill/>
        </p:spPr>
        <p:txBody>
          <a:bodyPr wrap="none" rtlCol="0">
            <a:spAutoFit/>
          </a:bodyPr>
          <a:lstStyle/>
          <a:p>
            <a:r>
              <a:rPr lang="en-US" sz="1600" dirty="0" smtClean="0"/>
              <a:t>Garbage</a:t>
            </a:r>
            <a:endParaRPr lang="en-US" sz="1600" dirty="0"/>
          </a:p>
        </p:txBody>
      </p:sp>
      <p:sp>
        <p:nvSpPr>
          <p:cNvPr id="17" name="TextBox 16"/>
          <p:cNvSpPr txBox="1"/>
          <p:nvPr/>
        </p:nvSpPr>
        <p:spPr>
          <a:xfrm>
            <a:off x="2519106" y="1905000"/>
            <a:ext cx="620683" cy="338554"/>
          </a:xfrm>
          <a:prstGeom prst="rect">
            <a:avLst/>
          </a:prstGeom>
          <a:noFill/>
        </p:spPr>
        <p:txBody>
          <a:bodyPr wrap="none" rtlCol="0">
            <a:spAutoFit/>
          </a:bodyPr>
          <a:lstStyle/>
          <a:p>
            <a:r>
              <a:rPr lang="en-US" sz="1600" dirty="0" smtClean="0"/>
              <a:t>Heap</a:t>
            </a:r>
            <a:endParaRPr lang="en-US" sz="1600" dirty="0"/>
          </a:p>
        </p:txBody>
      </p:sp>
      <p:sp>
        <p:nvSpPr>
          <p:cNvPr id="18" name="TextBox 17"/>
          <p:cNvSpPr txBox="1"/>
          <p:nvPr/>
        </p:nvSpPr>
        <p:spPr>
          <a:xfrm>
            <a:off x="4588529" y="2426916"/>
            <a:ext cx="1341457" cy="830997"/>
          </a:xfrm>
          <a:prstGeom prst="rect">
            <a:avLst/>
          </a:prstGeom>
          <a:noFill/>
        </p:spPr>
        <p:txBody>
          <a:bodyPr wrap="none" rtlCol="0">
            <a:spAutoFit/>
          </a:bodyPr>
          <a:lstStyle/>
          <a:p>
            <a:r>
              <a:rPr lang="en-US" sz="1600" dirty="0" smtClean="0"/>
              <a:t>1.Identify,</a:t>
            </a:r>
          </a:p>
          <a:p>
            <a:r>
              <a:rPr lang="en-US" sz="1600" dirty="0" smtClean="0"/>
              <a:t>2.Clean,</a:t>
            </a:r>
          </a:p>
          <a:p>
            <a:r>
              <a:rPr lang="en-US" sz="1600" dirty="0" smtClean="0"/>
              <a:t>3.Compaction</a:t>
            </a:r>
            <a:endParaRPr lang="en-US" sz="1600" dirty="0"/>
          </a:p>
        </p:txBody>
      </p:sp>
      <p:sp>
        <p:nvSpPr>
          <p:cNvPr id="19" name="Rectangle 18"/>
          <p:cNvSpPr/>
          <p:nvPr/>
        </p:nvSpPr>
        <p:spPr>
          <a:xfrm>
            <a:off x="5257800" y="1108364"/>
            <a:ext cx="3276600" cy="762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 name="Rectangle 19"/>
          <p:cNvSpPr/>
          <p:nvPr/>
        </p:nvSpPr>
        <p:spPr>
          <a:xfrm>
            <a:off x="5257800" y="1108364"/>
            <a:ext cx="16383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22" name="Straight Arrow Connector 21"/>
          <p:cNvCxnSpPr/>
          <p:nvPr/>
        </p:nvCxnSpPr>
        <p:spPr>
          <a:xfrm>
            <a:off x="7696200" y="1870364"/>
            <a:ext cx="0" cy="4039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896100" y="2295298"/>
            <a:ext cx="1673792" cy="338554"/>
          </a:xfrm>
          <a:prstGeom prst="rect">
            <a:avLst/>
          </a:prstGeom>
          <a:noFill/>
        </p:spPr>
        <p:txBody>
          <a:bodyPr wrap="none" rtlCol="0">
            <a:spAutoFit/>
          </a:bodyPr>
          <a:lstStyle/>
          <a:p>
            <a:r>
              <a:rPr lang="en-US" sz="1600" dirty="0" smtClean="0"/>
              <a:t>Freed up memory</a:t>
            </a:r>
            <a:endParaRPr lang="en-US" sz="1600" dirty="0"/>
          </a:p>
        </p:txBody>
      </p:sp>
      <p:cxnSp>
        <p:nvCxnSpPr>
          <p:cNvPr id="27" name="Straight Arrow Connector 26"/>
          <p:cNvCxnSpPr/>
          <p:nvPr/>
        </p:nvCxnSpPr>
        <p:spPr>
          <a:xfrm>
            <a:off x="4800600" y="1489364"/>
            <a:ext cx="1631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13794" y="3733800"/>
            <a:ext cx="8220606" cy="2800767"/>
          </a:xfrm>
          <a:prstGeom prst="rect">
            <a:avLst/>
          </a:prstGeom>
          <a:noFill/>
        </p:spPr>
        <p:txBody>
          <a:bodyPr wrap="square" rtlCol="0">
            <a:spAutoFit/>
          </a:bodyPr>
          <a:lstStyle/>
          <a:p>
            <a:r>
              <a:rPr lang="en-US" sz="1600" b="1" dirty="0" smtClean="0"/>
              <a:t>Serial GC</a:t>
            </a:r>
            <a:r>
              <a:rPr lang="en-US" sz="1600" dirty="0" smtClean="0"/>
              <a:t> runs on only one thread</a:t>
            </a:r>
          </a:p>
          <a:p>
            <a:r>
              <a:rPr lang="en-US" sz="1600" dirty="0" smtClean="0"/>
              <a:t>All </a:t>
            </a:r>
            <a:r>
              <a:rPr lang="en-US" sz="1600" dirty="0" err="1" smtClean="0"/>
              <a:t>gc</a:t>
            </a:r>
            <a:r>
              <a:rPr lang="en-US" sz="1600" dirty="0" smtClean="0"/>
              <a:t> will put a pause to running applications</a:t>
            </a:r>
          </a:p>
          <a:p>
            <a:endParaRPr lang="en-US" sz="1600" dirty="0"/>
          </a:p>
          <a:p>
            <a:r>
              <a:rPr lang="en-US" sz="1600" b="1" dirty="0" smtClean="0"/>
              <a:t>Young and Old</a:t>
            </a:r>
            <a:r>
              <a:rPr lang="en-US" sz="1600" dirty="0" smtClean="0"/>
              <a:t>  Space( heap memory).. On which the if old is full  it will be handled by Full GC</a:t>
            </a:r>
          </a:p>
          <a:p>
            <a:r>
              <a:rPr lang="en-US" sz="1600" b="1" dirty="0" smtClean="0"/>
              <a:t>Parallel GC ( throughput </a:t>
            </a:r>
            <a:r>
              <a:rPr lang="en-US" sz="1600" b="1" dirty="0" err="1" smtClean="0"/>
              <a:t>alogorithm</a:t>
            </a:r>
            <a:r>
              <a:rPr lang="en-US" sz="1600" b="1" dirty="0" smtClean="0"/>
              <a:t>)</a:t>
            </a:r>
            <a:r>
              <a:rPr lang="en-US" sz="1600" dirty="0" smtClean="0"/>
              <a:t> – uses multiple thread and uses parallel CPU Process , it collects  only the young most of the time</a:t>
            </a:r>
          </a:p>
          <a:p>
            <a:r>
              <a:rPr lang="en-US" sz="1600" b="1" dirty="0" smtClean="0"/>
              <a:t>CMS</a:t>
            </a:r>
            <a:r>
              <a:rPr lang="en-US" sz="1600" dirty="0" smtClean="0"/>
              <a:t> – Concurrent </a:t>
            </a:r>
            <a:r>
              <a:rPr lang="en-US" sz="1600" dirty="0"/>
              <a:t>M</a:t>
            </a:r>
            <a:r>
              <a:rPr lang="en-US" sz="1600" dirty="0" smtClean="0"/>
              <a:t>ark and Sweep GC Algorithm – continuously </a:t>
            </a:r>
            <a:r>
              <a:rPr lang="en-US" sz="1600" dirty="0" err="1" smtClean="0"/>
              <a:t>cms</a:t>
            </a:r>
            <a:r>
              <a:rPr lang="en-US" sz="1600" dirty="0" smtClean="0"/>
              <a:t> process will be running -  recommended for web applications – it may lead to concurrent mode failure ( which in turn trigger stop the world full </a:t>
            </a:r>
            <a:r>
              <a:rPr lang="en-US" sz="1600" dirty="0" err="1" smtClean="0"/>
              <a:t>gc</a:t>
            </a:r>
            <a:r>
              <a:rPr lang="en-US" sz="1600" dirty="0" smtClean="0"/>
              <a:t> will happen)</a:t>
            </a:r>
          </a:p>
          <a:p>
            <a:r>
              <a:rPr lang="en-US" sz="1600" b="1" dirty="0" smtClean="0"/>
              <a:t>G1 </a:t>
            </a:r>
            <a:r>
              <a:rPr lang="en-US" sz="1600" dirty="0" smtClean="0"/>
              <a:t>– recommended for heap size more than 4GB – </a:t>
            </a:r>
            <a:r>
              <a:rPr lang="en-US" sz="1600" dirty="0" err="1" smtClean="0"/>
              <a:t>gc</a:t>
            </a:r>
            <a:r>
              <a:rPr lang="en-US" sz="1600" dirty="0" smtClean="0"/>
              <a:t> happens in smaller region by segregating the young and old space – concurrent mode failure is lesser than </a:t>
            </a:r>
            <a:r>
              <a:rPr lang="en-US" sz="1600" dirty="0" err="1" smtClean="0"/>
              <a:t>cms</a:t>
            </a:r>
            <a:endParaRPr lang="en-US" sz="1600" b="1" dirty="0"/>
          </a:p>
        </p:txBody>
      </p:sp>
    </p:spTree>
    <p:extLst>
      <p:ext uri="{BB962C8B-B14F-4D97-AF65-F5344CB8AC3E}">
        <p14:creationId xmlns:p14="http://schemas.microsoft.com/office/powerpoint/2010/main" val="3446270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1015</TotalTime>
  <Words>694</Words>
  <Application>Microsoft Office PowerPoint</Application>
  <PresentationFormat>On-screen Show (4:3)</PresentationFormat>
  <Paragraphs>121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119</cp:revision>
  <dcterms:created xsi:type="dcterms:W3CDTF">2018-05-28T03:56:09Z</dcterms:created>
  <dcterms:modified xsi:type="dcterms:W3CDTF">2018-05-30T05:47:13Z</dcterms:modified>
</cp:coreProperties>
</file>