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69" r:id="rId16"/>
    <p:sldId id="270" r:id="rId17"/>
    <p:sldId id="271" r:id="rId18"/>
    <p:sldId id="272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960E07-53E6-4E18-896E-9AC7B7153B4D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9285D-33AA-4DD5-8200-824B88AA1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43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9285D-33AA-4DD5-8200-824B88AA1A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22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5D7C-F206-4196-95B1-2023B832261D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2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5D7C-F206-4196-95B1-2023B832261D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01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5D7C-F206-4196-95B1-2023B832261D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5D7C-F206-4196-95B1-2023B832261D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95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5D7C-F206-4196-95B1-2023B832261D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5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5D7C-F206-4196-95B1-2023B832261D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99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5D7C-F206-4196-95B1-2023B832261D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50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5D7C-F206-4196-95B1-2023B832261D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31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5D7C-F206-4196-95B1-2023B832261D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35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5D7C-F206-4196-95B1-2023B832261D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2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5D7C-F206-4196-95B1-2023B832261D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96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95D7C-F206-4196-95B1-2023B832261D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0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url/persons" TargetMode="External"/><Relationship Id="rId2" Type="http://schemas.openxmlformats.org/officeDocument/2006/relationships/hyperlink" Target="https://spring.io/guides/gs/convert-jar-to-war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blog/2015/08/19/migrating-a-spring-web-mvc-application-from-jsp-to-angularj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eldung.com/swagger-2-documentation-for-spring-rest-ap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localhost:8080/swagger-ui.html" TargetMode="External"/><Relationship Id="rId4" Type="http://schemas.openxmlformats.org/officeDocument/2006/relationships/hyperlink" Target="https://dzone.com/articles/spring-boot-restful-api-documentation-with-swagger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gzcKCE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java-journal.blogspot.in/2012/08/what-is-appl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current-SNAPSHOT/reference/htmlsingle/#using-boot-starter" TargetMode="External"/><Relationship Id="rId2" Type="http://schemas.openxmlformats.org/officeDocument/2006/relationships/hyperlink" Target="https://docs.spring.io/spring-boot/docs/current-SNAPSHOT/reference/htmlsingle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tart.spring.io/" TargetMode="External"/><Relationship Id="rId2" Type="http://schemas.openxmlformats.org/officeDocument/2006/relationships/hyperlink" Target="https://docs.spring.io/spring/docs/current/spring-framework-reference/html/jdbc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data/jpa/docs/current/reference/html/#repositories.core-concepts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2447636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Spring Boot Documentation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5257800"/>
            <a:ext cx="8763000" cy="152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76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457200"/>
            <a:ext cx="5045612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 Operation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Create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Update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Delete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Read</a:t>
            </a:r>
          </a:p>
          <a:p>
            <a:pPr marL="171450" indent="-171450">
              <a:buFontTx/>
              <a:buChar char="-"/>
            </a:pPr>
            <a:endParaRPr lang="en-US" sz="1200" dirty="0"/>
          </a:p>
          <a:p>
            <a:pPr marL="171450" indent="-171450">
              <a:buFontTx/>
              <a:buChar char="-"/>
            </a:pP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UR</a:t>
            </a:r>
            <a:r>
              <a:rPr lang="en-US" sz="1200" b="1" dirty="0" smtClean="0">
                <a:solidFill>
                  <a:srgbClr val="FF0000"/>
                </a:solidFill>
              </a:rPr>
              <a:t>I</a:t>
            </a:r>
            <a:r>
              <a:rPr lang="en-US" sz="1200" dirty="0" smtClean="0"/>
              <a:t> : Uniform Resource Identifier ( Logical mappings , to identify a method)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UR</a:t>
            </a:r>
            <a:r>
              <a:rPr lang="en-US" sz="1200" b="1" dirty="0" smtClean="0">
                <a:solidFill>
                  <a:srgbClr val="00B050"/>
                </a:solidFill>
              </a:rPr>
              <a:t>L</a:t>
            </a:r>
            <a:r>
              <a:rPr lang="en-US" sz="1200" dirty="0" smtClean="0"/>
              <a:t> : </a:t>
            </a:r>
            <a:r>
              <a:rPr lang="en-US" sz="1200" dirty="0" err="1" smtClean="0"/>
              <a:t>Urinform</a:t>
            </a:r>
            <a:r>
              <a:rPr lang="en-US" sz="1200" dirty="0" smtClean="0"/>
              <a:t> Resource Locator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( </a:t>
            </a:r>
            <a:r>
              <a:rPr lang="en-US" sz="1200" dirty="0" err="1" smtClean="0"/>
              <a:t>Phsical</a:t>
            </a:r>
            <a:r>
              <a:rPr lang="en-US" sz="1200" dirty="0" smtClean="0"/>
              <a:t> pages rendered to the client )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URI should be nouns</a:t>
            </a:r>
          </a:p>
          <a:p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Understands the </a:t>
            </a:r>
            <a:r>
              <a:rPr lang="en-US" sz="1200" dirty="0" err="1" smtClean="0"/>
              <a:t>url</a:t>
            </a:r>
            <a:r>
              <a:rPr lang="en-US" sz="1200" dirty="0" smtClean="0"/>
              <a:t> no need to use request </a:t>
            </a:r>
            <a:r>
              <a:rPr lang="en-US" sz="1200" dirty="0" err="1" smtClean="0"/>
              <a:t>params</a:t>
            </a:r>
            <a:r>
              <a:rPr lang="en-US" sz="1200" dirty="0" smtClean="0"/>
              <a:t> with ‘?’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Objects in the server is called as Resources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Method names should follow the CRUD operations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Represent the state to the client ( JSON, XML, HTML, ATOM, TEXT)</a:t>
            </a:r>
          </a:p>
          <a:p>
            <a:pPr marL="171450" indent="-171450">
              <a:buFontTx/>
              <a:buChar char="-"/>
            </a:pPr>
            <a:endParaRPr lang="en-US" sz="1200" dirty="0" smtClean="0"/>
          </a:p>
          <a:p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5791200" y="457199"/>
            <a:ext cx="3124200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- </a:t>
            </a:r>
            <a:r>
              <a:rPr lang="en-US" sz="1200" dirty="0" err="1" smtClean="0"/>
              <a:t>xsd</a:t>
            </a:r>
            <a:r>
              <a:rPr lang="en-US" sz="1200" dirty="0" smtClean="0"/>
              <a:t> is a URI which we write in spring configurations( </a:t>
            </a:r>
            <a:r>
              <a:rPr lang="en-US" sz="1200" dirty="0" err="1" smtClean="0"/>
              <a:t>eg</a:t>
            </a:r>
            <a:r>
              <a:rPr lang="en-US" sz="1200" dirty="0" smtClean="0"/>
              <a:t>. Tags in java)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867400" y="1600200"/>
            <a:ext cx="3144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2"/>
              </a:rPr>
              <a:t>https://spring.io/guides/gs/convert-jar-to-war</a:t>
            </a:r>
            <a:r>
              <a:rPr lang="en-US" sz="1200" dirty="0" smtClean="0">
                <a:hlinkClick r:id="rId2"/>
              </a:rPr>
              <a:t>/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4114800"/>
            <a:ext cx="2273571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 Template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Headers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MIME-TYPE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Entities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Exchange</a:t>
            </a:r>
          </a:p>
          <a:p>
            <a:pPr marL="628650" lvl="1" indent="-171450">
              <a:buFontTx/>
              <a:buChar char="-"/>
            </a:pPr>
            <a:r>
              <a:rPr lang="en-US" sz="1200" dirty="0" err="1" smtClean="0"/>
              <a:t>url</a:t>
            </a:r>
            <a:r>
              <a:rPr lang="en-US" sz="1200" dirty="0" smtClean="0"/>
              <a:t> :  </a:t>
            </a:r>
            <a:r>
              <a:rPr lang="en-US" sz="1200" dirty="0">
                <a:hlinkClick r:id="rId3"/>
              </a:rPr>
              <a:t>http://</a:t>
            </a:r>
            <a:r>
              <a:rPr lang="en-US" sz="1200" dirty="0" smtClean="0">
                <a:hlinkClick r:id="rId3"/>
              </a:rPr>
              <a:t>url/persons</a:t>
            </a:r>
            <a:endParaRPr lang="en-US" sz="1200" dirty="0" smtClean="0"/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HTTP Method 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1500766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066800"/>
            <a:ext cx="5419725" cy="4851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90600" y="521855"/>
            <a:ext cx="6250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spring.io/blog/2015/08/19/migrating-a-spring-web-mvc-application-from-jsp-to-angularjs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9218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914400"/>
            <a:ext cx="541853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Swagger </a:t>
            </a:r>
            <a:r>
              <a:rPr lang="en-US" dirty="0" err="1" smtClean="0"/>
              <a:t>Api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sz="1200" dirty="0" smtClean="0">
                <a:hlinkClick r:id="rId3"/>
              </a:rPr>
              <a:t>http</a:t>
            </a:r>
            <a:r>
              <a:rPr lang="en-US" sz="1200" dirty="0">
                <a:hlinkClick r:id="rId3"/>
              </a:rPr>
              <a:t>://</a:t>
            </a:r>
            <a:r>
              <a:rPr lang="en-US" sz="1200" dirty="0" smtClean="0">
                <a:hlinkClick r:id="rId3"/>
              </a:rPr>
              <a:t>www.baeldung.com/swagger-2-documentation-for-spring-rest-api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>
                <a:hlinkClick r:id="rId4"/>
              </a:rPr>
              <a:t>https://</a:t>
            </a:r>
            <a:r>
              <a:rPr lang="en-US" sz="1200" dirty="0" smtClean="0">
                <a:hlinkClick r:id="rId4"/>
              </a:rPr>
              <a:t>dzone.com/articles/spring-boot-restful-api-documentation-with-swagger</a:t>
            </a:r>
            <a:r>
              <a:rPr lang="en-US" sz="1200" dirty="0" smtClean="0"/>
              <a:t> </a:t>
            </a:r>
            <a:endParaRPr lang="en-US" sz="1200" dirty="0" smtClean="0"/>
          </a:p>
          <a:p>
            <a:r>
              <a:rPr lang="en-US" sz="1200" dirty="0" smtClean="0"/>
              <a:t> </a:t>
            </a:r>
          </a:p>
          <a:p>
            <a:endParaRPr lang="en-US" sz="1200" dirty="0"/>
          </a:p>
          <a:p>
            <a:r>
              <a:rPr lang="en-US" sz="1200" dirty="0" smtClean="0"/>
              <a:t>Swagger UI - </a:t>
            </a:r>
            <a:r>
              <a:rPr lang="en-US" sz="1200" dirty="0" smtClean="0">
                <a:hlinkClick r:id="rId5"/>
              </a:rPr>
              <a:t>http</a:t>
            </a:r>
            <a:r>
              <a:rPr lang="en-US" sz="1200" dirty="0">
                <a:hlinkClick r:id="rId5"/>
              </a:rPr>
              <a:t>://</a:t>
            </a:r>
            <a:r>
              <a:rPr lang="en-US" sz="1200" dirty="0" smtClean="0">
                <a:hlinkClick r:id="rId5"/>
              </a:rPr>
              <a:t>localhost:8080/swagger-ui.html</a:t>
            </a:r>
            <a:r>
              <a:rPr lang="en-US" sz="1200" dirty="0" smtClean="0"/>
              <a:t> </a:t>
            </a:r>
            <a:endParaRPr lang="en-US" sz="1200" dirty="0" smtClean="0"/>
          </a:p>
          <a:p>
            <a:r>
              <a:rPr lang="en-US" sz="1000" dirty="0">
                <a:solidFill>
                  <a:srgbClr val="3F7F5F"/>
                </a:solidFill>
                <a:latin typeface="Courier New"/>
              </a:rPr>
              <a:t>//</a:t>
            </a:r>
            <a:r>
              <a:rPr lang="en-US" sz="1000" u="sng" dirty="0" err="1">
                <a:solidFill>
                  <a:srgbClr val="3F7F5F"/>
                </a:solidFill>
                <a:latin typeface="Courier New"/>
              </a:rPr>
              <a:t>Configuraiton</a:t>
            </a:r>
            <a:endParaRPr lang="en-US" sz="1000" u="sng" dirty="0">
              <a:solidFill>
                <a:srgbClr val="3F7F5F"/>
              </a:solidFill>
              <a:latin typeface="Courier New"/>
            </a:endParaRPr>
          </a:p>
          <a:p>
            <a:r>
              <a:rPr lang="en-US" sz="1000" dirty="0">
                <a:solidFill>
                  <a:srgbClr val="646464"/>
                </a:solidFill>
                <a:latin typeface="Courier New"/>
              </a:rPr>
              <a:t>@Configuration</a:t>
            </a:r>
          </a:p>
          <a:p>
            <a:r>
              <a:rPr lang="en-US" sz="1000" dirty="0">
                <a:solidFill>
                  <a:srgbClr val="3F7F5F"/>
                </a:solidFill>
                <a:latin typeface="Courier New"/>
              </a:rPr>
              <a:t>//Enable Swagger</a:t>
            </a:r>
          </a:p>
          <a:p>
            <a:r>
              <a:rPr lang="en-US" sz="1000" dirty="0">
                <a:solidFill>
                  <a:srgbClr val="646464"/>
                </a:solidFill>
                <a:latin typeface="Courier New"/>
              </a:rPr>
              <a:t>@EnableSwagger2</a:t>
            </a:r>
          </a:p>
          <a:p>
            <a:r>
              <a:rPr lang="en-US" sz="10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SwaggerConfiguration</a:t>
            </a:r>
            <a:r>
              <a:rPr lang="en-US" sz="1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{</a:t>
            </a:r>
          </a:p>
          <a:p>
            <a:endParaRPr lang="en-US" sz="1000" dirty="0">
              <a:latin typeface="Courier New"/>
            </a:endParaRPr>
          </a:p>
          <a:p>
            <a:r>
              <a:rPr lang="en-US" sz="1000" dirty="0">
                <a:solidFill>
                  <a:srgbClr val="3F7F5F"/>
                </a:solidFill>
                <a:latin typeface="Courier New"/>
              </a:rPr>
              <a:t>// Bean - </a:t>
            </a:r>
            <a:r>
              <a:rPr lang="en-US" sz="1000" u="sng" dirty="0">
                <a:solidFill>
                  <a:srgbClr val="3F7F5F"/>
                </a:solidFill>
                <a:latin typeface="Courier New"/>
              </a:rPr>
              <a:t>Docket</a:t>
            </a:r>
          </a:p>
          <a:p>
            <a:r>
              <a:rPr lang="en-US" sz="1000" dirty="0">
                <a:solidFill>
                  <a:srgbClr val="3F7F5F"/>
                </a:solidFill>
                <a:latin typeface="Courier New"/>
              </a:rPr>
              <a:t>// All the paths</a:t>
            </a:r>
          </a:p>
          <a:p>
            <a:endParaRPr lang="en-US" sz="1000" dirty="0">
              <a:latin typeface="Courier New"/>
            </a:endParaRPr>
          </a:p>
          <a:p>
            <a:r>
              <a:rPr lang="en-US" sz="1000" dirty="0">
                <a:solidFill>
                  <a:srgbClr val="646464"/>
                </a:solidFill>
                <a:latin typeface="Courier New"/>
              </a:rPr>
              <a:t>@Bean</a:t>
            </a:r>
          </a:p>
          <a:p>
            <a:r>
              <a:rPr lang="en-US" sz="10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Docket</a:t>
            </a:r>
            <a:r>
              <a:rPr lang="en-US" sz="10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api</a:t>
            </a:r>
            <a:r>
              <a:rPr lang="en-US" sz="1000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() {</a:t>
            </a:r>
          </a:p>
          <a:p>
            <a:r>
              <a:rPr lang="en-US" sz="1000" b="1" dirty="0">
                <a:solidFill>
                  <a:srgbClr val="7F0055"/>
                </a:solidFill>
                <a:highlight>
                  <a:srgbClr val="D4D4D4"/>
                </a:highlight>
                <a:latin typeface="Courier New"/>
              </a:rPr>
              <a:t>return</a:t>
            </a:r>
            <a:r>
              <a:rPr lang="en-US" sz="10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 </a:t>
            </a:r>
            <a:r>
              <a:rPr lang="en-US" sz="1000" b="1" dirty="0">
                <a:solidFill>
                  <a:srgbClr val="7F0055"/>
                </a:solidFill>
                <a:highlight>
                  <a:srgbClr val="D4D4D4"/>
                </a:highlight>
                <a:latin typeface="Courier New"/>
              </a:rPr>
              <a:t>new</a:t>
            </a:r>
            <a:r>
              <a:rPr lang="en-US" sz="10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Docket(DocumentationType.</a:t>
            </a:r>
            <a:r>
              <a:rPr lang="en-US" sz="1000" i="1" dirty="0">
                <a:solidFill>
                  <a:srgbClr val="0000C0"/>
                </a:solidFill>
                <a:highlight>
                  <a:srgbClr val="D4D4D4"/>
                </a:highlight>
                <a:latin typeface="Courier New"/>
              </a:rPr>
              <a:t>SWAGGER_2</a:t>
            </a:r>
            <a:r>
              <a:rPr lang="en-US" sz="1000" b="1" i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);</a:t>
            </a:r>
          </a:p>
          <a:p>
            <a:endParaRPr lang="en-US" sz="1000" dirty="0">
              <a:latin typeface="Courier New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endParaRPr lang="en-US" sz="1000" dirty="0">
              <a:solidFill>
                <a:srgbClr val="000000"/>
              </a:solidFill>
              <a:latin typeface="Courier New"/>
            </a:endParaRPr>
          </a:p>
          <a:p>
            <a:pPr marL="171450" indent="-171450">
              <a:buFontTx/>
              <a:buChar char="-"/>
            </a:pPr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Description for properties can be achieved using 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@</a:t>
            </a:r>
            <a:r>
              <a:rPr lang="en-US" sz="1000" b="1" dirty="0" err="1" smtClean="0">
                <a:solidFill>
                  <a:srgbClr val="000000"/>
                </a:solidFill>
                <a:latin typeface="Courier New"/>
              </a:rPr>
              <a:t>ApiModelProperty</a:t>
            </a:r>
            <a:endParaRPr lang="en-US" sz="1000" b="1" dirty="0" smtClean="0"/>
          </a:p>
          <a:p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6617855" y="683567"/>
            <a:ext cx="23369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@</a:t>
            </a:r>
            <a:r>
              <a:rPr lang="en-US" sz="1200" dirty="0" err="1" smtClean="0"/>
              <a:t>ResponseEntinty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Can set HTTP status</a:t>
            </a:r>
          </a:p>
          <a:p>
            <a:endParaRPr lang="en-US" sz="1200" dirty="0" smtClean="0"/>
          </a:p>
          <a:p>
            <a:r>
              <a:rPr lang="en-US" sz="1200" dirty="0" smtClean="0"/>
              <a:t>@</a:t>
            </a:r>
            <a:r>
              <a:rPr lang="en-US" sz="1200" dirty="0" err="1" smtClean="0"/>
              <a:t>ModelAttribute</a:t>
            </a:r>
            <a:endParaRPr lang="en-US" sz="1200" dirty="0" smtClean="0"/>
          </a:p>
          <a:p>
            <a:r>
              <a:rPr lang="en-US" sz="1200" dirty="0" smtClean="0"/>
              <a:t>- Can be used for Form submission</a:t>
            </a:r>
          </a:p>
          <a:p>
            <a:r>
              <a:rPr lang="en-US" sz="1200" dirty="0" smtClean="0"/>
              <a:t>- Provided by Spring MVC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6720574" y="4495800"/>
            <a:ext cx="15576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Security for swagger ?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 err="1" smtClean="0">
                <a:solidFill>
                  <a:schemeClr val="bg2">
                    <a:lumMod val="10000"/>
                  </a:schemeClr>
                </a:solidFill>
              </a:rPr>
              <a:t>Securityscheme</a:t>
            </a:r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</a:rPr>
              <a:t> , </a:t>
            </a:r>
          </a:p>
          <a:p>
            <a:r>
              <a:rPr lang="en-US" sz="1200" dirty="0" err="1" smtClean="0">
                <a:solidFill>
                  <a:schemeClr val="bg2">
                    <a:lumMod val="10000"/>
                  </a:schemeClr>
                </a:solidFill>
              </a:rPr>
              <a:t>securityContext</a:t>
            </a:r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</a:rPr>
              <a:t>,</a:t>
            </a:r>
          </a:p>
          <a:p>
            <a:r>
              <a:rPr lang="en-US" sz="1200" dirty="0" err="1" smtClean="0">
                <a:solidFill>
                  <a:schemeClr val="bg2">
                    <a:lumMod val="10000"/>
                  </a:schemeClr>
                </a:solidFill>
              </a:rPr>
              <a:t>defaultAuth</a:t>
            </a:r>
            <a:endParaRPr 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946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5638800" y="4229100"/>
            <a:ext cx="2133600" cy="1257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457200"/>
            <a:ext cx="380822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Microservices</a:t>
            </a:r>
          </a:p>
          <a:p>
            <a:endParaRPr lang="en-US" sz="1200" dirty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It is just an architecture ( like client-server, SOA)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Distributed architecture, layered architecture</a:t>
            </a:r>
          </a:p>
          <a:p>
            <a:pPr marL="171450" indent="-171450">
              <a:buFontTx/>
              <a:buChar char="-"/>
            </a:pPr>
            <a:r>
              <a:rPr lang="en-US" sz="1200" b="1" dirty="0" smtClean="0"/>
              <a:t>Complete application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Decompose of single system to small services 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Every service can run as a independent process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Intercommunicate via open protocols 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( HTTP , JMS … )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Separately, written, deployed, scaled and maintained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Potentially in different languages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Services are independently replaceable and upgradable</a:t>
            </a:r>
            <a:endParaRPr lang="en-US" sz="1200" dirty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Services encapsulate business capability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6019800" y="533400"/>
            <a:ext cx="2895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Martin Flower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A big contributor to spring framework</a:t>
            </a:r>
          </a:p>
          <a:p>
            <a:r>
              <a:rPr lang="en-US" sz="1200" dirty="0" smtClean="0"/>
              <a:t>Describes microservice as suite of small services, Each running its own process and communicating with Lightweight mechanisms often an http resource </a:t>
            </a:r>
            <a:r>
              <a:rPr lang="en-US" sz="1200" dirty="0" err="1" smtClean="0"/>
              <a:t>api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3925687"/>
            <a:ext cx="3970639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Consider a monolithic shopping cart app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Web / Mobile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Functions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Search for product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Product catalog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Inventory management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Shopping cart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Check out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fulfillment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6248400" y="32004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Client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91200" y="4343400"/>
            <a:ext cx="1828800" cy="23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Controller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91200" y="4732831"/>
            <a:ext cx="1828800" cy="23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Services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793557" y="5105400"/>
            <a:ext cx="1828800" cy="23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DAO’s</a:t>
            </a:r>
            <a:endParaRPr lang="en-US" dirty="0"/>
          </a:p>
        </p:txBody>
      </p:sp>
      <p:sp>
        <p:nvSpPr>
          <p:cNvPr id="9" name="Can 8"/>
          <p:cNvSpPr/>
          <p:nvPr/>
        </p:nvSpPr>
        <p:spPr>
          <a:xfrm>
            <a:off x="6484070" y="5791200"/>
            <a:ext cx="457200" cy="6858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DB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2"/>
            <a:endCxn id="7" idx="0"/>
          </p:cNvCxnSpPr>
          <p:nvPr/>
        </p:nvCxnSpPr>
        <p:spPr>
          <a:xfrm>
            <a:off x="6705600" y="4580929"/>
            <a:ext cx="0" cy="1519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>
            <a:off x="6705600" y="4970360"/>
            <a:ext cx="2357" cy="135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9" idx="1"/>
          </p:cNvCxnSpPr>
          <p:nvPr/>
        </p:nvCxnSpPr>
        <p:spPr>
          <a:xfrm>
            <a:off x="6707957" y="5342929"/>
            <a:ext cx="4713" cy="4482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2"/>
            <a:endCxn id="19" idx="0"/>
          </p:cNvCxnSpPr>
          <p:nvPr/>
        </p:nvCxnSpPr>
        <p:spPr>
          <a:xfrm>
            <a:off x="6705600" y="3733800"/>
            <a:ext cx="0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045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81400" y="19211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Spring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2133600" y="29879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Spring Cloud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4953000" y="29879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Spring Pivotal Cloud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984168" y="3826100"/>
            <a:ext cx="15972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 smtClean="0"/>
              <a:t>Spring cloud </a:t>
            </a:r>
            <a:r>
              <a:rPr lang="en-US" sz="1200" dirty="0" err="1" smtClean="0"/>
              <a:t>config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Ribbon ( for scaling)</a:t>
            </a:r>
          </a:p>
          <a:p>
            <a:pPr marL="171450" indent="-171450">
              <a:buFontTx/>
              <a:buChar char="-"/>
            </a:pPr>
            <a:r>
              <a:rPr lang="en-US" sz="1200" dirty="0" err="1" smtClean="0"/>
              <a:t>Zuul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Eureka</a:t>
            </a:r>
            <a:endParaRPr lang="en-US" sz="1200" dirty="0"/>
          </a:p>
        </p:txBody>
      </p:sp>
      <p:cxnSp>
        <p:nvCxnSpPr>
          <p:cNvPr id="8" name="Straight Arrow Connector 7"/>
          <p:cNvCxnSpPr>
            <a:endCxn id="4" idx="0"/>
          </p:cNvCxnSpPr>
          <p:nvPr/>
        </p:nvCxnSpPr>
        <p:spPr>
          <a:xfrm flipH="1">
            <a:off x="2705100" y="2454500"/>
            <a:ext cx="8763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724400" y="2454500"/>
            <a:ext cx="838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39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8039100" cy="411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38200" y="609600"/>
            <a:ext cx="2266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Monolithic Challenges</a:t>
            </a:r>
          </a:p>
        </p:txBody>
      </p:sp>
    </p:spTree>
    <p:extLst>
      <p:ext uri="{BB962C8B-B14F-4D97-AF65-F5344CB8AC3E}">
        <p14:creationId xmlns:p14="http://schemas.microsoft.com/office/powerpoint/2010/main" val="2915456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05" y="1476375"/>
            <a:ext cx="8115300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38200" y="609600"/>
            <a:ext cx="2266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Monolithic Challenges</a:t>
            </a:r>
          </a:p>
        </p:txBody>
      </p:sp>
    </p:spTree>
    <p:extLst>
      <p:ext uri="{BB962C8B-B14F-4D97-AF65-F5344CB8AC3E}">
        <p14:creationId xmlns:p14="http://schemas.microsoft.com/office/powerpoint/2010/main" val="204806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7419975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38200" y="609600"/>
            <a:ext cx="2266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Monolithic Challenges</a:t>
            </a:r>
          </a:p>
        </p:txBody>
      </p:sp>
    </p:spTree>
    <p:extLst>
      <p:ext uri="{BB962C8B-B14F-4D97-AF65-F5344CB8AC3E}">
        <p14:creationId xmlns:p14="http://schemas.microsoft.com/office/powerpoint/2010/main" val="3526104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057207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685800"/>
            <a:ext cx="269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Microservices Architecture</a:t>
            </a:r>
          </a:p>
        </p:txBody>
      </p:sp>
    </p:spTree>
    <p:extLst>
      <p:ext uri="{BB962C8B-B14F-4D97-AF65-F5344CB8AC3E}">
        <p14:creationId xmlns:p14="http://schemas.microsoft.com/office/powerpoint/2010/main" val="1690072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76866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2000" y="838200"/>
            <a:ext cx="2451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Services easily managed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358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762000"/>
            <a:ext cx="4933658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Spring Framework ?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goo.gl/gzcKCE</a:t>
            </a:r>
            <a:r>
              <a:rPr lang="en-US" dirty="0" smtClean="0"/>
              <a:t> 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is a integration framework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To develop enterprise java application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is kind of replacement for EJB ( session, entity, </a:t>
            </a:r>
            <a:r>
              <a:rPr lang="en-US" sz="1400" dirty="0" err="1" smtClean="0"/>
              <a:t>mdb</a:t>
            </a:r>
            <a:r>
              <a:rPr lang="en-US" sz="14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loosely coupled components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design patterns</a:t>
            </a:r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Spring Core Container- Singleton/Prototype Pattern</a:t>
            </a:r>
          </a:p>
          <a:p>
            <a:r>
              <a:rPr lang="en-US" sz="1400" dirty="0" smtClean="0"/>
              <a:t>JDBC/Hibernate – Template Pattern</a:t>
            </a:r>
          </a:p>
          <a:p>
            <a:endParaRPr lang="en-US" sz="1400" dirty="0" smtClean="0"/>
          </a:p>
          <a:p>
            <a:r>
              <a:rPr lang="en-US" sz="1400" dirty="0" smtClean="0"/>
              <a:t>Spring framework Techniques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Dependency Injection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AOP</a:t>
            </a:r>
          </a:p>
          <a:p>
            <a:endParaRPr lang="en-US" sz="1400" dirty="0" smtClean="0"/>
          </a:p>
          <a:p>
            <a:r>
              <a:rPr lang="en-US" sz="1400" dirty="0" smtClean="0"/>
              <a:t>Spring Boot 1.5.7 – recommended 1.8</a:t>
            </a:r>
          </a:p>
          <a:p>
            <a:r>
              <a:rPr lang="en-US" sz="1400" dirty="0" smtClean="0"/>
              <a:t>Spring 4.3.11 – Java 1.8</a:t>
            </a:r>
          </a:p>
          <a:p>
            <a:endParaRPr lang="en-US" sz="1400" dirty="0"/>
          </a:p>
          <a:p>
            <a:endParaRPr lang="en-US" sz="1400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614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21" y="1143000"/>
            <a:ext cx="6577013" cy="1862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9600" y="621268"/>
            <a:ext cx="23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Microservice principles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3985" y="6368534"/>
            <a:ext cx="3032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Trainer - pgawada@gmail.com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423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3400" y="533400"/>
            <a:ext cx="44958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IOC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Before IOC ,Manually instantiate the dependent objects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Spring container 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Instantiates the dependent objects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Initialization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Manages the lifecycle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Constructor or Setter using DI Pattern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DI Configuration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Xml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Annotation ( metadata for container)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Pure Java Configuration (</a:t>
            </a:r>
            <a:r>
              <a:rPr lang="en-US" sz="1400" dirty="0" err="1" smtClean="0"/>
              <a:t>eg</a:t>
            </a:r>
            <a:r>
              <a:rPr lang="en-US" sz="1400" dirty="0" smtClean="0"/>
              <a:t>, Spring Boot)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XML Configuration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&lt;beans&gt; … &lt;/beans&gt;</a:t>
            </a:r>
          </a:p>
          <a:p>
            <a:pPr marL="742950" lvl="1" indent="-285750">
              <a:buFontTx/>
              <a:buChar char="-"/>
            </a:pPr>
            <a:r>
              <a:rPr lang="en-US" sz="1400" dirty="0" err="1" smtClean="0"/>
              <a:t>Xsd’s</a:t>
            </a:r>
            <a:r>
              <a:rPr lang="en-US" sz="1400" dirty="0" smtClean="0"/>
              <a:t> ( </a:t>
            </a:r>
            <a:r>
              <a:rPr lang="en-US" sz="1400" dirty="0" err="1" smtClean="0"/>
              <a:t>eg</a:t>
            </a:r>
            <a:r>
              <a:rPr lang="en-US" sz="1400" dirty="0" smtClean="0"/>
              <a:t>, beans schema)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Annotation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@Resource ( Java 5)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@Inject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@</a:t>
            </a:r>
            <a:r>
              <a:rPr lang="en-US" sz="1400" dirty="0" err="1" smtClean="0"/>
              <a:t>Autowire</a:t>
            </a:r>
            <a:r>
              <a:rPr lang="en-US" sz="1400" dirty="0" smtClean="0"/>
              <a:t> ( Spring) ( default by type)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943600" y="838200"/>
            <a:ext cx="2629374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Spring framework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Jars ( add to </a:t>
            </a:r>
            <a:r>
              <a:rPr lang="en-US" sz="1400" dirty="0" err="1" smtClean="0"/>
              <a:t>classpath</a:t>
            </a:r>
            <a:r>
              <a:rPr lang="en-US" sz="14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Maven ( build tool)</a:t>
            </a:r>
          </a:p>
          <a:p>
            <a:pPr marL="742950" lvl="1" indent="-285750">
              <a:buFontTx/>
              <a:buChar char="-"/>
            </a:pPr>
            <a:r>
              <a:rPr lang="en-US" sz="1400" dirty="0"/>
              <a:t>p</a:t>
            </a:r>
            <a:r>
              <a:rPr lang="en-US" sz="1400" dirty="0" smtClean="0"/>
              <a:t>om.xml</a:t>
            </a:r>
          </a:p>
          <a:p>
            <a:pPr marL="285750" indent="-285750">
              <a:buFontTx/>
              <a:buChar char="-"/>
            </a:pPr>
            <a:r>
              <a:rPr lang="en-US" sz="1400" dirty="0" err="1" smtClean="0"/>
              <a:t>Gradle</a:t>
            </a:r>
            <a:r>
              <a:rPr lang="en-US" sz="1400" dirty="0" smtClean="0"/>
              <a:t> (</a:t>
            </a:r>
            <a:r>
              <a:rPr lang="en-US" sz="1400" dirty="0" err="1" smtClean="0"/>
              <a:t>json</a:t>
            </a:r>
            <a:r>
              <a:rPr lang="en-US" sz="1400" dirty="0" smtClean="0"/>
              <a:t> based build tool)</a:t>
            </a:r>
            <a:endParaRPr lang="en-US" sz="1400" dirty="0"/>
          </a:p>
        </p:txBody>
      </p:sp>
      <p:sp>
        <p:nvSpPr>
          <p:cNvPr id="2" name="Rectangle 1"/>
          <p:cNvSpPr/>
          <p:nvPr/>
        </p:nvSpPr>
        <p:spPr>
          <a:xfrm>
            <a:off x="3505200" y="3124200"/>
            <a:ext cx="2438400" cy="1010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bg1"/>
                </a:solidFill>
              </a:rPr>
              <a:t>&lt;bean id=“bean name” class=“class name”&gt;</a:t>
            </a:r>
          </a:p>
          <a:p>
            <a:pPr lvl="1"/>
            <a:r>
              <a:rPr lang="en-US" sz="1000" dirty="0" smtClean="0">
                <a:solidFill>
                  <a:schemeClr val="bg1"/>
                </a:solidFill>
              </a:rPr>
              <a:t>&lt;constructor.. /&gt;</a:t>
            </a:r>
          </a:p>
          <a:p>
            <a:pPr lvl="1"/>
            <a:r>
              <a:rPr lang="en-US" sz="1000" dirty="0" smtClean="0">
                <a:solidFill>
                  <a:schemeClr val="bg1"/>
                </a:solidFill>
              </a:rPr>
              <a:t>&lt;property ref=“bean id”.. /&gt;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&lt;/bean&gt;</a:t>
            </a:r>
          </a:p>
        </p:txBody>
      </p:sp>
    </p:spTree>
    <p:extLst>
      <p:ext uri="{BB962C8B-B14F-4D97-AF65-F5344CB8AC3E}">
        <p14:creationId xmlns:p14="http://schemas.microsoft.com/office/powerpoint/2010/main" val="636198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762000"/>
            <a:ext cx="16002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b="1" dirty="0" smtClean="0"/>
          </a:p>
          <a:p>
            <a:r>
              <a:rPr lang="en-US" sz="1200" b="1" dirty="0" smtClean="0"/>
              <a:t>XML</a:t>
            </a:r>
          </a:p>
          <a:p>
            <a:r>
              <a:rPr lang="en-US" sz="1200" dirty="0" smtClean="0"/>
              <a:t>- &lt;beans&gt;.. &lt;/beans&gt;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2743200" y="762000"/>
            <a:ext cx="30480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b="1" dirty="0" smtClean="0"/>
          </a:p>
          <a:p>
            <a:r>
              <a:rPr lang="en-US" sz="1200" b="1" dirty="0" smtClean="0"/>
              <a:t>Annotation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Stereotype annotation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@Component – class level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@Controller – web </a:t>
            </a:r>
            <a:r>
              <a:rPr lang="en-US" sz="1200" dirty="0" err="1" smtClean="0"/>
              <a:t>mvc</a:t>
            </a:r>
            <a:r>
              <a:rPr lang="en-US" sz="1200" dirty="0" smtClean="0"/>
              <a:t>, rest </a:t>
            </a:r>
            <a:r>
              <a:rPr lang="en-US" sz="1200" dirty="0" err="1" smtClean="0"/>
              <a:t>api</a:t>
            </a:r>
            <a:endParaRPr lang="en-US" sz="1200" dirty="0" smtClean="0"/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@Service – business class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@Repository – </a:t>
            </a:r>
            <a:r>
              <a:rPr lang="en-US" sz="1200" dirty="0" err="1" smtClean="0"/>
              <a:t>db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dirty="0" smtClean="0"/>
              <a:t>@Rest Controller  ( Spring 4)</a:t>
            </a:r>
          </a:p>
          <a:p>
            <a:pPr marL="742950" lvl="1" indent="-285750">
              <a:buFontTx/>
              <a:buChar char="-"/>
            </a:pP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5791200" y="762000"/>
            <a:ext cx="25146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b="1" dirty="0" smtClean="0"/>
          </a:p>
          <a:p>
            <a:r>
              <a:rPr lang="en-US" sz="1200" b="1" dirty="0" smtClean="0"/>
              <a:t>Pure Java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@Configuration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@Bean ( External classes )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3657600"/>
            <a:ext cx="568982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Spring Container Implementation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Bean Factory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Instantiation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Manage Lifecycle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DI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Application Context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Events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Managing resources ( .properties)</a:t>
            </a:r>
          </a:p>
          <a:p>
            <a:pPr marL="628650" lvl="1" indent="-171450">
              <a:buFontTx/>
              <a:buChar char="-"/>
            </a:pPr>
            <a:endParaRPr lang="en-US" sz="1200" dirty="0"/>
          </a:p>
          <a:p>
            <a:pPr marL="628650" lvl="1" indent="-171450">
              <a:buFontTx/>
              <a:buChar char="-"/>
            </a:pP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>
                <a:hlinkClick r:id="rId2"/>
              </a:rPr>
              <a:t>http://</a:t>
            </a:r>
            <a:r>
              <a:rPr lang="en-US" sz="1200" dirty="0" smtClean="0">
                <a:hlinkClick r:id="rId2"/>
              </a:rPr>
              <a:t>java-journal.blogspot.in/2012/08/what-is-appl</a:t>
            </a:r>
            <a:r>
              <a:rPr lang="en-US" sz="1200" dirty="0" smtClean="0"/>
              <a:t> icationcontext-what-are-its.html</a:t>
            </a:r>
            <a:endParaRPr lang="en-US" sz="1200" dirty="0"/>
          </a:p>
          <a:p>
            <a:pPr marL="171450" indent="-171450">
              <a:buFontTx/>
              <a:buChar char="-"/>
            </a:pPr>
            <a:endParaRPr lang="en-US" sz="1200" dirty="0" smtClean="0"/>
          </a:p>
        </p:txBody>
      </p:sp>
      <p:pic>
        <p:nvPicPr>
          <p:cNvPr id="1026" name="Picture 2" descr="http://4.bp.blogspot.com/-szB6l8UWlhA/UC-SrBHNI-I/AAAAAAAAAGQ/nxq7H8s-bcs/s640/applicationcontext_7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800" y="3337559"/>
            <a:ext cx="4495800" cy="248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954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09600"/>
            <a:ext cx="8024248" cy="4985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SpringBoot</a:t>
            </a:r>
            <a:r>
              <a:rPr lang="en-US" dirty="0"/>
              <a:t> </a:t>
            </a:r>
            <a:r>
              <a:rPr lang="en-US" dirty="0" smtClean="0"/>
              <a:t>Usage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Spring Tool Suite ( STS) – Spring Starter Project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Spring Boot Command Line Interface (CLI) – will generate groovy scripts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Spring Initializer – web page developed by Spring Boot Team</a:t>
            </a:r>
          </a:p>
          <a:p>
            <a:endParaRPr lang="en-US" sz="1200" dirty="0" smtClean="0"/>
          </a:p>
          <a:p>
            <a:r>
              <a:rPr lang="en-US" sz="1200" dirty="0" smtClean="0"/>
              <a:t>We use Blank Maven Project</a:t>
            </a:r>
          </a:p>
          <a:p>
            <a:r>
              <a:rPr lang="en-US" sz="1200" dirty="0">
                <a:hlinkClick r:id="rId2"/>
              </a:rPr>
              <a:t>https://docs.spring.io/spring-boot/docs/current-SNAPSHOT/reference/htmlsingle</a:t>
            </a:r>
            <a:r>
              <a:rPr lang="en-US" sz="1200" dirty="0" smtClean="0">
                <a:hlinkClick r:id="rId2"/>
              </a:rPr>
              <a:t>/</a:t>
            </a:r>
            <a:r>
              <a:rPr lang="en-US" sz="1200" dirty="0" smtClean="0"/>
              <a:t> </a:t>
            </a:r>
          </a:p>
          <a:p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spring-boot-starter-parent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default configurations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1.5.2 ( all related 4.3.7 spring jars  </a:t>
            </a:r>
          </a:p>
          <a:p>
            <a:pPr lvl="1"/>
            <a:r>
              <a:rPr lang="en-US" sz="1200" dirty="0"/>
              <a:t>	</a:t>
            </a:r>
            <a:r>
              <a:rPr lang="en-US" sz="1200" dirty="0" smtClean="0"/>
              <a:t>+ third party jars will be decided</a:t>
            </a:r>
          </a:p>
          <a:p>
            <a:pPr lvl="1"/>
            <a:r>
              <a:rPr lang="en-US" sz="1200" dirty="0" smtClean="0"/>
              <a:t>	+ </a:t>
            </a:r>
            <a:r>
              <a:rPr lang="en-US" sz="1200" dirty="0" err="1" smtClean="0"/>
              <a:t>fasterXML</a:t>
            </a:r>
            <a:r>
              <a:rPr lang="en-US" sz="1200" dirty="0" smtClean="0"/>
              <a:t> )</a:t>
            </a:r>
          </a:p>
          <a:p>
            <a:r>
              <a:rPr lang="en-US" sz="1200" dirty="0">
                <a:hlinkClick r:id="rId3"/>
              </a:rPr>
              <a:t>https://docs.spring.io/spring-boot/docs/current-SNAPSHOT/reference/htmlsingle/#</a:t>
            </a:r>
            <a:r>
              <a:rPr lang="en-US" sz="1200" dirty="0" smtClean="0">
                <a:hlinkClick r:id="rId3"/>
              </a:rPr>
              <a:t>using-boot-starter</a:t>
            </a:r>
            <a:r>
              <a:rPr lang="en-US" sz="1200" dirty="0" smtClean="0"/>
              <a:t> </a:t>
            </a:r>
          </a:p>
          <a:p>
            <a:endParaRPr lang="en-US" sz="1200" dirty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Conventions over configuration ( base on 80% of use case as of today)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Dependencies ( jars + versions )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Default beans ( </a:t>
            </a:r>
            <a:r>
              <a:rPr lang="en-US" sz="1200" dirty="0" err="1" smtClean="0"/>
              <a:t>DispatcherServlet</a:t>
            </a:r>
            <a:r>
              <a:rPr lang="en-US" sz="1200" dirty="0" smtClean="0"/>
              <a:t>, </a:t>
            </a:r>
            <a:r>
              <a:rPr lang="en-US" sz="1200" dirty="0" err="1" smtClean="0"/>
              <a:t>RestController</a:t>
            </a:r>
            <a:r>
              <a:rPr lang="en-US" sz="1200" dirty="0" smtClean="0"/>
              <a:t>)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Default server ( tomcat server)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Ready starter </a:t>
            </a:r>
            <a:r>
              <a:rPr lang="en-US" sz="1200" dirty="0" err="1" smtClean="0"/>
              <a:t>poms</a:t>
            </a:r>
            <a:r>
              <a:rPr lang="en-US" sz="1200" dirty="0" smtClean="0"/>
              <a:t>/pre-constructed </a:t>
            </a:r>
            <a:r>
              <a:rPr lang="en-US" sz="1200" dirty="0" err="1" smtClean="0"/>
              <a:t>poms</a:t>
            </a:r>
            <a:r>
              <a:rPr lang="en-US" sz="1200" dirty="0" smtClean="0"/>
              <a:t> that are managing dependencies as well as transitive dependencies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Standalone (</a:t>
            </a:r>
            <a:r>
              <a:rPr lang="en-US" sz="1200" dirty="0" err="1" smtClean="0"/>
              <a:t>Executebale</a:t>
            </a:r>
            <a:r>
              <a:rPr lang="en-US" sz="1200" dirty="0" smtClean="0"/>
              <a:t> jar </a:t>
            </a:r>
            <a:r>
              <a:rPr lang="en-US" sz="1200" dirty="0" err="1" smtClean="0"/>
              <a:t>eg</a:t>
            </a:r>
            <a:r>
              <a:rPr lang="en-US" sz="1200" dirty="0"/>
              <a:t>, </a:t>
            </a:r>
            <a:r>
              <a:rPr lang="en-US" sz="1200" dirty="0" smtClean="0"/>
              <a:t>SpringBootApplication.0.0.1-SNAPSHOT.jar &lt;external configuration&gt;)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Spring Boot </a:t>
            </a:r>
            <a:r>
              <a:rPr lang="en-US" sz="1200" b="1" dirty="0" smtClean="0">
                <a:solidFill>
                  <a:srgbClr val="00B050"/>
                </a:solidFill>
              </a:rPr>
              <a:t>+</a:t>
            </a:r>
            <a:r>
              <a:rPr lang="en-US" sz="1200" dirty="0" smtClean="0"/>
              <a:t> Tomcat </a:t>
            </a:r>
            <a:r>
              <a:rPr lang="en-US" sz="1200" b="1" dirty="0" smtClean="0">
                <a:solidFill>
                  <a:srgbClr val="FF0000"/>
                </a:solidFill>
              </a:rPr>
              <a:t>–</a:t>
            </a:r>
            <a:r>
              <a:rPr lang="en-US" sz="1200" dirty="0" smtClean="0"/>
              <a:t> XML</a:t>
            </a:r>
            <a:endParaRPr lang="en-US" sz="1200" dirty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No XML  Or No code generation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Production ready application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Added non-functional features - security, </a:t>
            </a:r>
            <a:r>
              <a:rPr lang="en-US" sz="1200" b="1" dirty="0" smtClean="0"/>
              <a:t>actuator</a:t>
            </a:r>
            <a:r>
              <a:rPr lang="en-US" sz="1200" dirty="0" smtClean="0"/>
              <a:t> (health in terms of metrics – beans, connection pool, controllers)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@</a:t>
            </a:r>
            <a:r>
              <a:rPr lang="en-US" sz="1200" dirty="0" err="1" smtClean="0"/>
              <a:t>EnableAutoConfiguration</a:t>
            </a:r>
            <a:r>
              <a:rPr lang="en-US" sz="1200" dirty="0" smtClean="0"/>
              <a:t> using @Conditional matching of beans to loaded based on the POM</a:t>
            </a:r>
          </a:p>
        </p:txBody>
      </p:sp>
    </p:spTree>
    <p:extLst>
      <p:ext uri="{BB962C8B-B14F-4D97-AF65-F5344CB8AC3E}">
        <p14:creationId xmlns:p14="http://schemas.microsoft.com/office/powerpoint/2010/main" val="3705330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81000" y="3657600"/>
            <a:ext cx="28956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81000" y="2057400"/>
            <a:ext cx="3352800" cy="1143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609600"/>
            <a:ext cx="6248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@Bean – to configure external beans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You can define beans external to your application classes by using Java rather than XML files. @Configuration @Bean @Import and @Depends On</a:t>
            </a:r>
          </a:p>
          <a:p>
            <a:pPr marL="171450" indent="-171450">
              <a:buFontTx/>
              <a:buChar char="-"/>
            </a:pPr>
            <a:endParaRPr lang="en-US" sz="1200" dirty="0"/>
          </a:p>
          <a:p>
            <a:pPr marL="171450" indent="-171450">
              <a:buFontTx/>
              <a:buChar char="-"/>
            </a:pPr>
            <a:r>
              <a:rPr lang="en-US" sz="1200" dirty="0" err="1" smtClean="0"/>
              <a:t>MessageApp</a:t>
            </a:r>
            <a:r>
              <a:rPr lang="en-US" sz="1200" dirty="0" smtClean="0"/>
              <a:t> </a:t>
            </a:r>
            <a:r>
              <a:rPr lang="en-US" sz="1200" dirty="0" err="1" smtClean="0"/>
              <a:t>eg</a:t>
            </a:r>
            <a:r>
              <a:rPr lang="en-US" sz="1200" dirty="0" smtClean="0"/>
              <a:t>. </a:t>
            </a:r>
            <a:r>
              <a:rPr lang="en-US" sz="1200" dirty="0" err="1" smtClean="0"/>
              <a:t>WebClient</a:t>
            </a:r>
            <a:r>
              <a:rPr lang="en-US" sz="1200" dirty="0" smtClean="0"/>
              <a:t> -&gt; @</a:t>
            </a:r>
            <a:r>
              <a:rPr lang="en-US" sz="1200" dirty="0" err="1" smtClean="0"/>
              <a:t>RestController</a:t>
            </a:r>
            <a:r>
              <a:rPr lang="en-US" sz="1200" dirty="0" smtClean="0"/>
              <a:t> -&gt; @Component -&gt; Bean</a:t>
            </a:r>
          </a:p>
          <a:p>
            <a:endParaRPr lang="en-US" sz="1200" dirty="0" smtClean="0"/>
          </a:p>
          <a:p>
            <a:r>
              <a:rPr lang="en-US" sz="1200" b="1" dirty="0" smtClean="0"/>
              <a:t>Example for Externalized Bean</a:t>
            </a:r>
          </a:p>
          <a:p>
            <a:endParaRPr lang="en-US" sz="1200" dirty="0"/>
          </a:p>
          <a:p>
            <a:r>
              <a:rPr lang="en-US" sz="1000" dirty="0" smtClean="0">
                <a:solidFill>
                  <a:srgbClr val="646464"/>
                </a:solidFill>
                <a:latin typeface="Courier New"/>
              </a:rPr>
              <a:t>@Bean</a:t>
            </a:r>
          </a:p>
          <a:p>
            <a:r>
              <a:rPr lang="en-US" sz="10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Message </a:t>
            </a:r>
            <a:r>
              <a:rPr lang="en-US" sz="1000" b="1" dirty="0" err="1" smtClean="0">
                <a:solidFill>
                  <a:srgbClr val="000000"/>
                </a:solidFill>
                <a:latin typeface="Courier New"/>
              </a:rPr>
              <a:t>createMsg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pPr lvl="1"/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Message </a:t>
            </a:r>
            <a:r>
              <a:rPr lang="en-US" sz="1000" dirty="0" err="1" smtClean="0">
                <a:solidFill>
                  <a:srgbClr val="6A3E3E"/>
                </a:solidFill>
                <a:highlight>
                  <a:srgbClr val="F0D8A8"/>
                </a:highlight>
                <a:latin typeface="Courier New"/>
              </a:rPr>
              <a:t>msg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0D8A8"/>
                </a:highlight>
                <a:latin typeface="Courier New"/>
              </a:rPr>
              <a:t> = </a:t>
            </a:r>
            <a:r>
              <a:rPr lang="en-US" sz="1000" b="1" dirty="0" smtClean="0">
                <a:solidFill>
                  <a:srgbClr val="7F0055"/>
                </a:solidFill>
                <a:highlight>
                  <a:srgbClr val="F0D8A8"/>
                </a:highlight>
                <a:latin typeface="Courier New"/>
              </a:rPr>
              <a:t>new</a:t>
            </a:r>
            <a:r>
              <a:rPr lang="en-US" sz="1000" b="1" dirty="0" smtClean="0">
                <a:solidFill>
                  <a:srgbClr val="000000"/>
                </a:solidFill>
                <a:highlight>
                  <a:srgbClr val="F0D8A8"/>
                </a:highlight>
                <a:latin typeface="Courier New"/>
              </a:rPr>
              <a:t> Message();</a:t>
            </a:r>
          </a:p>
          <a:p>
            <a:pPr lvl="1"/>
            <a:r>
              <a:rPr lang="en-US" sz="1000" dirty="0" err="1" smtClean="0">
                <a:solidFill>
                  <a:srgbClr val="6A3E3E"/>
                </a:solidFill>
                <a:highlight>
                  <a:srgbClr val="D4D4D4"/>
                </a:highlight>
                <a:latin typeface="Courier New"/>
              </a:rPr>
              <a:t>msg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.setText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(</a:t>
            </a:r>
            <a:r>
              <a:rPr lang="en-US" sz="1000" dirty="0" smtClean="0">
                <a:solidFill>
                  <a:srgbClr val="2A00FF"/>
                </a:solidFill>
                <a:highlight>
                  <a:srgbClr val="D4D4D4"/>
                </a:highlight>
                <a:latin typeface="Courier New"/>
              </a:rPr>
              <a:t>"</a:t>
            </a:r>
            <a:r>
              <a:rPr lang="en-US" sz="1000" dirty="0" err="1" smtClean="0">
                <a:solidFill>
                  <a:srgbClr val="2A00FF"/>
                </a:solidFill>
                <a:highlight>
                  <a:srgbClr val="D4D4D4"/>
                </a:highlight>
                <a:latin typeface="Courier New"/>
              </a:rPr>
              <a:t>Msg</a:t>
            </a:r>
            <a:r>
              <a:rPr lang="en-US" sz="1000" dirty="0" smtClean="0">
                <a:solidFill>
                  <a:srgbClr val="2A00FF"/>
                </a:solidFill>
                <a:highlight>
                  <a:srgbClr val="D4D4D4"/>
                </a:highlight>
                <a:latin typeface="Courier New"/>
              </a:rPr>
              <a:t> from </a:t>
            </a:r>
            <a:r>
              <a:rPr lang="en-US" sz="1000" dirty="0" err="1" smtClean="0">
                <a:solidFill>
                  <a:srgbClr val="2A00FF"/>
                </a:solidFill>
                <a:highlight>
                  <a:srgbClr val="D4D4D4"/>
                </a:highlight>
                <a:latin typeface="Courier New"/>
              </a:rPr>
              <a:t>exernal</a:t>
            </a:r>
            <a:r>
              <a:rPr lang="en-US" sz="1000" dirty="0" smtClean="0">
                <a:solidFill>
                  <a:srgbClr val="2A00FF"/>
                </a:solidFill>
                <a:highlight>
                  <a:srgbClr val="D4D4D4"/>
                </a:highlight>
                <a:latin typeface="Courier New"/>
              </a:rPr>
              <a:t> bean"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);</a:t>
            </a:r>
          </a:p>
          <a:p>
            <a:pPr lvl="1"/>
            <a:endParaRPr lang="en-US" sz="1000" dirty="0" smtClean="0">
              <a:latin typeface="Courier New"/>
            </a:endParaRPr>
          </a:p>
          <a:p>
            <a:pPr lvl="1"/>
            <a:r>
              <a:rPr lang="en-US" sz="1000" b="1" dirty="0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b="1" dirty="0" err="1" smtClean="0">
                <a:solidFill>
                  <a:srgbClr val="6A3E3E"/>
                </a:solidFill>
                <a:highlight>
                  <a:srgbClr val="D4D4D4"/>
                </a:highlight>
                <a:latin typeface="Courier New"/>
              </a:rPr>
              <a:t>msg</a:t>
            </a:r>
            <a:r>
              <a:rPr lang="en-US" sz="10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endParaRPr lang="en-US" sz="1100" dirty="0" smtClean="0"/>
          </a:p>
          <a:p>
            <a:r>
              <a:rPr lang="en-US" sz="1100" b="1" dirty="0" smtClean="0"/>
              <a:t>Example of  Reading  Properties from </a:t>
            </a:r>
            <a:r>
              <a:rPr lang="en-US" sz="1100" b="1" dirty="0" err="1" smtClean="0"/>
              <a:t>application.properties</a:t>
            </a:r>
            <a:endParaRPr lang="en-US" sz="1100" b="1" dirty="0" smtClean="0"/>
          </a:p>
          <a:p>
            <a:endParaRPr lang="en-US" sz="1100" u="sng" dirty="0" smtClean="0"/>
          </a:p>
          <a:p>
            <a:r>
              <a:rPr lang="en-US" sz="1100" dirty="0" err="1" smtClean="0"/>
              <a:t>msg.text</a:t>
            </a:r>
            <a:r>
              <a:rPr lang="en-US" sz="1100" dirty="0" smtClean="0"/>
              <a:t>=This </a:t>
            </a:r>
            <a:r>
              <a:rPr lang="en-US" sz="1100" dirty="0"/>
              <a:t>is externalized text </a:t>
            </a:r>
            <a:r>
              <a:rPr lang="en-US" sz="1100" dirty="0" smtClean="0"/>
              <a:t>message</a:t>
            </a:r>
          </a:p>
          <a:p>
            <a:endParaRPr lang="en-US" sz="1100" b="1" dirty="0"/>
          </a:p>
          <a:p>
            <a:r>
              <a:rPr lang="en-US" sz="1000" dirty="0">
                <a:solidFill>
                  <a:srgbClr val="646464"/>
                </a:solidFill>
                <a:latin typeface="Courier New"/>
              </a:rPr>
              <a:t>@Value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000" dirty="0">
                <a:solidFill>
                  <a:srgbClr val="2A00FF"/>
                </a:solidFill>
                <a:latin typeface="Courier New"/>
              </a:rPr>
              <a:t>"${</a:t>
            </a:r>
            <a:r>
              <a:rPr lang="en-US" sz="1000" dirty="0" err="1">
                <a:solidFill>
                  <a:srgbClr val="2A00FF"/>
                </a:solidFill>
                <a:latin typeface="Courier New"/>
              </a:rPr>
              <a:t>msg.text</a:t>
            </a:r>
            <a:r>
              <a:rPr lang="en-US" sz="1000" dirty="0">
                <a:solidFill>
                  <a:srgbClr val="2A00FF"/>
                </a:solidFill>
                <a:latin typeface="Courier New"/>
              </a:rPr>
              <a:t>}"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1000" b="1" dirty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1000" b="1" dirty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en-US" sz="1000" b="1" dirty="0" err="1" smtClean="0">
                <a:solidFill>
                  <a:srgbClr val="000000"/>
                </a:solidFill>
                <a:latin typeface="Courier New"/>
              </a:rPr>
              <a:t>msgText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sz="1000" b="1" dirty="0" smtClean="0"/>
          </a:p>
          <a:p>
            <a:pPr marL="171450" indent="-171450">
              <a:buFontTx/>
              <a:buChar char="-"/>
            </a:pP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7010400" y="2286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@Controller will be called by dispatcher servlet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7010400" y="2057400"/>
            <a:ext cx="1671868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Spring MVC uses </a:t>
            </a:r>
          </a:p>
          <a:p>
            <a:r>
              <a:rPr lang="en-US" sz="1200" dirty="0" smtClean="0"/>
              <a:t>Front Controller Pattern</a:t>
            </a:r>
            <a:endParaRPr lang="en-US" sz="1200" dirty="0"/>
          </a:p>
        </p:txBody>
      </p:sp>
      <p:pic>
        <p:nvPicPr>
          <p:cNvPr id="2050" name="Picture 2" descr="Image result for spring mv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373" y="3200398"/>
            <a:ext cx="4277895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903786" y="2696066"/>
            <a:ext cx="1279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Spring 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026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6382" y="422564"/>
            <a:ext cx="5621539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Persistence</a:t>
            </a:r>
          </a:p>
          <a:p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err="1" smtClean="0"/>
              <a:t>JDBCTemplate</a:t>
            </a:r>
            <a:r>
              <a:rPr lang="en-US" sz="1200" dirty="0" smtClean="0"/>
              <a:t> class – based on SQL commands</a:t>
            </a:r>
          </a:p>
          <a:p>
            <a:pPr marL="171450" indent="-171450">
              <a:buFontTx/>
              <a:buChar char="-"/>
            </a:pPr>
            <a:r>
              <a:rPr lang="en-US" sz="1200" dirty="0" err="1" smtClean="0"/>
              <a:t>JPARepository</a:t>
            </a:r>
            <a:r>
              <a:rPr lang="en-US" sz="1200" dirty="0" smtClean="0"/>
              <a:t> – based on ORM</a:t>
            </a:r>
          </a:p>
          <a:p>
            <a:endParaRPr lang="en-US" sz="1200" dirty="0"/>
          </a:p>
          <a:p>
            <a:r>
              <a:rPr lang="en-US" sz="1000" dirty="0">
                <a:hlinkClick r:id="rId2"/>
              </a:rPr>
              <a:t>https://</a:t>
            </a:r>
            <a:r>
              <a:rPr lang="en-US" sz="1000" dirty="0" smtClean="0">
                <a:hlinkClick r:id="rId2"/>
              </a:rPr>
              <a:t>docs.spring.io/spring/docs/current/spring-framework-reference/html/jdbc.html</a:t>
            </a:r>
            <a:r>
              <a:rPr lang="en-US" sz="1000" dirty="0" smtClean="0"/>
              <a:t> </a:t>
            </a:r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 smtClean="0"/>
          </a:p>
          <a:p>
            <a:r>
              <a:rPr lang="en-US" sz="1400" dirty="0" err="1" smtClean="0"/>
              <a:t>Jdbc</a:t>
            </a:r>
            <a:r>
              <a:rPr lang="en-US" sz="1400" dirty="0" smtClean="0"/>
              <a:t> template For </a:t>
            </a:r>
            <a:r>
              <a:rPr lang="en-US" sz="1400" dirty="0" err="1" smtClean="0"/>
              <a:t>SpringBoot</a:t>
            </a:r>
            <a:endParaRPr lang="en-US" sz="14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Look out for </a:t>
            </a:r>
            <a:r>
              <a:rPr lang="en-US" sz="1200" dirty="0" err="1" smtClean="0"/>
              <a:t>pom</a:t>
            </a:r>
            <a:r>
              <a:rPr lang="en-US" sz="1200" dirty="0" smtClean="0"/>
              <a:t> inclusion ( spring-boot-starter-</a:t>
            </a:r>
            <a:r>
              <a:rPr lang="en-US" sz="1200" dirty="0" err="1" smtClean="0"/>
              <a:t>jdbc</a:t>
            </a:r>
            <a:r>
              <a:rPr lang="en-US" sz="120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sz="1200" dirty="0" err="1" smtClean="0"/>
              <a:t>Eg</a:t>
            </a:r>
            <a:r>
              <a:rPr lang="en-US" sz="1200" dirty="0" smtClean="0"/>
              <a:t>. </a:t>
            </a:r>
            <a:r>
              <a:rPr lang="en-US" sz="1200" dirty="0" err="1" smtClean="0"/>
              <a:t>queryForObject</a:t>
            </a:r>
            <a:r>
              <a:rPr lang="en-US" sz="1200" dirty="0" smtClean="0"/>
              <a:t>(“select * from </a:t>
            </a:r>
            <a:r>
              <a:rPr lang="en-US" sz="1200" dirty="0" err="1" smtClean="0"/>
              <a:t>persom</a:t>
            </a:r>
            <a:r>
              <a:rPr lang="en-US" sz="1200" dirty="0" smtClean="0"/>
              <a:t> </a:t>
            </a:r>
            <a:r>
              <a:rPr lang="en-US" sz="1200" dirty="0" err="1" smtClean="0"/>
              <a:t>wjere</a:t>
            </a:r>
            <a:r>
              <a:rPr lang="en-US" sz="1200" dirty="0" smtClean="0"/>
              <a:t> </a:t>
            </a:r>
            <a:r>
              <a:rPr lang="en-US" sz="1200" dirty="0" err="1" smtClean="0"/>
              <a:t>personid</a:t>
            </a:r>
            <a:r>
              <a:rPr lang="en-US" sz="1200" dirty="0" smtClean="0"/>
              <a:t>=? </a:t>
            </a:r>
            <a:r>
              <a:rPr lang="en-US" sz="1200" dirty="0"/>
              <a:t>a</a:t>
            </a:r>
            <a:r>
              <a:rPr lang="en-US" sz="1200" dirty="0" smtClean="0"/>
              <a:t>nd name=?”,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new Object[]{10,”Rock”},  new </a:t>
            </a:r>
            <a:r>
              <a:rPr lang="en-US" sz="1200" dirty="0" err="1" smtClean="0"/>
              <a:t>RowMapper</a:t>
            </a:r>
            <a:r>
              <a:rPr lang="en-US" sz="1200" dirty="0" smtClean="0"/>
              <a:t>(…));</a:t>
            </a:r>
          </a:p>
          <a:p>
            <a:endParaRPr lang="en-US" sz="1200" dirty="0"/>
          </a:p>
          <a:p>
            <a:r>
              <a:rPr lang="en-US" sz="1400" dirty="0"/>
              <a:t>Spring Boot Default in-memory database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Derby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H2 ( Spring boot support – h2 console)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HSQLDB</a:t>
            </a:r>
          </a:p>
          <a:p>
            <a:endParaRPr lang="en-US" sz="1200" dirty="0"/>
          </a:p>
          <a:p>
            <a:r>
              <a:rPr lang="en-US" sz="1200" dirty="0"/>
              <a:t>Create Interactive Spring Boot App </a:t>
            </a:r>
            <a:endParaRPr lang="en-US" sz="1200" dirty="0" smtClean="0">
              <a:hlinkClick r:id="rId3"/>
            </a:endParaRPr>
          </a:p>
          <a:p>
            <a:r>
              <a:rPr lang="en-US" sz="1200" dirty="0" smtClean="0">
                <a:hlinkClick r:id="rId3"/>
              </a:rPr>
              <a:t>http://start.spring.io/</a:t>
            </a:r>
            <a:r>
              <a:rPr lang="en-US" sz="1200" dirty="0" smtClean="0"/>
              <a:t> </a:t>
            </a:r>
          </a:p>
          <a:p>
            <a:endParaRPr lang="en-US" sz="1200" dirty="0"/>
          </a:p>
          <a:p>
            <a:r>
              <a:rPr lang="en-US" sz="1200" dirty="0"/>
              <a:t>@</a:t>
            </a:r>
            <a:r>
              <a:rPr lang="en-US" sz="1200" dirty="0" err="1" smtClean="0"/>
              <a:t>SpringBootApplication</a:t>
            </a:r>
            <a:r>
              <a:rPr lang="en-US" sz="1200" dirty="0" smtClean="0"/>
              <a:t> – contains (@</a:t>
            </a:r>
            <a:r>
              <a:rPr lang="en-US" sz="1200" dirty="0" err="1" smtClean="0"/>
              <a:t>EnableAutoconfiguration</a:t>
            </a:r>
            <a:r>
              <a:rPr lang="en-US" sz="1200" dirty="0" smtClean="0"/>
              <a:t> , @</a:t>
            </a:r>
            <a:r>
              <a:rPr lang="en-US" sz="1200" dirty="0" err="1" smtClean="0"/>
              <a:t>ComponentScan</a:t>
            </a:r>
            <a:r>
              <a:rPr lang="en-US" sz="1200" dirty="0" smtClean="0"/>
              <a:t>… )</a:t>
            </a:r>
          </a:p>
          <a:p>
            <a:endParaRPr lang="en-US" sz="1200" dirty="0"/>
          </a:p>
          <a:p>
            <a:endParaRPr lang="en-US" sz="1200" dirty="0" smtClean="0"/>
          </a:p>
          <a:p>
            <a:pPr marL="171450" indent="-171450">
              <a:buFontTx/>
              <a:buChar char="-"/>
            </a:pP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5343236" y="438727"/>
            <a:ext cx="3475054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JDBC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Register the drivers </a:t>
            </a:r>
            <a:r>
              <a:rPr lang="en-US" sz="1200" dirty="0" smtClean="0">
                <a:solidFill>
                  <a:srgbClr val="00B050"/>
                </a:solidFill>
              </a:rPr>
              <a:t>- fixed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Providing the connection details</a:t>
            </a:r>
            <a:r>
              <a:rPr lang="en-US" sz="1200" dirty="0">
                <a:solidFill>
                  <a:srgbClr val="00B050"/>
                </a:solidFill>
              </a:rPr>
              <a:t> - fixed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Getting the connection object</a:t>
            </a:r>
            <a:r>
              <a:rPr lang="en-US" sz="1200" dirty="0">
                <a:solidFill>
                  <a:srgbClr val="00B050"/>
                </a:solidFill>
              </a:rPr>
              <a:t> - fixed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Create the statement / prepared statement</a:t>
            </a:r>
            <a:r>
              <a:rPr lang="en-US" sz="1200" dirty="0">
                <a:solidFill>
                  <a:srgbClr val="00B050"/>
                </a:solidFill>
              </a:rPr>
              <a:t> - fixed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Forming the query </a:t>
            </a:r>
            <a:r>
              <a:rPr lang="en-US" sz="1200" dirty="0" smtClean="0">
                <a:solidFill>
                  <a:srgbClr val="FF0000"/>
                </a:solidFill>
              </a:rPr>
              <a:t>– change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Getting the result set object</a:t>
            </a:r>
            <a:r>
              <a:rPr lang="en-US" sz="1200" dirty="0">
                <a:solidFill>
                  <a:srgbClr val="00B050"/>
                </a:solidFill>
              </a:rPr>
              <a:t> - fixed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Iterating through the result set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smtClean="0">
                <a:solidFill>
                  <a:srgbClr val="00B050"/>
                </a:solidFill>
              </a:rPr>
              <a:t>– partially fixed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Handling the </a:t>
            </a:r>
            <a:r>
              <a:rPr lang="en-US" sz="1200" dirty="0" err="1" smtClean="0"/>
              <a:t>SQLExceptions</a:t>
            </a:r>
            <a:r>
              <a:rPr lang="en-US" sz="1200" dirty="0" smtClean="0"/>
              <a:t> </a:t>
            </a:r>
            <a:r>
              <a:rPr lang="en-US" sz="1200" dirty="0">
                <a:solidFill>
                  <a:srgbClr val="00B050"/>
                </a:solidFill>
              </a:rPr>
              <a:t>- fixed</a:t>
            </a:r>
            <a:endParaRPr lang="en-US" sz="1200" dirty="0"/>
          </a:p>
        </p:txBody>
      </p:sp>
      <p:sp>
        <p:nvSpPr>
          <p:cNvPr id="9" name="Left Brace 8"/>
          <p:cNvSpPr/>
          <p:nvPr/>
        </p:nvSpPr>
        <p:spPr>
          <a:xfrm>
            <a:off x="5181600" y="609600"/>
            <a:ext cx="161636" cy="1524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800600"/>
            <a:ext cx="5153025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1631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57438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H2 DB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Enable h2 console in the </a:t>
            </a:r>
            <a:r>
              <a:rPr lang="en-US" sz="1200" dirty="0" err="1" smtClean="0"/>
              <a:t>application.properties</a:t>
            </a:r>
            <a:endParaRPr lang="en-US" sz="1200" dirty="0" smtClean="0"/>
          </a:p>
          <a:p>
            <a:pPr lvl="1"/>
            <a:endParaRPr lang="en-US" sz="1200" dirty="0" smtClean="0"/>
          </a:p>
          <a:p>
            <a:pPr lvl="1"/>
            <a:r>
              <a:rPr lang="en-US" sz="1200" dirty="0" smtClean="0"/>
              <a:t># </a:t>
            </a:r>
            <a:r>
              <a:rPr lang="en-US" sz="1200" dirty="0"/>
              <a:t>H2</a:t>
            </a:r>
          </a:p>
          <a:p>
            <a:pPr lvl="1"/>
            <a:r>
              <a:rPr lang="en-US" sz="1200" dirty="0"/>
              <a:t>spring.h2.console.enabled=true</a:t>
            </a:r>
          </a:p>
          <a:p>
            <a:pPr lvl="1"/>
            <a:r>
              <a:rPr lang="en-US" sz="1200" dirty="0"/>
              <a:t>spring.h2.console.path=/</a:t>
            </a:r>
            <a:r>
              <a:rPr lang="en-US" sz="1200" dirty="0" smtClean="0"/>
              <a:t>h2</a:t>
            </a:r>
          </a:p>
          <a:p>
            <a:pPr lvl="1"/>
            <a:r>
              <a:rPr lang="en-US" sz="1200" dirty="0"/>
              <a:t>spring.datasource.url=jdbc:h2:~/</a:t>
            </a:r>
            <a:r>
              <a:rPr lang="en-US" sz="1200" dirty="0" smtClean="0"/>
              <a:t>test</a:t>
            </a:r>
          </a:p>
          <a:p>
            <a:pPr lvl="1"/>
            <a:r>
              <a:rPr lang="en-US" sz="1200" dirty="0" err="1" smtClean="0"/>
              <a:t>spring.datasource.schema</a:t>
            </a:r>
            <a:r>
              <a:rPr lang="en-US" sz="1200" dirty="0" smtClean="0"/>
              <a:t>=</a:t>
            </a:r>
            <a:r>
              <a:rPr lang="en-US" sz="1200" dirty="0" err="1" smtClean="0"/>
              <a:t>classpath:load.sql</a:t>
            </a:r>
            <a:r>
              <a:rPr lang="en-US" sz="1200" dirty="0" smtClean="0"/>
              <a:t>  ( all schema files of the application)</a:t>
            </a:r>
          </a:p>
          <a:p>
            <a:pPr lvl="1"/>
            <a:endParaRPr lang="en-US" sz="1200" dirty="0" smtClean="0"/>
          </a:p>
          <a:p>
            <a:pPr lvl="1"/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2590800"/>
            <a:ext cx="525977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Spring JPA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Not based on </a:t>
            </a:r>
            <a:r>
              <a:rPr lang="en-US" sz="1200" dirty="0" err="1" smtClean="0"/>
              <a:t>jdbc</a:t>
            </a:r>
            <a:endParaRPr lang="en-US" sz="1200" dirty="0" smtClean="0"/>
          </a:p>
          <a:p>
            <a:r>
              <a:rPr lang="en-US" sz="1000" dirty="0">
                <a:hlinkClick r:id="rId2"/>
              </a:rPr>
              <a:t>https://docs.spring.io/spring-data/jpa/docs/current/reference/html/#</a:t>
            </a:r>
            <a:r>
              <a:rPr lang="en-US" sz="1000" dirty="0" smtClean="0">
                <a:hlinkClick r:id="rId2"/>
              </a:rPr>
              <a:t>repositories.core-concepts</a:t>
            </a:r>
            <a:r>
              <a:rPr lang="en-US" sz="1000" dirty="0" smtClean="0"/>
              <a:t> </a:t>
            </a:r>
          </a:p>
          <a:p>
            <a:endParaRPr lang="en-US" sz="1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3400" y="3886200"/>
            <a:ext cx="7109639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Paging in JPA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Supported from @</a:t>
            </a:r>
            <a:r>
              <a:rPr lang="en-US" sz="1200" dirty="0" err="1" smtClean="0"/>
              <a:t>RequestMapping</a:t>
            </a:r>
            <a:r>
              <a:rPr lang="en-US" sz="1200" dirty="0" smtClean="0"/>
              <a:t>  from 4.3 </a:t>
            </a:r>
          </a:p>
          <a:p>
            <a:r>
              <a:rPr lang="en-US" sz="1200" dirty="0" err="1" smtClean="0"/>
              <a:t>Eg</a:t>
            </a:r>
            <a:r>
              <a:rPr lang="en-US" sz="1200" dirty="0" smtClean="0"/>
              <a:t>. </a:t>
            </a:r>
            <a:r>
              <a:rPr lang="en-US" sz="1200" dirty="0" err="1"/>
              <a:t>PagingAndSortingRepository</a:t>
            </a:r>
            <a:r>
              <a:rPr lang="en-US" sz="1200" dirty="0"/>
              <a:t>&lt;Person, Long</a:t>
            </a:r>
            <a:r>
              <a:rPr lang="en-US" sz="1200" dirty="0" smtClean="0"/>
              <a:t>&gt; add to your repository</a:t>
            </a:r>
          </a:p>
          <a:p>
            <a:endParaRPr lang="en-US" sz="1200" dirty="0"/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Page&lt;Person&gt; </a:t>
            </a:r>
            <a:r>
              <a:rPr lang="en-US" sz="1000" dirty="0">
                <a:solidFill>
                  <a:srgbClr val="6A3E3E"/>
                </a:solidFill>
                <a:latin typeface="Courier New"/>
              </a:rPr>
              <a:t>page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000" dirty="0" err="1">
                <a:solidFill>
                  <a:srgbClr val="0000C0"/>
                </a:solidFill>
                <a:latin typeface="Courier New"/>
              </a:rPr>
              <a:t>repository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.findAll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0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Courier New"/>
              </a:rPr>
              <a:t>PageRequest</a:t>
            </a:r>
            <a:r>
              <a:rPr lang="en-US" sz="1000" b="1" dirty="0">
                <a:solidFill>
                  <a:srgbClr val="000000"/>
                </a:solidFill>
                <a:latin typeface="Courier New"/>
              </a:rPr>
              <a:t>(1, 2, </a:t>
            </a:r>
            <a:r>
              <a:rPr lang="en-US" sz="1000" b="1" dirty="0" err="1">
                <a:solidFill>
                  <a:srgbClr val="000000"/>
                </a:solidFill>
                <a:latin typeface="Courier New"/>
              </a:rPr>
              <a:t>Direction.</a:t>
            </a:r>
            <a:r>
              <a:rPr lang="en-US" sz="1000" b="1" i="1" dirty="0" err="1">
                <a:solidFill>
                  <a:srgbClr val="0000C0"/>
                </a:solidFill>
                <a:latin typeface="Courier New"/>
              </a:rPr>
              <a:t>ASC</a:t>
            </a:r>
            <a:r>
              <a:rPr lang="en-US" sz="1000" b="1" i="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000" b="1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000" b="1" i="1" dirty="0" err="1">
                <a:solidFill>
                  <a:srgbClr val="2A00FF"/>
                </a:solidFill>
                <a:latin typeface="Courier New"/>
              </a:rPr>
              <a:t>firstName</a:t>
            </a:r>
            <a:r>
              <a:rPr lang="en-US" sz="1000" b="1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000" b="1" i="1" dirty="0">
                <a:solidFill>
                  <a:srgbClr val="000000"/>
                </a:solidFill>
                <a:latin typeface="Courier New"/>
              </a:rPr>
              <a:t>));</a:t>
            </a:r>
          </a:p>
          <a:p>
            <a:endParaRPr lang="en-US" sz="1000" dirty="0">
              <a:latin typeface="Courier New"/>
            </a:endParaRPr>
          </a:p>
          <a:p>
            <a:r>
              <a:rPr lang="en-US" sz="1000" b="1" dirty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000" b="1" dirty="0">
                <a:solidFill>
                  <a:srgbClr val="000000"/>
                </a:solidFill>
                <a:latin typeface="Courier New"/>
              </a:rPr>
              <a:t>(Person </a:t>
            </a:r>
            <a:r>
              <a:rPr lang="en-US" sz="1000" b="1" dirty="0" err="1">
                <a:solidFill>
                  <a:srgbClr val="6A3E3E"/>
                </a:solidFill>
                <a:latin typeface="Courier New"/>
              </a:rPr>
              <a:t>person</a:t>
            </a:r>
            <a:r>
              <a:rPr lang="en-US" sz="1000" b="1" dirty="0">
                <a:solidFill>
                  <a:srgbClr val="000000"/>
                </a:solidFill>
                <a:latin typeface="Courier New"/>
              </a:rPr>
              <a:t> : </a:t>
            </a:r>
            <a:r>
              <a:rPr lang="en-US" sz="1000" b="1" dirty="0">
                <a:solidFill>
                  <a:srgbClr val="6A3E3E"/>
                </a:solidFill>
                <a:latin typeface="Courier New"/>
              </a:rPr>
              <a:t>page</a:t>
            </a:r>
            <a:r>
              <a:rPr lang="en-US" sz="100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000" b="1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000" b="1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000" b="1" i="1" dirty="0" err="1">
                <a:solidFill>
                  <a:srgbClr val="6A3E3E"/>
                </a:solidFill>
                <a:latin typeface="Courier New"/>
              </a:rPr>
              <a:t>person</a:t>
            </a:r>
            <a:r>
              <a:rPr lang="en-US" sz="1000" b="1" i="1" dirty="0" err="1">
                <a:solidFill>
                  <a:srgbClr val="000000"/>
                </a:solidFill>
                <a:latin typeface="Courier New"/>
              </a:rPr>
              <a:t>.getId</a:t>
            </a:r>
            <a:r>
              <a:rPr lang="en-US" sz="1000" b="1" i="1" dirty="0">
                <a:solidFill>
                  <a:srgbClr val="000000"/>
                </a:solidFill>
                <a:latin typeface="Courier New"/>
              </a:rPr>
              <a:t>() + </a:t>
            </a:r>
            <a:r>
              <a:rPr lang="en-US" sz="1000" b="1" i="1" dirty="0">
                <a:solidFill>
                  <a:srgbClr val="2A00FF"/>
                </a:solidFill>
                <a:latin typeface="Courier New"/>
              </a:rPr>
              <a:t>" "</a:t>
            </a:r>
            <a:r>
              <a:rPr lang="en-US" sz="1000" b="1" i="1" dirty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000" b="1" i="1" dirty="0" err="1">
                <a:solidFill>
                  <a:srgbClr val="6A3E3E"/>
                </a:solidFill>
                <a:latin typeface="Courier New"/>
              </a:rPr>
              <a:t>person</a:t>
            </a:r>
            <a:r>
              <a:rPr lang="en-US" sz="1000" b="1" i="1" dirty="0" err="1">
                <a:solidFill>
                  <a:srgbClr val="000000"/>
                </a:solidFill>
                <a:latin typeface="Courier New"/>
              </a:rPr>
              <a:t>.getFirstName</a:t>
            </a:r>
            <a:r>
              <a:rPr lang="en-US" sz="1000" b="1" i="1" dirty="0" smtClean="0">
                <a:solidFill>
                  <a:srgbClr val="000000"/>
                </a:solidFill>
                <a:latin typeface="Courier New"/>
              </a:rPr>
              <a:t>());</a:t>
            </a:r>
            <a:endParaRPr lang="en-US" sz="1000" b="1" i="1" dirty="0">
              <a:solidFill>
                <a:srgbClr val="000000"/>
              </a:solidFill>
              <a:latin typeface="Courier New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endParaRPr lang="en-US" sz="1000" dirty="0" smtClean="0"/>
          </a:p>
          <a:p>
            <a:pPr marL="171450" indent="-171450">
              <a:buFontTx/>
              <a:buChar char="-"/>
            </a:pPr>
            <a:r>
              <a:rPr lang="en-US" sz="1000" dirty="0" smtClean="0"/>
              <a:t>Named Queries</a:t>
            </a:r>
          </a:p>
          <a:p>
            <a:pPr marL="171450" indent="-171450">
              <a:buFontTx/>
              <a:buChar char="-"/>
            </a:pPr>
            <a:r>
              <a:rPr lang="en-US" sz="1000" dirty="0" smtClean="0"/>
              <a:t>Search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29665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609600"/>
            <a:ext cx="472533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 API</a:t>
            </a:r>
          </a:p>
          <a:p>
            <a:endParaRPr lang="en-US" sz="1200" dirty="0" smtClean="0"/>
          </a:p>
          <a:p>
            <a:r>
              <a:rPr lang="en-US" sz="1200" dirty="0" smtClean="0"/>
              <a:t>Web Service 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Is a service exposed over a network ( commonly used is http protocol)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Advantage of re-usability</a:t>
            </a:r>
          </a:p>
          <a:p>
            <a:endParaRPr lang="en-US" sz="1200" dirty="0" smtClean="0"/>
          </a:p>
          <a:p>
            <a:r>
              <a:rPr lang="en-US" sz="1200" dirty="0" smtClean="0"/>
              <a:t>JAX-RS from Java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@Path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@</a:t>
            </a:r>
            <a:r>
              <a:rPr lang="en-US" sz="1200" dirty="0" err="1" smtClean="0"/>
              <a:t>PathParam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@Resource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@Get, @Post, @Delete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@Produce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@Consume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For Provider and Consumer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Implementation of JAX-RS is Jersey 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Spring container is not directly calling JAX-RS, but through Apache CXF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JBOSS is implemented </a:t>
            </a:r>
            <a:r>
              <a:rPr lang="en-US" sz="1200" dirty="0"/>
              <a:t>JAX-RS, </a:t>
            </a:r>
            <a:r>
              <a:rPr lang="en-US" sz="1200" dirty="0" err="1" smtClean="0"/>
              <a:t>RestEasy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Spring REST implements JAX-RS ??</a:t>
            </a:r>
            <a:r>
              <a:rPr lang="en-US" sz="1200" dirty="0" smtClean="0">
                <a:solidFill>
                  <a:srgbClr val="FF0000"/>
                </a:solidFill>
              </a:rPr>
              <a:t>have to verify</a:t>
            </a:r>
          </a:p>
          <a:p>
            <a:pPr marL="171450" indent="-171450">
              <a:buFontTx/>
              <a:buChar char="-"/>
            </a:pP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867400" y="586509"/>
            <a:ext cx="29145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SOAP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Is a standard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JAX-WS</a:t>
            </a:r>
          </a:p>
          <a:p>
            <a:r>
              <a:rPr lang="en-US" sz="1200" dirty="0" smtClean="0"/>
              <a:t>Apache CXF is based on JAX-WS and  JAX-RS</a:t>
            </a:r>
          </a:p>
          <a:p>
            <a:endParaRPr lang="en-US" sz="1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33400" y="4495800"/>
            <a:ext cx="19042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Roy Fielding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Discovery of  Rest API 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Set principles of Rest API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5029200" y="4419600"/>
            <a:ext cx="1143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391400" y="4414982"/>
            <a:ext cx="1143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Dot Net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172200" y="4651653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172200" y="51816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nip and Round Single Corner Rectangle 11"/>
          <p:cNvSpPr/>
          <p:nvPr/>
        </p:nvSpPr>
        <p:spPr>
          <a:xfrm>
            <a:off x="6629400" y="4191000"/>
            <a:ext cx="304800" cy="304800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----</a:t>
            </a:r>
            <a:endParaRPr lang="en-US" sz="1000" dirty="0"/>
          </a:p>
        </p:txBody>
      </p:sp>
      <p:sp>
        <p:nvSpPr>
          <p:cNvPr id="13" name="Snip and Round Single Corner Rectangle 12"/>
          <p:cNvSpPr/>
          <p:nvPr/>
        </p:nvSpPr>
        <p:spPr>
          <a:xfrm>
            <a:off x="6667500" y="5334000"/>
            <a:ext cx="304800" cy="304800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----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248116" y="5322455"/>
            <a:ext cx="44762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Representational state transfer (</a:t>
            </a:r>
            <a:r>
              <a:rPr lang="en-US" sz="1200" b="1" dirty="0"/>
              <a:t>REST</a:t>
            </a:r>
            <a:r>
              <a:rPr lang="en-US" sz="1200" dirty="0"/>
              <a:t>) is a style of software architecture. As described in a dissertation by Roy Fielding, REST is an "architectural style" that basically exploits the existing technology and protocols of the Web.</a:t>
            </a:r>
          </a:p>
          <a:p>
            <a:endParaRPr lang="en-US" sz="1200" dirty="0"/>
          </a:p>
          <a:p>
            <a:r>
              <a:rPr lang="en-US" sz="1200" b="1" dirty="0" err="1"/>
              <a:t>RESTful</a:t>
            </a:r>
            <a:r>
              <a:rPr lang="en-US" sz="1200" dirty="0"/>
              <a:t> is typically used to refer to web services implementing such an architecture.</a:t>
            </a:r>
          </a:p>
        </p:txBody>
      </p:sp>
    </p:spTree>
    <p:extLst>
      <p:ext uri="{BB962C8B-B14F-4D97-AF65-F5344CB8AC3E}">
        <p14:creationId xmlns:p14="http://schemas.microsoft.com/office/powerpoint/2010/main" val="2882532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1568</TotalTime>
  <Words>1182</Words>
  <Application>Microsoft Office PowerPoint</Application>
  <PresentationFormat>On-screen Show (4:3)</PresentationFormat>
  <Paragraphs>318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12</dc:creator>
  <cp:lastModifiedBy>12</cp:lastModifiedBy>
  <cp:revision>232</cp:revision>
  <dcterms:created xsi:type="dcterms:W3CDTF">2017-09-25T04:22:57Z</dcterms:created>
  <dcterms:modified xsi:type="dcterms:W3CDTF">2017-09-28T08:11:32Z</dcterms:modified>
</cp:coreProperties>
</file>