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5D7C-F206-4196-95B1-2023B832261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rl/persons" TargetMode="External"/><Relationship Id="rId2" Type="http://schemas.openxmlformats.org/officeDocument/2006/relationships/hyperlink" Target="https://spring.io/guides/gs/convert-jar-to-wa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15/08/19/migrating-a-spring-web-mvc-application-from-jsp-to-angularj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gzcKC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java-journal.blogspot.in/2012/08/what-is-app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-SNAPSHOT/reference/htmlsingle/#using-boot-starter" TargetMode="External"/><Relationship Id="rId2" Type="http://schemas.openxmlformats.org/officeDocument/2006/relationships/hyperlink" Target="https://docs.spring.io/spring-boot/docs/current-SNAPSHOT/reference/htmlsingl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hyperlink" Target="https://docs.spring.io/spring/docs/current/spring-framework-reference/html/jdbc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repositories.core-concept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447636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Spring Boot Documentation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5257800"/>
            <a:ext cx="8763000" cy="15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7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504561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Operation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Create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Update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Delete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Read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UR</a:t>
            </a:r>
            <a:r>
              <a:rPr lang="en-US" sz="1200" b="1" dirty="0" smtClean="0">
                <a:solidFill>
                  <a:srgbClr val="FF0000"/>
                </a:solidFill>
              </a:rPr>
              <a:t>I</a:t>
            </a:r>
            <a:r>
              <a:rPr lang="en-US" sz="1200" dirty="0" smtClean="0"/>
              <a:t> : Uniform Resource Identifier ( Logical mappings , to identify a method)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UR</a:t>
            </a:r>
            <a:r>
              <a:rPr lang="en-US" sz="1200" b="1" dirty="0" smtClean="0">
                <a:solidFill>
                  <a:srgbClr val="00B050"/>
                </a:solidFill>
              </a:rPr>
              <a:t>L</a:t>
            </a:r>
            <a:r>
              <a:rPr lang="en-US" sz="1200" dirty="0" smtClean="0"/>
              <a:t> : </a:t>
            </a:r>
            <a:r>
              <a:rPr lang="en-US" sz="1200" dirty="0" err="1" smtClean="0"/>
              <a:t>Urinform</a:t>
            </a:r>
            <a:r>
              <a:rPr lang="en-US" sz="1200" dirty="0" smtClean="0"/>
              <a:t> Resource Locator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( </a:t>
            </a:r>
            <a:r>
              <a:rPr lang="en-US" sz="1200" dirty="0" err="1" smtClean="0"/>
              <a:t>Phsical</a:t>
            </a:r>
            <a:r>
              <a:rPr lang="en-US" sz="1200" dirty="0" smtClean="0"/>
              <a:t> pages rendered to the client 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URI should be nouns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Understands the </a:t>
            </a:r>
            <a:r>
              <a:rPr lang="en-US" sz="1200" dirty="0" err="1" smtClean="0"/>
              <a:t>url</a:t>
            </a:r>
            <a:r>
              <a:rPr lang="en-US" sz="1200" dirty="0" smtClean="0"/>
              <a:t> no need to use request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with ‘?’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Objects in the server is called as Resources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Method names should follow the CRUD operations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Represent the state to the client ( JSON, XML, HTML, ATOM, TEXT)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457199"/>
            <a:ext cx="31242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- </a:t>
            </a:r>
            <a:r>
              <a:rPr lang="en-US" sz="1200" dirty="0" err="1" smtClean="0"/>
              <a:t>xsd</a:t>
            </a:r>
            <a:r>
              <a:rPr lang="en-US" sz="1200" dirty="0" smtClean="0"/>
              <a:t> is a URI which we write in spring configurations( </a:t>
            </a:r>
            <a:r>
              <a:rPr lang="en-US" sz="1200" dirty="0" err="1" smtClean="0"/>
              <a:t>eg</a:t>
            </a:r>
            <a:r>
              <a:rPr lang="en-US" sz="1200" dirty="0" smtClean="0"/>
              <a:t>. Tags in java)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1600200"/>
            <a:ext cx="314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https://spring.io/guides/gs/convert-jar-to-war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114800"/>
            <a:ext cx="227357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Template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Headers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MIME-TYPE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Entities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Exchange</a:t>
            </a:r>
          </a:p>
          <a:p>
            <a:pPr marL="628650" lvl="1" indent="-171450">
              <a:buFontTx/>
              <a:buChar char="-"/>
            </a:pPr>
            <a:r>
              <a:rPr lang="en-US" sz="1200" dirty="0" err="1" smtClean="0"/>
              <a:t>url</a:t>
            </a:r>
            <a:r>
              <a:rPr lang="en-US" sz="1200" dirty="0" smtClean="0"/>
              <a:t> : 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url/persons</a:t>
            </a:r>
            <a:endParaRPr lang="en-US" sz="1200" dirty="0" smtClean="0"/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HTTP Method 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50076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5419725" cy="485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521855"/>
            <a:ext cx="625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spring.io/blog/2015/08/19/migrating-a-spring-web-mvc-application-from-jsp-to-angularjs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21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0"/>
            <a:ext cx="493365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Spring Framework ?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goo.gl/gzcKCE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a integration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To develop enterprise java application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kind of replacement for EJB ( session, entity, </a:t>
            </a:r>
            <a:r>
              <a:rPr lang="en-US" sz="1400" dirty="0" err="1" smtClean="0"/>
              <a:t>mdb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loosely coupled components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design patterns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Spring Core Container- Singleton/Prototype Pattern</a:t>
            </a:r>
          </a:p>
          <a:p>
            <a:r>
              <a:rPr lang="en-US" sz="1400" dirty="0" smtClean="0"/>
              <a:t>JDBC/Hibernate – Template Pattern</a:t>
            </a:r>
          </a:p>
          <a:p>
            <a:endParaRPr lang="en-US" sz="1400" dirty="0" smtClean="0"/>
          </a:p>
          <a:p>
            <a:r>
              <a:rPr lang="en-US" sz="1400" dirty="0" smtClean="0"/>
              <a:t>Spring framework Techniques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Dependency Injection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AOP</a:t>
            </a:r>
          </a:p>
          <a:p>
            <a:endParaRPr lang="en-US" sz="1400" dirty="0" smtClean="0"/>
          </a:p>
          <a:p>
            <a:r>
              <a:rPr lang="en-US" sz="1400" dirty="0" smtClean="0"/>
              <a:t>Spring Boot 1.5.7 – recommended 1.8</a:t>
            </a:r>
          </a:p>
          <a:p>
            <a:r>
              <a:rPr lang="en-US" sz="1400" dirty="0" smtClean="0"/>
              <a:t>Spring 4.3.11 – Java 1.8</a:t>
            </a:r>
          </a:p>
          <a:p>
            <a:endParaRPr lang="en-US" sz="1400" dirty="0"/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1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533400"/>
            <a:ext cx="4495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Before IOC ,Manually instantiate the dependent objects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Spring container 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Instantiates the dependent objects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Initialization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Manages the lifecycle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Constructor or Setter using DI Pattern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DI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Xml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Annotation ( metadata for container)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Pure Java Configuration (</a:t>
            </a:r>
            <a:r>
              <a:rPr lang="en-US" sz="1400" dirty="0" err="1" smtClean="0"/>
              <a:t>eg</a:t>
            </a:r>
            <a:r>
              <a:rPr lang="en-US" sz="1400" dirty="0" smtClean="0"/>
              <a:t>, Spring Boot)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XML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&lt;beans&gt; … &lt;/beans&gt;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 smtClean="0"/>
              <a:t>Xsd’s</a:t>
            </a:r>
            <a:r>
              <a:rPr lang="en-US" sz="1400" dirty="0" smtClean="0"/>
              <a:t> ( </a:t>
            </a:r>
            <a:r>
              <a:rPr lang="en-US" sz="1400" dirty="0" err="1" smtClean="0"/>
              <a:t>eg</a:t>
            </a:r>
            <a:r>
              <a:rPr lang="en-US" sz="1400" dirty="0" smtClean="0"/>
              <a:t>, beans schema)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Annotation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@Resource ( Java 5)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@Inject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</a:t>
            </a:r>
            <a:r>
              <a:rPr lang="en-US" sz="1400" dirty="0" err="1" smtClean="0"/>
              <a:t>Autowire</a:t>
            </a:r>
            <a:r>
              <a:rPr lang="en-US" sz="1400" dirty="0" smtClean="0"/>
              <a:t> ( Spring) ( default by type)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43600" y="838200"/>
            <a:ext cx="26293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Spring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Jars ( add to </a:t>
            </a:r>
            <a:r>
              <a:rPr lang="en-US" sz="1400" dirty="0" err="1" smtClean="0"/>
              <a:t>classpath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Maven ( build tool)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</a:t>
            </a:r>
            <a:r>
              <a:rPr lang="en-US" sz="1400" dirty="0" smtClean="0"/>
              <a:t>om.xml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Gradle</a:t>
            </a:r>
            <a:r>
              <a:rPr lang="en-US" sz="1400" dirty="0" smtClean="0"/>
              <a:t> (</a:t>
            </a:r>
            <a:r>
              <a:rPr lang="en-US" sz="1400" dirty="0" err="1" smtClean="0"/>
              <a:t>json</a:t>
            </a:r>
            <a:r>
              <a:rPr lang="en-US" sz="1400" dirty="0" smtClean="0"/>
              <a:t> based build tool)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505200" y="3124200"/>
            <a:ext cx="2438400" cy="101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&lt;bean id=“bean name” class=“class name”&gt;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&lt;constructor.. /&gt;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&lt;property ref=“bean id”.. /&gt;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636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62000"/>
            <a:ext cx="1600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XML</a:t>
            </a:r>
          </a:p>
          <a:p>
            <a:r>
              <a:rPr lang="en-US" sz="1200" dirty="0" smtClean="0"/>
              <a:t>- &lt;beans&gt;.. &lt;/beans&gt;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743200" y="762000"/>
            <a:ext cx="3048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Annotation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Stereotype annotation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@Component – class level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@Controller – web </a:t>
            </a:r>
            <a:r>
              <a:rPr lang="en-US" sz="1200" dirty="0" err="1" smtClean="0"/>
              <a:t>mvc</a:t>
            </a:r>
            <a:r>
              <a:rPr lang="en-US" sz="1200" dirty="0" smtClean="0"/>
              <a:t>, rest </a:t>
            </a:r>
            <a:r>
              <a:rPr lang="en-US" sz="1200" dirty="0" err="1" smtClean="0"/>
              <a:t>api</a:t>
            </a:r>
            <a:endParaRPr lang="en-US" sz="1200" dirty="0" smtClean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@Service – business class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@Repository – </a:t>
            </a:r>
            <a:r>
              <a:rPr lang="en-US" sz="1200" dirty="0" err="1" smtClean="0"/>
              <a:t>db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@Rest Controller  ( Spring 4)</a:t>
            </a:r>
          </a:p>
          <a:p>
            <a:pPr marL="742950" lvl="1" indent="-285750">
              <a:buFontTx/>
              <a:buChar char="-"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5791200" y="762000"/>
            <a:ext cx="2514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Pure Java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@Configuration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@Bean ( External classes 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657600"/>
            <a:ext cx="56898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Container Implementation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Bean Factory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Instantiation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Manage Lifecycle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DI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Application Context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Events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Managing resources ( .properties)</a:t>
            </a:r>
          </a:p>
          <a:p>
            <a:pPr marL="628650" lvl="1" indent="-171450">
              <a:buFontTx/>
              <a:buChar char="-"/>
            </a:pPr>
            <a:endParaRPr lang="en-US" sz="1200" dirty="0"/>
          </a:p>
          <a:p>
            <a:pPr marL="628650" lvl="1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java-journal.blogspot.in/2012/08/what-is-appl</a:t>
            </a:r>
            <a:r>
              <a:rPr lang="en-US" sz="1200" dirty="0" smtClean="0"/>
              <a:t> icationcontext-what-are-its.html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pic>
        <p:nvPicPr>
          <p:cNvPr id="1026" name="Picture 2" descr="http://4.bp.blogspot.com/-szB6l8UWlhA/UC-SrBHNI-I/AAAAAAAAAGQ/nxq7H8s-bcs/s640/applicationcontext_7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3337559"/>
            <a:ext cx="4495800" cy="24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02424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dirty="0" smtClean="0"/>
              <a:t>Usage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Tool Suite ( STS) – Spring Starter Project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Boot Command Line Interface (CLI) – will generate groovy scripts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Initializer – web page developed by Spring Boot Team</a:t>
            </a:r>
          </a:p>
          <a:p>
            <a:endParaRPr lang="en-US" sz="1200" dirty="0" smtClean="0"/>
          </a:p>
          <a:p>
            <a:r>
              <a:rPr lang="en-US" sz="1200" dirty="0" smtClean="0"/>
              <a:t>We use Blank Maven Project</a:t>
            </a:r>
          </a:p>
          <a:p>
            <a:r>
              <a:rPr lang="en-US" sz="1200" dirty="0">
                <a:hlinkClick r:id="rId2"/>
              </a:rPr>
              <a:t>https://docs.spring.io/spring-boot/docs/current-SNAPSHOT/reference/htmlsingle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spring-boot-starter-parent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configurations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1.5.2 ( all related 4.3.7 spring jars 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+ third party jars will be decided</a:t>
            </a:r>
          </a:p>
          <a:p>
            <a:pPr lvl="1"/>
            <a:r>
              <a:rPr lang="en-US" sz="1200" dirty="0" smtClean="0"/>
              <a:t>	+ </a:t>
            </a:r>
            <a:r>
              <a:rPr lang="en-US" sz="1200" dirty="0" err="1" smtClean="0"/>
              <a:t>fasterXML</a:t>
            </a:r>
            <a:r>
              <a:rPr lang="en-US" sz="1200" dirty="0" smtClean="0"/>
              <a:t> )</a:t>
            </a:r>
          </a:p>
          <a:p>
            <a:r>
              <a:rPr lang="en-US" sz="1200" dirty="0">
                <a:hlinkClick r:id="rId3"/>
              </a:rPr>
              <a:t>https://docs.spring.io/spring-boot/docs/current-SNAPSHOT/reference/htmlsingle/#</a:t>
            </a:r>
            <a:r>
              <a:rPr lang="en-US" sz="1200" dirty="0" smtClean="0">
                <a:hlinkClick r:id="rId3"/>
              </a:rPr>
              <a:t>using-boot-starter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Conventions over configuration ( base on 80% of use case as of today)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Dependencies ( jars + versions 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beans ( </a:t>
            </a:r>
            <a:r>
              <a:rPr lang="en-US" sz="1200" dirty="0" err="1" smtClean="0"/>
              <a:t>DispatcherServlet</a:t>
            </a:r>
            <a:r>
              <a:rPr lang="en-US" sz="1200" dirty="0" smtClean="0"/>
              <a:t>, 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server ( tomcat server)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Ready starter </a:t>
            </a:r>
            <a:r>
              <a:rPr lang="en-US" sz="1200" dirty="0" err="1" smtClean="0"/>
              <a:t>poms</a:t>
            </a:r>
            <a:r>
              <a:rPr lang="en-US" sz="1200" dirty="0" smtClean="0"/>
              <a:t>/pre-constructed </a:t>
            </a:r>
            <a:r>
              <a:rPr lang="en-US" sz="1200" dirty="0" err="1" smtClean="0"/>
              <a:t>poms</a:t>
            </a:r>
            <a:r>
              <a:rPr lang="en-US" sz="1200" dirty="0" smtClean="0"/>
              <a:t> that are managing dependencies as well as transitive dependencies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Standalone (</a:t>
            </a:r>
            <a:r>
              <a:rPr lang="en-US" sz="1200" dirty="0" err="1" smtClean="0"/>
              <a:t>Executebale</a:t>
            </a:r>
            <a:r>
              <a:rPr lang="en-US" sz="1200" dirty="0" smtClean="0"/>
              <a:t> jar </a:t>
            </a:r>
            <a:r>
              <a:rPr lang="en-US" sz="1200" dirty="0" err="1" smtClean="0"/>
              <a:t>eg</a:t>
            </a:r>
            <a:r>
              <a:rPr lang="en-US" sz="1200" dirty="0"/>
              <a:t>, </a:t>
            </a:r>
            <a:r>
              <a:rPr lang="en-US" sz="1200" dirty="0" smtClean="0"/>
              <a:t>SpringBootApplication.0.0.1-SNAPSHOT.jar &lt;external configuration&gt;)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Spring Boot </a:t>
            </a:r>
            <a:r>
              <a:rPr lang="en-US" sz="1200" b="1" dirty="0" smtClean="0">
                <a:solidFill>
                  <a:srgbClr val="00B050"/>
                </a:solidFill>
              </a:rPr>
              <a:t>+</a:t>
            </a:r>
            <a:r>
              <a:rPr lang="en-US" sz="1200" dirty="0" smtClean="0"/>
              <a:t> Tomcat </a:t>
            </a:r>
            <a:r>
              <a:rPr lang="en-US" sz="1200" b="1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/>
              <a:t> XML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No XML  Or No code generation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Production ready application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Added non-functional features - security, </a:t>
            </a:r>
            <a:r>
              <a:rPr lang="en-US" sz="1200" b="1" dirty="0" smtClean="0"/>
              <a:t>actuator</a:t>
            </a:r>
            <a:r>
              <a:rPr lang="en-US" sz="1200" dirty="0" smtClean="0"/>
              <a:t> (health in terms of metrics – beans, connection pool, controllers)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using @Conditional matching of beans to loaded based on the POM</a:t>
            </a:r>
          </a:p>
        </p:txBody>
      </p:sp>
    </p:spTree>
    <p:extLst>
      <p:ext uri="{BB962C8B-B14F-4D97-AF65-F5344CB8AC3E}">
        <p14:creationId xmlns:p14="http://schemas.microsoft.com/office/powerpoint/2010/main" val="37053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3657600"/>
            <a:ext cx="2895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3352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609600"/>
            <a:ext cx="6248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@Bean – to configure external beans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You can define beans external to your application classes by using Java rather than XML files. @Configuration @Bean @Import and @Depends On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MessageApp</a:t>
            </a:r>
            <a:r>
              <a:rPr lang="en-US" sz="1200" dirty="0" smtClean="0"/>
              <a:t> </a:t>
            </a:r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 smtClean="0"/>
              <a:t>WebClient</a:t>
            </a:r>
            <a:r>
              <a:rPr lang="en-US" sz="1200" dirty="0" smtClean="0"/>
              <a:t> -&gt; @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 -&gt; @Component -&gt; Bean</a:t>
            </a:r>
          </a:p>
          <a:p>
            <a:endParaRPr lang="en-US" sz="1200" dirty="0" smtClean="0"/>
          </a:p>
          <a:p>
            <a:r>
              <a:rPr lang="en-US" sz="1200" b="1" dirty="0" smtClean="0"/>
              <a:t>Example for Externalized Bean</a:t>
            </a:r>
          </a:p>
          <a:p>
            <a:endParaRPr lang="en-US" sz="1200" dirty="0"/>
          </a:p>
          <a:p>
            <a:r>
              <a:rPr lang="en-US" sz="1000" dirty="0" smtClean="0">
                <a:solidFill>
                  <a:srgbClr val="646464"/>
                </a:solidFill>
                <a:latin typeface="Courier New"/>
              </a:rPr>
              <a:t>@Bean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Message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createMsg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Message </a:t>
            </a:r>
            <a:r>
              <a:rPr lang="en-US" sz="10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= </a:t>
            </a:r>
            <a:r>
              <a:rPr lang="en-US" sz="1000" b="1" dirty="0" smtClean="0">
                <a:solidFill>
                  <a:srgbClr val="7F0055"/>
                </a:solidFill>
                <a:highlight>
                  <a:srgbClr val="F0D8A8"/>
                </a:highlight>
                <a:latin typeface="Courier New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Message();</a:t>
            </a:r>
          </a:p>
          <a:p>
            <a:pPr lvl="1"/>
            <a:r>
              <a:rPr lang="en-US" sz="10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.setText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en-US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from </a:t>
            </a:r>
            <a:r>
              <a:rPr lang="en-US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exernal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bean"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 lvl="1"/>
            <a:endParaRPr lang="en-US" sz="1000" dirty="0" smtClean="0">
              <a:latin typeface="Courier New"/>
            </a:endParaRPr>
          </a:p>
          <a:p>
            <a:pPr lvl="1"/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100" dirty="0" smtClean="0"/>
          </a:p>
          <a:p>
            <a:r>
              <a:rPr lang="en-US" sz="1100" b="1" dirty="0" smtClean="0"/>
              <a:t>Example of  Reading  Properties from </a:t>
            </a:r>
            <a:r>
              <a:rPr lang="en-US" sz="1100" b="1" dirty="0" err="1" smtClean="0"/>
              <a:t>application.properties</a:t>
            </a:r>
            <a:endParaRPr lang="en-US" sz="1100" b="1" dirty="0" smtClean="0"/>
          </a:p>
          <a:p>
            <a:endParaRPr lang="en-US" sz="1100" u="sng" dirty="0" smtClean="0"/>
          </a:p>
          <a:p>
            <a:r>
              <a:rPr lang="en-US" sz="1100" dirty="0" err="1" smtClean="0"/>
              <a:t>msg.text</a:t>
            </a:r>
            <a:r>
              <a:rPr lang="en-US" sz="1100" dirty="0" smtClean="0"/>
              <a:t>=This </a:t>
            </a:r>
            <a:r>
              <a:rPr lang="en-US" sz="1100" dirty="0"/>
              <a:t>is externalized text </a:t>
            </a:r>
            <a:r>
              <a:rPr lang="en-US" sz="1100" dirty="0" smtClean="0"/>
              <a:t>message</a:t>
            </a:r>
          </a:p>
          <a:p>
            <a:endParaRPr lang="en-US" sz="1100" b="1" dirty="0"/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@Value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"${</a:t>
            </a:r>
            <a:r>
              <a:rPr lang="en-US" sz="1000" dirty="0" err="1">
                <a:solidFill>
                  <a:srgbClr val="2A00FF"/>
                </a:solidFill>
                <a:latin typeface="Courier New"/>
              </a:rPr>
              <a:t>msg.text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msgText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000" b="1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010400" y="228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@Controller will be called by dispatcher servlet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2057400"/>
            <a:ext cx="167186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Spring MVC uses </a:t>
            </a:r>
          </a:p>
          <a:p>
            <a:r>
              <a:rPr lang="en-US" sz="1200" dirty="0" smtClean="0"/>
              <a:t>Front Controller Pattern</a:t>
            </a:r>
            <a:endParaRPr lang="en-US" sz="1200" dirty="0"/>
          </a:p>
        </p:txBody>
      </p:sp>
      <p:pic>
        <p:nvPicPr>
          <p:cNvPr id="2050" name="Picture 2" descr="Image result for spring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73" y="3200398"/>
            <a:ext cx="427789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3786" y="2696066"/>
            <a:ext cx="12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382" y="422564"/>
            <a:ext cx="56215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Persistence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JDBCTemplate</a:t>
            </a:r>
            <a:r>
              <a:rPr lang="en-US" sz="1200" dirty="0" smtClean="0"/>
              <a:t> class – based on SQL commands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JPARepository</a:t>
            </a:r>
            <a:r>
              <a:rPr lang="en-US" sz="1200" dirty="0" smtClean="0"/>
              <a:t> – based on ORM</a:t>
            </a:r>
          </a:p>
          <a:p>
            <a:endParaRPr lang="en-US" sz="1200" dirty="0"/>
          </a:p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docs.spring.io/spring/docs/current/spring-framework-reference/html/jdbc.html</a:t>
            </a:r>
            <a:r>
              <a:rPr lang="en-US" sz="1000" dirty="0" smtClean="0"/>
              <a:t> 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400" dirty="0" err="1" smtClean="0"/>
              <a:t>Jdbc</a:t>
            </a:r>
            <a:r>
              <a:rPr lang="en-US" sz="1400" dirty="0" smtClean="0"/>
              <a:t> template For </a:t>
            </a:r>
            <a:r>
              <a:rPr lang="en-US" sz="1400" dirty="0" err="1" smtClean="0"/>
              <a:t>SpringBoot</a:t>
            </a:r>
            <a:endParaRPr lang="en-US" sz="14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Look out for </a:t>
            </a:r>
            <a:r>
              <a:rPr lang="en-US" sz="1200" dirty="0" err="1" smtClean="0"/>
              <a:t>pom</a:t>
            </a:r>
            <a:r>
              <a:rPr lang="en-US" sz="1200" dirty="0" smtClean="0"/>
              <a:t> inclusion ( spring-boot-starter-</a:t>
            </a:r>
            <a:r>
              <a:rPr lang="en-US" sz="1200" dirty="0" err="1" smtClean="0"/>
              <a:t>jdbc</a:t>
            </a:r>
            <a:r>
              <a:rPr lang="en-US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 smtClean="0"/>
              <a:t>queryForObject</a:t>
            </a:r>
            <a:r>
              <a:rPr lang="en-US" sz="1200" dirty="0" smtClean="0"/>
              <a:t>(“select * from </a:t>
            </a:r>
            <a:r>
              <a:rPr lang="en-US" sz="1200" dirty="0" err="1" smtClean="0"/>
              <a:t>persom</a:t>
            </a:r>
            <a:r>
              <a:rPr lang="en-US" sz="1200" dirty="0" smtClean="0"/>
              <a:t> </a:t>
            </a:r>
            <a:r>
              <a:rPr lang="en-US" sz="1200" dirty="0" err="1" smtClean="0"/>
              <a:t>wjere</a:t>
            </a:r>
            <a:r>
              <a:rPr lang="en-US" sz="1200" dirty="0" smtClean="0"/>
              <a:t> </a:t>
            </a:r>
            <a:r>
              <a:rPr lang="en-US" sz="1200" dirty="0" err="1" smtClean="0"/>
              <a:t>personid</a:t>
            </a:r>
            <a:r>
              <a:rPr lang="en-US" sz="1200" dirty="0" smtClean="0"/>
              <a:t>=? </a:t>
            </a:r>
            <a:r>
              <a:rPr lang="en-US" sz="1200" dirty="0"/>
              <a:t>a</a:t>
            </a:r>
            <a:r>
              <a:rPr lang="en-US" sz="1200" dirty="0" smtClean="0"/>
              <a:t>nd name=?”,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new Object[]{10,”Rock”},  new </a:t>
            </a:r>
            <a:r>
              <a:rPr lang="en-US" sz="1200" dirty="0" err="1" smtClean="0"/>
              <a:t>RowMapper</a:t>
            </a:r>
            <a:r>
              <a:rPr lang="en-US" sz="1200" dirty="0" smtClean="0"/>
              <a:t>(…));</a:t>
            </a:r>
          </a:p>
          <a:p>
            <a:endParaRPr lang="en-US" sz="1200" dirty="0"/>
          </a:p>
          <a:p>
            <a:r>
              <a:rPr lang="en-US" sz="1400" dirty="0"/>
              <a:t>Spring Boot Default in-memory database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Derby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H2 ( Spring boot support – h2 console)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HSQLDB</a:t>
            </a:r>
          </a:p>
          <a:p>
            <a:endParaRPr lang="en-US" sz="1200" dirty="0"/>
          </a:p>
          <a:p>
            <a:r>
              <a:rPr lang="en-US" sz="1200" dirty="0"/>
              <a:t>Create Interactive Spring Boot App </a:t>
            </a:r>
            <a:endParaRPr lang="en-US" sz="1200" dirty="0" smtClean="0">
              <a:hlinkClick r:id="rId3"/>
            </a:endParaRPr>
          </a:p>
          <a:p>
            <a:r>
              <a:rPr lang="en-US" sz="1200" dirty="0" smtClean="0">
                <a:hlinkClick r:id="rId3"/>
              </a:rPr>
              <a:t>http://start.spring.io/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r>
              <a:rPr lang="en-US" sz="1200" dirty="0"/>
              <a:t>@</a:t>
            </a:r>
            <a:r>
              <a:rPr lang="en-US" sz="1200" dirty="0" err="1" smtClean="0"/>
              <a:t>SpringBootApplication</a:t>
            </a:r>
            <a:r>
              <a:rPr lang="en-US" sz="1200" dirty="0" smtClean="0"/>
              <a:t> – contains (@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, @</a:t>
            </a:r>
            <a:r>
              <a:rPr lang="en-US" sz="1200" dirty="0" err="1" smtClean="0"/>
              <a:t>ComponentScan</a:t>
            </a:r>
            <a:r>
              <a:rPr lang="en-US" sz="1200" dirty="0" smtClean="0"/>
              <a:t>… )</a:t>
            </a:r>
          </a:p>
          <a:p>
            <a:endParaRPr lang="en-US" sz="1200" dirty="0"/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343236" y="438727"/>
            <a:ext cx="347505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Register the drivers </a:t>
            </a:r>
            <a:r>
              <a:rPr lang="en-US" sz="1200" dirty="0" smtClean="0">
                <a:solidFill>
                  <a:srgbClr val="00B050"/>
                </a:solidFill>
              </a:rPr>
              <a:t>- fixed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Providing the connection details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Getting the connection object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Create the statement / prepared statement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Forming the query </a:t>
            </a:r>
            <a:r>
              <a:rPr lang="en-US" sz="1200" dirty="0" smtClean="0">
                <a:solidFill>
                  <a:srgbClr val="FF0000"/>
                </a:solidFill>
              </a:rPr>
              <a:t>– change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Getting the result set object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Iterating through the result set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– partially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Handling the </a:t>
            </a:r>
            <a:r>
              <a:rPr lang="en-US" sz="1200" dirty="0" err="1" smtClean="0"/>
              <a:t>SQLExceptions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B050"/>
                </a:solidFill>
              </a:rPr>
              <a:t>- fixed</a:t>
            </a:r>
            <a:endParaRPr lang="en-US" sz="1200" dirty="0"/>
          </a:p>
        </p:txBody>
      </p:sp>
      <p:sp>
        <p:nvSpPr>
          <p:cNvPr id="9" name="Left Brace 8"/>
          <p:cNvSpPr/>
          <p:nvPr/>
        </p:nvSpPr>
        <p:spPr>
          <a:xfrm>
            <a:off x="5181600" y="609600"/>
            <a:ext cx="161636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51530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63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57438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 DB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Enable h2 console in the </a:t>
            </a:r>
            <a:r>
              <a:rPr lang="en-US" sz="1200" dirty="0" err="1" smtClean="0"/>
              <a:t>application.properties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# </a:t>
            </a:r>
            <a:r>
              <a:rPr lang="en-US" sz="1200" dirty="0"/>
              <a:t>H2</a:t>
            </a:r>
          </a:p>
          <a:p>
            <a:pPr lvl="1"/>
            <a:r>
              <a:rPr lang="en-US" sz="1200" dirty="0"/>
              <a:t>spring.h2.console.enabled=true</a:t>
            </a:r>
          </a:p>
          <a:p>
            <a:pPr lvl="1"/>
            <a:r>
              <a:rPr lang="en-US" sz="1200" dirty="0"/>
              <a:t>spring.h2.console.path=/</a:t>
            </a:r>
            <a:r>
              <a:rPr lang="en-US" sz="1200" dirty="0" smtClean="0"/>
              <a:t>h2</a:t>
            </a:r>
          </a:p>
          <a:p>
            <a:pPr lvl="1"/>
            <a:r>
              <a:rPr lang="en-US" sz="1200" dirty="0"/>
              <a:t>spring.datasource.url=jdbc:h2:~/</a:t>
            </a:r>
            <a:r>
              <a:rPr lang="en-US" sz="1200" dirty="0" smtClean="0"/>
              <a:t>test</a:t>
            </a:r>
          </a:p>
          <a:p>
            <a:pPr lvl="1"/>
            <a:r>
              <a:rPr lang="en-US" sz="1200" dirty="0" err="1" smtClean="0"/>
              <a:t>spring.datasource.schema</a:t>
            </a:r>
            <a:r>
              <a:rPr lang="en-US" sz="1200" dirty="0" smtClean="0"/>
              <a:t>=</a:t>
            </a:r>
            <a:r>
              <a:rPr lang="en-US" sz="1200" dirty="0" err="1" smtClean="0"/>
              <a:t>classpath:load.sql</a:t>
            </a:r>
            <a:r>
              <a:rPr lang="en-US" sz="1200" dirty="0" smtClean="0"/>
              <a:t>  ( all schema files of the application)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90800"/>
            <a:ext cx="52597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JPA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Not based on </a:t>
            </a:r>
            <a:r>
              <a:rPr lang="en-US" sz="1200" dirty="0" err="1" smtClean="0"/>
              <a:t>jdbc</a:t>
            </a:r>
            <a:endParaRPr lang="en-US" sz="1200" dirty="0" smtClean="0"/>
          </a:p>
          <a:p>
            <a:r>
              <a:rPr lang="en-US" sz="1000" dirty="0">
                <a:hlinkClick r:id="rId2"/>
              </a:rPr>
              <a:t>https://docs.spring.io/spring-data/jpa/docs/current/reference/html/#</a:t>
            </a:r>
            <a:r>
              <a:rPr lang="en-US" sz="1000" dirty="0" smtClean="0">
                <a:hlinkClick r:id="rId2"/>
              </a:rPr>
              <a:t>repositories.core-concepts</a:t>
            </a:r>
            <a:r>
              <a:rPr lang="en-US" sz="1000" dirty="0" smtClean="0"/>
              <a:t> </a:t>
            </a:r>
          </a:p>
          <a:p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3886200"/>
            <a:ext cx="710963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Paging in JPA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Supported from @</a:t>
            </a:r>
            <a:r>
              <a:rPr lang="en-US" sz="1200" dirty="0" err="1" smtClean="0"/>
              <a:t>RequestMapping</a:t>
            </a:r>
            <a:r>
              <a:rPr lang="en-US" sz="1200" dirty="0" smtClean="0"/>
              <a:t>  from 4.3 </a:t>
            </a:r>
          </a:p>
          <a:p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/>
              <a:t>PagingAndSortingRepository</a:t>
            </a:r>
            <a:r>
              <a:rPr lang="en-US" sz="1200" dirty="0"/>
              <a:t>&lt;Person, Long</a:t>
            </a:r>
            <a:r>
              <a:rPr lang="en-US" sz="1200" dirty="0" smtClean="0"/>
              <a:t>&gt; add to your repository</a:t>
            </a:r>
          </a:p>
          <a:p>
            <a:endParaRPr lang="en-US" sz="1200" dirty="0"/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Page&lt;Person&gt; </a:t>
            </a:r>
            <a:r>
              <a:rPr lang="en-US" sz="1000" dirty="0">
                <a:solidFill>
                  <a:srgbClr val="6A3E3E"/>
                </a:solidFill>
                <a:latin typeface="Courier New"/>
              </a:rPr>
              <a:t>page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000" dirty="0" err="1">
                <a:solidFill>
                  <a:srgbClr val="0000C0"/>
                </a:solidFill>
                <a:latin typeface="Courier New"/>
              </a:rPr>
              <a:t>repository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.findAll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</a:rPr>
              <a:t>PageRequest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(1, 2, 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</a:rPr>
              <a:t>Direction.</a:t>
            </a:r>
            <a:r>
              <a:rPr lang="en-US" sz="1000" b="1" i="1" dirty="0" err="1">
                <a:solidFill>
                  <a:srgbClr val="0000C0"/>
                </a:solidFill>
                <a:latin typeface="Courier New"/>
              </a:rPr>
              <a:t>ASC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b="1" i="1" dirty="0" err="1">
                <a:solidFill>
                  <a:srgbClr val="2A00FF"/>
                </a:solidFill>
                <a:latin typeface="Courier New"/>
              </a:rPr>
              <a:t>firstName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000" dirty="0">
              <a:latin typeface="Courier New"/>
            </a:endParaRP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(Person </a:t>
            </a:r>
            <a:r>
              <a:rPr lang="en-US" sz="1000" b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000" b="1" dirty="0">
                <a:solidFill>
                  <a:srgbClr val="6A3E3E"/>
                </a:solidFill>
                <a:latin typeface="Courier New"/>
              </a:rPr>
              <a:t>page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i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.getId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() + 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000" b="1" i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.getFirstName</a:t>
            </a:r>
            <a:r>
              <a:rPr lang="en-US" sz="1000" b="1" i="1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en-US" sz="1000" b="1" i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0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Named Queries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Search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66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47253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</a:p>
          <a:p>
            <a:endParaRPr lang="en-US" sz="1200" dirty="0" smtClean="0"/>
          </a:p>
          <a:p>
            <a:r>
              <a:rPr lang="en-US" sz="1200" dirty="0" smtClean="0"/>
              <a:t>Web Service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Is a service exposed over a network ( commonly used is http protocol)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Advantage of re-usability</a:t>
            </a:r>
          </a:p>
          <a:p>
            <a:endParaRPr lang="en-US" sz="1200" dirty="0" smtClean="0"/>
          </a:p>
          <a:p>
            <a:r>
              <a:rPr lang="en-US" sz="1200" dirty="0" smtClean="0"/>
              <a:t>JAX-RS from Java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@Path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</a:t>
            </a:r>
            <a:r>
              <a:rPr lang="en-US" sz="1200" dirty="0" err="1" smtClean="0"/>
              <a:t>PathParam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@Resource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@Get, @Post, @Delete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@Produce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@Consume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For Provider and Consumer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Implementation of JAX-RS is Jersey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container is not directly calling JAX-RS, but through Apache CXF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JBOSS is implemented </a:t>
            </a:r>
            <a:r>
              <a:rPr lang="en-US" sz="1200" dirty="0"/>
              <a:t>JAX-RS, </a:t>
            </a:r>
            <a:r>
              <a:rPr lang="en-US" sz="1200" dirty="0" err="1" smtClean="0"/>
              <a:t>RestEasy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REST implements JAX-RS ??</a:t>
            </a:r>
            <a:r>
              <a:rPr lang="en-US" sz="1200" dirty="0" smtClean="0">
                <a:solidFill>
                  <a:srgbClr val="FF0000"/>
                </a:solidFill>
              </a:rPr>
              <a:t>have to verify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586509"/>
            <a:ext cx="2914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SOAP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Is a standard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JAX-WS</a:t>
            </a:r>
          </a:p>
          <a:p>
            <a:r>
              <a:rPr lang="en-US" sz="1200" dirty="0" smtClean="0"/>
              <a:t>Apache CXF is based on JAX-WS and  JAX-RS</a:t>
            </a:r>
          </a:p>
          <a:p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4495800"/>
            <a:ext cx="19042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Roy Fielding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Discovery of  Rest API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Set principles of Rest API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029200" y="44196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91400" y="4414982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Net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72200" y="4651653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72200" y="5181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and Round Single Corner Rectangle 11"/>
          <p:cNvSpPr/>
          <p:nvPr/>
        </p:nvSpPr>
        <p:spPr>
          <a:xfrm>
            <a:off x="6629400" y="4191000"/>
            <a:ext cx="304800" cy="304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----</a:t>
            </a:r>
            <a:endParaRPr lang="en-US" sz="1000" dirty="0"/>
          </a:p>
        </p:txBody>
      </p:sp>
      <p:sp>
        <p:nvSpPr>
          <p:cNvPr id="13" name="Snip and Round Single Corner Rectangle 12"/>
          <p:cNvSpPr/>
          <p:nvPr/>
        </p:nvSpPr>
        <p:spPr>
          <a:xfrm>
            <a:off x="6667500" y="5334000"/>
            <a:ext cx="304800" cy="304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----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8116" y="5322455"/>
            <a:ext cx="4476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Representational state transfer (</a:t>
            </a:r>
            <a:r>
              <a:rPr lang="en-US" sz="1200" b="1" dirty="0"/>
              <a:t>REST</a:t>
            </a:r>
            <a:r>
              <a:rPr lang="en-US" sz="1200" dirty="0"/>
              <a:t>) is a style of software architecture. As described in a dissertation by Roy Fielding, REST is an "architectural style" that basically exploits the existing technology and protocols of the Web.</a:t>
            </a:r>
          </a:p>
          <a:p>
            <a:endParaRPr lang="en-US" sz="1200" dirty="0"/>
          </a:p>
          <a:p>
            <a:r>
              <a:rPr lang="en-US" sz="1200" b="1" dirty="0" err="1"/>
              <a:t>RESTful</a:t>
            </a:r>
            <a:r>
              <a:rPr lang="en-US" sz="1200" dirty="0"/>
              <a:t> is typically used to refer to web services implementing such an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88253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937</Words>
  <Application>Microsoft Office PowerPoint</Application>
  <PresentationFormat>On-screen Show (4:3)</PresentationFormat>
  <Paragraphs>239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</dc:creator>
  <cp:lastModifiedBy>12</cp:lastModifiedBy>
  <cp:revision>177</cp:revision>
  <dcterms:created xsi:type="dcterms:W3CDTF">2017-09-25T04:22:57Z</dcterms:created>
  <dcterms:modified xsi:type="dcterms:W3CDTF">2017-09-27T11:12:41Z</dcterms:modified>
</cp:coreProperties>
</file>