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4"/>
    <p:sldMasterId id="2147483917" r:id="rId5"/>
  </p:sldMasterIdLst>
  <p:notesMasterIdLst>
    <p:notesMasterId r:id="rId61"/>
  </p:notesMasterIdLst>
  <p:handoutMasterIdLst>
    <p:handoutMasterId r:id="rId62"/>
  </p:handoutMasterIdLst>
  <p:sldIdLst>
    <p:sldId id="453" r:id="rId6"/>
    <p:sldId id="257" r:id="rId7"/>
    <p:sldId id="515" r:id="rId8"/>
    <p:sldId id="463" r:id="rId9"/>
    <p:sldId id="462" r:id="rId10"/>
    <p:sldId id="516" r:id="rId11"/>
    <p:sldId id="517" r:id="rId12"/>
    <p:sldId id="518" r:id="rId13"/>
    <p:sldId id="472" r:id="rId14"/>
    <p:sldId id="519" r:id="rId15"/>
    <p:sldId id="520" r:id="rId16"/>
    <p:sldId id="521" r:id="rId17"/>
    <p:sldId id="522" r:id="rId18"/>
    <p:sldId id="473" r:id="rId19"/>
    <p:sldId id="474" r:id="rId20"/>
    <p:sldId id="475" r:id="rId21"/>
    <p:sldId id="476" r:id="rId22"/>
    <p:sldId id="477" r:id="rId23"/>
    <p:sldId id="478" r:id="rId24"/>
    <p:sldId id="479" r:id="rId25"/>
    <p:sldId id="480" r:id="rId26"/>
    <p:sldId id="481" r:id="rId27"/>
    <p:sldId id="482" r:id="rId28"/>
    <p:sldId id="483" r:id="rId29"/>
    <p:sldId id="484" r:id="rId30"/>
    <p:sldId id="485" r:id="rId31"/>
    <p:sldId id="486" r:id="rId32"/>
    <p:sldId id="487" r:id="rId33"/>
    <p:sldId id="488" r:id="rId34"/>
    <p:sldId id="489" r:id="rId35"/>
    <p:sldId id="490" r:id="rId36"/>
    <p:sldId id="491" r:id="rId37"/>
    <p:sldId id="492" r:id="rId38"/>
    <p:sldId id="493" r:id="rId39"/>
    <p:sldId id="494" r:id="rId40"/>
    <p:sldId id="495" r:id="rId41"/>
    <p:sldId id="496" r:id="rId42"/>
    <p:sldId id="497" r:id="rId43"/>
    <p:sldId id="498" r:id="rId44"/>
    <p:sldId id="499" r:id="rId45"/>
    <p:sldId id="500" r:id="rId46"/>
    <p:sldId id="501" r:id="rId47"/>
    <p:sldId id="502" r:id="rId48"/>
    <p:sldId id="503" r:id="rId49"/>
    <p:sldId id="504" r:id="rId50"/>
    <p:sldId id="508" r:id="rId51"/>
    <p:sldId id="505" r:id="rId52"/>
    <p:sldId id="506" r:id="rId53"/>
    <p:sldId id="510" r:id="rId54"/>
    <p:sldId id="511" r:id="rId55"/>
    <p:sldId id="512" r:id="rId56"/>
    <p:sldId id="513" r:id="rId57"/>
    <p:sldId id="514" r:id="rId58"/>
    <p:sldId id="507" r:id="rId59"/>
    <p:sldId id="509" r:id="rId6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737" autoAdjust="0"/>
  </p:normalViewPr>
  <p:slideViewPr>
    <p:cSldViewPr>
      <p:cViewPr>
        <p:scale>
          <a:sx n="60" d="100"/>
          <a:sy n="60" d="100"/>
        </p:scale>
        <p:origin x="-1644" y="-312"/>
      </p:cViewPr>
      <p:guideLst>
        <p:guide orient="horz" pos="2160"/>
        <p:guide pos="2880"/>
      </p:guideLst>
    </p:cSldViewPr>
  </p:slideViewPr>
  <p:notesTextViewPr>
    <p:cViewPr>
      <p:scale>
        <a:sx n="100" d="100"/>
        <a:sy n="100" d="100"/>
      </p:scale>
      <p:origin x="0" y="0"/>
    </p:cViewPr>
  </p:notesTextViewPr>
  <p:sorterViewPr>
    <p:cViewPr>
      <p:scale>
        <a:sx n="80" d="100"/>
        <a:sy n="80" d="100"/>
      </p:scale>
      <p:origin x="0" y="98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notesMaster" Target="notesMasters/notesMaster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pitchFamily="34" charset="0"/>
              </a:defRPr>
            </a:lvl1pPr>
          </a:lstStyle>
          <a:p>
            <a:pPr>
              <a:defRPr/>
            </a:pPr>
            <a:endParaRPr lang="en-US"/>
          </a:p>
        </p:txBody>
      </p:sp>
      <p:sp>
        <p:nvSpPr>
          <p:cNvPr id="440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86781F3F-EC7A-47DA-92D2-8A59443CA689}" type="datetimeFigureOut">
              <a:rPr lang="en-US"/>
              <a:pPr>
                <a:defRPr/>
              </a:pPr>
              <a:t>3/1/2016</a:t>
            </a:fld>
            <a:endParaRPr lang="en-US"/>
          </a:p>
        </p:txBody>
      </p:sp>
      <p:sp>
        <p:nvSpPr>
          <p:cNvPr id="440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pitchFamily="34" charset="0"/>
              </a:defRPr>
            </a:lvl1pPr>
          </a:lstStyle>
          <a:p>
            <a:pPr>
              <a:defRPr/>
            </a:pPr>
            <a:endParaRPr lang="en-US"/>
          </a:p>
        </p:txBody>
      </p:sp>
      <p:sp>
        <p:nvSpPr>
          <p:cNvPr id="440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43CCA8F4-52A3-4556-8327-0F8910B001B3}" type="slidenum">
              <a:rPr lang="en-US"/>
              <a:pPr>
                <a:defRPr/>
              </a:pPr>
              <a:t>‹#›</a:t>
            </a:fld>
            <a:endParaRPr lang="en-US"/>
          </a:p>
        </p:txBody>
      </p:sp>
    </p:spTree>
    <p:extLst>
      <p:ext uri="{BB962C8B-B14F-4D97-AF65-F5344CB8AC3E}">
        <p14:creationId xmlns:p14="http://schemas.microsoft.com/office/powerpoint/2010/main" val="41052432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lgn="l">
              <a:defRPr sz="1200">
                <a:latin typeface="Calibri"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FDE1542-4846-4D6F-BA48-CA9591C84E4C}" type="datetimeFigureOut">
              <a:rPr lang="en-US"/>
              <a:pPr>
                <a:defRPr/>
              </a:pPr>
              <a:t>3/1/2016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lgn="l">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65CD9A36-31C1-429C-A75E-C1B934CBF579}" type="slidenum">
              <a:rPr lang="en-US"/>
              <a:pPr>
                <a:defRPr/>
              </a:pPr>
              <a:t>‹#›</a:t>
            </a:fld>
            <a:endParaRPr lang="en-US"/>
          </a:p>
        </p:txBody>
      </p:sp>
    </p:spTree>
    <p:extLst>
      <p:ext uri="{BB962C8B-B14F-4D97-AF65-F5344CB8AC3E}">
        <p14:creationId xmlns:p14="http://schemas.microsoft.com/office/powerpoint/2010/main" val="12508498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techblog.netflix.com/2013/01/optimizing-netflix-api.html"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objectmentor.com/resources/articles/srp.pdf"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highscalability.com/amazon-architecture"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 API gateway sits between the application’s clients and the </a:t>
            </a:r>
            <a:r>
              <a:rPr lang="en-US" dirty="0" err="1" smtClean="0"/>
              <a:t>microservices</a:t>
            </a:r>
            <a:r>
              <a:rPr lang="en-US" dirty="0" smtClean="0"/>
              <a:t>. It provides APIs that are tailored to the client. The API gateway provides a coarse-grained API to mobile clients and a finer-grained API to desktop clients that use a high-performance network. In this example, the desktop clients makes multiple requests to retrieve information about a product, where as a mobile client makes a single request. </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The API gateway handles incoming requests by making requests to some number of </a:t>
            </a:r>
            <a:r>
              <a:rPr lang="en-US" dirty="0" err="1" smtClean="0"/>
              <a:t>microservices</a:t>
            </a:r>
            <a:r>
              <a:rPr lang="en-US" dirty="0" smtClean="0"/>
              <a:t> over the high-performance LAN. Netflix, for example, </a:t>
            </a:r>
            <a:r>
              <a:rPr lang="en-US" dirty="0" smtClean="0">
                <a:hlinkClick r:id="rId3"/>
              </a:rPr>
              <a:t>describes</a:t>
            </a:r>
            <a:r>
              <a:rPr lang="en-US" dirty="0" smtClean="0"/>
              <a:t> how each request fans out to on average six backend services. In this example, fine-grained requests from a desktop client are simply </a:t>
            </a:r>
            <a:r>
              <a:rPr lang="en-US" dirty="0" err="1" smtClean="0"/>
              <a:t>proxied</a:t>
            </a:r>
            <a:r>
              <a:rPr lang="en-US" dirty="0" smtClean="0"/>
              <a:t> to the corresponding service, whereas each coarse-grained request from a mobile client is handled by aggregating the results of calling multiple services.</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Not only does the API gateway optimize communication between clients and the application, but it also encapsulates the details of the </a:t>
            </a:r>
            <a:r>
              <a:rPr lang="en-US" dirty="0" err="1" smtClean="0"/>
              <a:t>microservices</a:t>
            </a:r>
            <a:r>
              <a:rPr lang="en-US" dirty="0" smtClean="0"/>
              <a:t>. This enables the </a:t>
            </a:r>
            <a:r>
              <a:rPr lang="en-US" dirty="0" err="1" smtClean="0"/>
              <a:t>microservices</a:t>
            </a:r>
            <a:r>
              <a:rPr lang="en-US" dirty="0" smtClean="0"/>
              <a:t> to evolve without impacting the clients. For examples, two </a:t>
            </a:r>
            <a:r>
              <a:rPr lang="en-US" dirty="0" err="1" smtClean="0"/>
              <a:t>microservices</a:t>
            </a:r>
            <a:r>
              <a:rPr lang="en-US" dirty="0" smtClean="0"/>
              <a:t> might be merged. Another </a:t>
            </a:r>
            <a:r>
              <a:rPr lang="en-US" dirty="0" err="1" smtClean="0"/>
              <a:t>microservice</a:t>
            </a:r>
            <a:r>
              <a:rPr lang="en-US" dirty="0" smtClean="0"/>
              <a:t> might be partitioned into two or more services. Only the API gateway needs to be updated to reflect these changes. The clients are unaffected.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65CD9A36-31C1-429C-A75E-C1B934CBF579}" type="slidenum">
              <a:rPr lang="en-US" smtClean="0"/>
              <a:pPr>
                <a:defRPr/>
              </a:pPr>
              <a:t>53</a:t>
            </a:fld>
            <a:endParaRPr lang="en-US"/>
          </a:p>
        </p:txBody>
      </p:sp>
    </p:spTree>
    <p:extLst>
      <p:ext uri="{BB962C8B-B14F-4D97-AF65-F5344CB8AC3E}">
        <p14:creationId xmlns:p14="http://schemas.microsoft.com/office/powerpoint/2010/main" val="2983912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p>
            <a:pPr>
              <a:defRPr/>
            </a:pPr>
            <a:fld id="{03861FA1-2AEE-4305-882A-83EDCE90077A}" type="slidenum">
              <a:rPr lang="en-US" smtClean="0"/>
              <a:pPr>
                <a:defRPr/>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p>
            <a:pPr>
              <a:defRPr/>
            </a:pPr>
            <a:fld id="{03861FA1-2AEE-4305-882A-83EDCE90077A}"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Expressing Strong belief or </a:t>
            </a:r>
            <a:r>
              <a:rPr lang="en-US" smtClean="0"/>
              <a:t>ju</a:t>
            </a:r>
            <a:endParaRPr lang="en-US"/>
          </a:p>
        </p:txBody>
      </p:sp>
      <p:sp>
        <p:nvSpPr>
          <p:cNvPr id="4" name="Slide Number Placeholder 3"/>
          <p:cNvSpPr>
            <a:spLocks noGrp="1"/>
          </p:cNvSpPr>
          <p:nvPr>
            <p:ph type="sldNum" sz="quarter" idx="10"/>
          </p:nvPr>
        </p:nvSpPr>
        <p:spPr/>
        <p:txBody>
          <a:bodyPr/>
          <a:lstStyle/>
          <a:p>
            <a:pPr>
              <a:defRPr/>
            </a:pPr>
            <a:fld id="{65CD9A36-31C1-429C-A75E-C1B934CBF579}" type="slidenum">
              <a:rPr lang="en-US" smtClean="0"/>
              <a:pPr>
                <a:defRPr/>
              </a:pPr>
              <a:t>4</a:t>
            </a:fld>
            <a:endParaRPr lang="en-US"/>
          </a:p>
        </p:txBody>
      </p:sp>
    </p:spTree>
    <p:extLst>
      <p:ext uri="{BB962C8B-B14F-4D97-AF65-F5344CB8AC3E}">
        <p14:creationId xmlns:p14="http://schemas.microsoft.com/office/powerpoint/2010/main" val="2510197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sz="1200" b="0" i="0" kern="1200" dirty="0" smtClean="0">
                <a:solidFill>
                  <a:schemeClr val="tx1"/>
                </a:solidFill>
                <a:effectLst/>
                <a:latin typeface="+mn-lt"/>
                <a:ea typeface="+mn-ea"/>
                <a:cs typeface="+mn-cs"/>
              </a:rPr>
              <a:t>The primary motivation behind developing Spring Boot is to simplify the process for configuring and deploying the spring applications.</a:t>
            </a:r>
          </a:p>
          <a:p>
            <a:pPr marL="228600" indent="-228600">
              <a:buAutoNum type="arabicParenR"/>
            </a:pPr>
            <a:r>
              <a:rPr lang="en-US" sz="1200" b="0" i="0" kern="1200" dirty="0" smtClean="0">
                <a:solidFill>
                  <a:schemeClr val="tx1"/>
                </a:solidFill>
                <a:effectLst/>
                <a:latin typeface="+mn-lt"/>
                <a:ea typeface="+mn-ea"/>
                <a:cs typeface="+mn-cs"/>
              </a:rPr>
              <a:t>Spring Boot will get rid of all the fuss involved on configuring the dependencies for building the enterprise applications.</a:t>
            </a:r>
          </a:p>
          <a:p>
            <a:pPr marL="228600" indent="-228600">
              <a:buAutoNum type="arabicParenR"/>
            </a:pPr>
            <a:r>
              <a:rPr lang="en-US" sz="1200" b="0" i="0" kern="1200" dirty="0" smtClean="0">
                <a:solidFill>
                  <a:schemeClr val="tx1"/>
                </a:solidFill>
                <a:effectLst/>
                <a:latin typeface="+mn-lt"/>
                <a:ea typeface="+mn-ea"/>
                <a:cs typeface="+mn-cs"/>
              </a:rPr>
              <a:t>Here as we know that configurations are fully loaded with bunch of XML files (Spring was first introduced the full fledged XML configurations), now they don’t like it. They don’t want anything to be configured or maintained in a file which is extra work for the developers.</a:t>
            </a:r>
            <a:endParaRPr lang="en-US" dirty="0"/>
          </a:p>
        </p:txBody>
      </p:sp>
      <p:sp>
        <p:nvSpPr>
          <p:cNvPr id="4" name="Slide Number Placeholder 3"/>
          <p:cNvSpPr>
            <a:spLocks noGrp="1"/>
          </p:cNvSpPr>
          <p:nvPr>
            <p:ph type="sldNum" sz="quarter" idx="10"/>
          </p:nvPr>
        </p:nvSpPr>
        <p:spPr/>
        <p:txBody>
          <a:bodyPr/>
          <a:lstStyle/>
          <a:p>
            <a:pPr>
              <a:defRPr/>
            </a:pPr>
            <a:fld id="{65CD9A36-31C1-429C-A75E-C1B934CBF579}" type="slidenum">
              <a:rPr lang="en-US" smtClean="0"/>
              <a:pPr>
                <a:defRPr/>
              </a:pPr>
              <a:t>5</a:t>
            </a:fld>
            <a:endParaRPr lang="en-US"/>
          </a:p>
        </p:txBody>
      </p:sp>
    </p:spTree>
    <p:extLst>
      <p:ext uri="{BB962C8B-B14F-4D97-AF65-F5344CB8AC3E}">
        <p14:creationId xmlns:p14="http://schemas.microsoft.com/office/powerpoint/2010/main" val="3098428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https://maven.apache.org/plugins/maven-resources-plugin/examples/filter.html</a:t>
            </a:r>
            <a:endParaRPr lang="en-US" dirty="0"/>
          </a:p>
        </p:txBody>
      </p:sp>
      <p:sp>
        <p:nvSpPr>
          <p:cNvPr id="4" name="Slide Number Placeholder 3"/>
          <p:cNvSpPr>
            <a:spLocks noGrp="1"/>
          </p:cNvSpPr>
          <p:nvPr>
            <p:ph type="sldNum" sz="quarter" idx="10"/>
          </p:nvPr>
        </p:nvSpPr>
        <p:spPr/>
        <p:txBody>
          <a:bodyPr/>
          <a:lstStyle/>
          <a:p>
            <a:pPr>
              <a:defRPr/>
            </a:pPr>
            <a:fld id="{65CD9A36-31C1-429C-A75E-C1B934CBF579}" type="slidenum">
              <a:rPr lang="en-US" smtClean="0"/>
              <a:pPr>
                <a:defRPr/>
              </a:pPr>
              <a:t>9</a:t>
            </a:fld>
            <a:endParaRPr lang="en-US"/>
          </a:p>
        </p:txBody>
      </p:sp>
    </p:spTree>
    <p:extLst>
      <p:ext uri="{BB962C8B-B14F-4D97-AF65-F5344CB8AC3E}">
        <p14:creationId xmlns:p14="http://schemas.microsoft.com/office/powerpoint/2010/main" val="397859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X-axis scaling (horizontal duplication):</a:t>
            </a:r>
            <a:r>
              <a:rPr lang="en-US" b="1" baseline="0" dirty="0" smtClean="0"/>
              <a:t> </a:t>
            </a:r>
            <a:r>
              <a:rPr lang="en-US" baseline="0" dirty="0" smtClean="0"/>
              <a:t>I</a:t>
            </a:r>
            <a:r>
              <a:rPr lang="en-US" dirty="0" smtClean="0"/>
              <a:t>n this model, the commonly used approach of scaling an application by running multiple identical copies of the application behind a load balancer is known as X-axis scaling. That’s a great way of improving the capacity and the availability of an application.</a:t>
            </a:r>
          </a:p>
          <a:p>
            <a:endParaRPr lang="en-US" dirty="0" smtClean="0"/>
          </a:p>
          <a:p>
            <a:r>
              <a:rPr lang="en-US" b="1" dirty="0" smtClean="0"/>
              <a:t>Z-axis scaling (Data</a:t>
            </a:r>
            <a:r>
              <a:rPr lang="en-US" b="1" baseline="0" dirty="0" smtClean="0"/>
              <a:t> partitioning </a:t>
            </a:r>
            <a:r>
              <a:rPr lang="en-US" b="1" dirty="0" smtClean="0"/>
              <a:t>):</a:t>
            </a:r>
            <a:r>
              <a:rPr lang="en-US" dirty="0" smtClean="0"/>
              <a:t>When using Z-axis scaling each server runs an identical copy of the code. In this respect, it’s similar to X-axis scaling. The big difference is that each server is responsible for only a subset of the data.</a:t>
            </a:r>
            <a:r>
              <a:rPr lang="en-US" b="1" dirty="0" smtClean="0"/>
              <a:t> </a:t>
            </a:r>
            <a:r>
              <a:rPr lang="en-US" dirty="0" smtClean="0"/>
              <a:t>Some component of the system is responsible for routing each request to the appropriate server. </a:t>
            </a:r>
          </a:p>
          <a:p>
            <a:endParaRPr lang="en-US" b="1" baseline="0" dirty="0" smtClean="0"/>
          </a:p>
          <a:p>
            <a:r>
              <a:rPr lang="en-US" b="1" dirty="0" smtClean="0"/>
              <a:t>Y-axis scaling</a:t>
            </a:r>
            <a:r>
              <a:rPr lang="en-US" b="1" baseline="0" dirty="0" smtClean="0"/>
              <a:t> (</a:t>
            </a:r>
            <a:r>
              <a:rPr lang="en-US" b="1" dirty="0" smtClean="0"/>
              <a:t>functional decomposition):</a:t>
            </a:r>
            <a:r>
              <a:rPr lang="en-US" dirty="0" smtClean="0"/>
              <a:t>The 3</a:t>
            </a:r>
            <a:r>
              <a:rPr lang="en-US" baseline="30000" dirty="0" smtClean="0"/>
              <a:t>rd</a:t>
            </a:r>
            <a:r>
              <a:rPr lang="en-US" dirty="0" smtClean="0"/>
              <a:t> dimension to scaling is Y-axis scaling or functional decomposition. Where as Z-axis scaling splits things that are similar, Y-axis scaling splits things that are different.</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At the application tier, Y-axis scaling splits a monolithic application into a set of services. Each service implements a set of related functionality such as order management, customer management etc.</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Partitioning approach is to partition the system by nouns or resources. This kind of service is responsible for all operations that operate on entities/resources of a given type. For example, later on you will see how it makes sense for the online store to have a Catalog service, which manages the catalog of products.</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Ideally, each service should have only a small set of responsibilities. (Uncle) Bob Martin </a:t>
            </a:r>
            <a:r>
              <a:rPr lang="en-US" dirty="0" smtClean="0">
                <a:hlinkClick r:id="rId3"/>
              </a:rPr>
              <a:t>talks[PDF] about designing classes using the Single Responsible Principle </a:t>
            </a:r>
            <a:r>
              <a:rPr lang="en-US" dirty="0" smtClean="0"/>
              <a:t>(SRP). The SRP defines a responsibility of class as a reason to change, and that a class should only have one reason to change. It make sense to apply the SRP to service design as well.</a:t>
            </a:r>
            <a:endParaRPr lang="en-US" b="1" dirty="0"/>
          </a:p>
        </p:txBody>
      </p:sp>
      <p:sp>
        <p:nvSpPr>
          <p:cNvPr id="4" name="Slide Number Placeholder 3"/>
          <p:cNvSpPr>
            <a:spLocks noGrp="1"/>
          </p:cNvSpPr>
          <p:nvPr>
            <p:ph type="sldNum" sz="quarter" idx="10"/>
          </p:nvPr>
        </p:nvSpPr>
        <p:spPr/>
        <p:txBody>
          <a:bodyPr/>
          <a:lstStyle/>
          <a:p>
            <a:pPr>
              <a:defRPr/>
            </a:pPr>
            <a:fld id="{65CD9A36-31C1-429C-A75E-C1B934CBF579}" type="slidenum">
              <a:rPr lang="en-US" smtClean="0"/>
              <a:pPr>
                <a:defRPr/>
              </a:pPr>
              <a:t>49</a:t>
            </a:fld>
            <a:endParaRPr lang="en-US"/>
          </a:p>
        </p:txBody>
      </p:sp>
    </p:spTree>
    <p:extLst>
      <p:ext uri="{BB962C8B-B14F-4D97-AF65-F5344CB8AC3E}">
        <p14:creationId xmlns:p14="http://schemas.microsoft.com/office/powerpoint/2010/main" val="2747413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 decomposed application consists of various frontend services that implement different parts of the user interface and multiple backend services. </a:t>
            </a:r>
          </a:p>
          <a:p>
            <a:pPr marL="171450" indent="-171450">
              <a:buFont typeface="Arial" panose="020B0604020202020204" pitchFamily="34" charset="0"/>
              <a:buChar char="•"/>
            </a:pPr>
            <a:r>
              <a:rPr lang="en-US" dirty="0" smtClean="0"/>
              <a:t>The front-services include the Catalog UI, which implements product search and browsing, and Checkout UI, which implements the shopping cart and the checkout process. </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smtClean="0">
                <a:solidFill>
                  <a:schemeClr val="tx1"/>
                </a:solidFill>
              </a:rPr>
              <a:t>The backend services include the same logical services that were described at the start of this article. We have turned each of the application’s main logical components into a standalone service.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65CD9A36-31C1-429C-A75E-C1B934CBF579}" type="slidenum">
              <a:rPr lang="en-US" smtClean="0"/>
              <a:pPr>
                <a:defRPr/>
              </a:pPr>
              <a:t>50</a:t>
            </a:fld>
            <a:endParaRPr lang="en-US"/>
          </a:p>
        </p:txBody>
      </p:sp>
    </p:spTree>
    <p:extLst>
      <p:ext uri="{BB962C8B-B14F-4D97-AF65-F5344CB8AC3E}">
        <p14:creationId xmlns:p14="http://schemas.microsoft.com/office/powerpoint/2010/main" val="1478706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On the surface this might seem attractive. However, there is likely to be a significant mismatch in granularity between the APIs of the individual services and data required by the clients.</a:t>
            </a:r>
          </a:p>
          <a:p>
            <a:pPr marL="171450" indent="-171450">
              <a:buFont typeface="Arial" panose="020B0604020202020204" pitchFamily="34" charset="0"/>
              <a:buChar char="•"/>
            </a:pPr>
            <a:r>
              <a:rPr lang="en-US" dirty="0" smtClean="0"/>
              <a:t>For example, displaying one web page could potentially require calls to large numbers of services. Amazon.com, for example, </a:t>
            </a:r>
            <a:r>
              <a:rPr lang="en-US" dirty="0" smtClean="0">
                <a:hlinkClick r:id="rId3"/>
              </a:rPr>
              <a:t>describes</a:t>
            </a:r>
            <a:r>
              <a:rPr lang="en-US" dirty="0" smtClean="0"/>
              <a:t> how some pages require calls to 100+ services. Making that many requests, even over a high-speed internet connection, let alone a lower-bandwidth, higher-latency mobile network, would be very inefficient and result in a poor user experience.</a:t>
            </a:r>
            <a:endParaRPr lang="en-US" dirty="0"/>
          </a:p>
        </p:txBody>
      </p:sp>
      <p:sp>
        <p:nvSpPr>
          <p:cNvPr id="4" name="Slide Number Placeholder 3"/>
          <p:cNvSpPr>
            <a:spLocks noGrp="1"/>
          </p:cNvSpPr>
          <p:nvPr>
            <p:ph type="sldNum" sz="quarter" idx="10"/>
          </p:nvPr>
        </p:nvSpPr>
        <p:spPr/>
        <p:txBody>
          <a:bodyPr/>
          <a:lstStyle/>
          <a:p>
            <a:pPr>
              <a:defRPr/>
            </a:pPr>
            <a:fld id="{65CD9A36-31C1-429C-A75E-C1B934CBF579}" type="slidenum">
              <a:rPr lang="en-US" smtClean="0"/>
              <a:pPr>
                <a:defRPr/>
              </a:pPr>
              <a:t>52</a:t>
            </a:fld>
            <a:endParaRPr lang="en-US"/>
          </a:p>
        </p:txBody>
      </p:sp>
    </p:spTree>
    <p:extLst>
      <p:ext uri="{BB962C8B-B14F-4D97-AF65-F5344CB8AC3E}">
        <p14:creationId xmlns:p14="http://schemas.microsoft.com/office/powerpoint/2010/main" val="18367586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BF2149A5-CD7A-4509-94CB-D0D4B9D8CBB7}" type="slidenum">
              <a:rPr lang="en-IN" sz="1200"/>
              <a:pPr>
                <a:defRPr/>
              </a:pPr>
              <a:t>‹#›</a:t>
            </a:fld>
            <a:endParaRPr lang="en-IN" sz="1200" dirty="0"/>
          </a:p>
        </p:txBody>
      </p:sp>
      <p:cxnSp>
        <p:nvCxnSpPr>
          <p:cNvPr id="3" name="Straight Connector 2"/>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803064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ulleted Text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192024" y="219456"/>
            <a:ext cx="8686800" cy="555600"/>
          </a:xfrm>
        </p:spPr>
        <p:txBody>
          <a:bodyPr/>
          <a:lstStyle>
            <a:lvl1pPr algn="l">
              <a:defRPr sz="2600" b="1" baseline="0">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192024" y="914400"/>
            <a:ext cx="8686800" cy="5486400"/>
          </a:xfrm>
        </p:spPr>
        <p:txBody>
          <a:bodyPr/>
          <a:lstStyle>
            <a:lvl1pPr>
              <a:defRPr sz="2000"/>
            </a:lvl1pPr>
            <a:lvl2pPr>
              <a:defRPr sz="1800"/>
            </a:lvl2pPr>
            <a:lvl3pPr>
              <a:defRPr sz="16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Picture Placeholder 4"/>
          <p:cNvSpPr>
            <a:spLocks noGrp="1"/>
          </p:cNvSpPr>
          <p:nvPr>
            <p:ph type="pic" sz="quarter" idx="10"/>
          </p:nvPr>
        </p:nvSpPr>
        <p:spPr>
          <a:xfrm>
            <a:off x="477670" y="2565400"/>
            <a:ext cx="8475521" cy="3357563"/>
          </a:xfrm>
        </p:spPr>
        <p:txBody>
          <a:bodyPr/>
          <a:lstStyle/>
          <a:p>
            <a:pPr lvl="0"/>
            <a:r>
              <a:rPr lang="en-US" noProof="0" smtClean="0"/>
              <a:t>Click icon to add picture</a:t>
            </a:r>
            <a:endParaRPr lang="en-IN" noProof="0"/>
          </a:p>
        </p:txBody>
      </p:sp>
      <p:sp>
        <p:nvSpPr>
          <p:cNvPr id="9"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1" name="Straight Connector 10"/>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247750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ulleted Text and Picture 2">
    <p:spTree>
      <p:nvGrpSpPr>
        <p:cNvPr id="1" name=""/>
        <p:cNvGrpSpPr/>
        <p:nvPr/>
      </p:nvGrpSpPr>
      <p:grpSpPr>
        <a:xfrm>
          <a:off x="0" y="0"/>
          <a:ext cx="0" cy="0"/>
          <a:chOff x="0" y="0"/>
          <a:chExt cx="0" cy="0"/>
        </a:xfrm>
      </p:grpSpPr>
      <p:sp>
        <p:nvSpPr>
          <p:cNvPr id="2" name="Title 1"/>
          <p:cNvSpPr>
            <a:spLocks noGrp="1"/>
          </p:cNvSpPr>
          <p:nvPr>
            <p:ph type="title"/>
          </p:nvPr>
        </p:nvSpPr>
        <p:spPr>
          <a:xfrm>
            <a:off x="192024" y="219456"/>
            <a:ext cx="8686800" cy="555600"/>
          </a:xfrm>
        </p:spPr>
        <p:txBody>
          <a:bodyPr/>
          <a:lstStyle>
            <a:lvl1pPr algn="l">
              <a:defRPr sz="2600" b="1" baseline="0">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192024" y="914400"/>
            <a:ext cx="4114800" cy="5486400"/>
          </a:xfrm>
        </p:spPr>
        <p:txBody>
          <a:bodyPr/>
          <a:lstStyle>
            <a:lvl1pPr>
              <a:defRPr sz="2000"/>
            </a:lvl1pPr>
            <a:lvl2pPr>
              <a:defRPr sz="1800"/>
            </a:lvl2pPr>
            <a:lvl3pPr>
              <a:defRPr sz="16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Picture Placeholder 4"/>
          <p:cNvSpPr>
            <a:spLocks noGrp="1"/>
          </p:cNvSpPr>
          <p:nvPr>
            <p:ph type="pic" sz="quarter" idx="10"/>
          </p:nvPr>
        </p:nvSpPr>
        <p:spPr>
          <a:xfrm>
            <a:off x="4754880" y="914400"/>
            <a:ext cx="4114800" cy="5486400"/>
          </a:xfrm>
        </p:spPr>
        <p:txBody>
          <a:bodyPr/>
          <a:lstStyle/>
          <a:p>
            <a:pPr lvl="0"/>
            <a:r>
              <a:rPr lang="en-US" noProof="0" dirty="0" smtClean="0"/>
              <a:t>Click icon to add picture</a:t>
            </a:r>
            <a:endParaRPr lang="en-IN" noProof="0" dirty="0"/>
          </a:p>
        </p:txBody>
      </p:sp>
      <p:sp>
        <p:nvSpPr>
          <p:cNvPr id="9"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1" name="Straight Connector 10"/>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12869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ble Slide">
    <p:spTree>
      <p:nvGrpSpPr>
        <p:cNvPr id="1" name=""/>
        <p:cNvGrpSpPr/>
        <p:nvPr/>
      </p:nvGrpSpPr>
      <p:grpSpPr>
        <a:xfrm>
          <a:off x="0" y="0"/>
          <a:ext cx="0" cy="0"/>
          <a:chOff x="0" y="0"/>
          <a:chExt cx="0" cy="0"/>
        </a:xfrm>
      </p:grpSpPr>
      <p:sp>
        <p:nvSpPr>
          <p:cNvPr id="2" name="Title 1"/>
          <p:cNvSpPr>
            <a:spLocks noGrp="1"/>
          </p:cNvSpPr>
          <p:nvPr>
            <p:ph type="title"/>
          </p:nvPr>
        </p:nvSpPr>
        <p:spPr>
          <a:xfrm>
            <a:off x="192024" y="219456"/>
            <a:ext cx="8686800" cy="555600"/>
          </a:xfrm>
        </p:spPr>
        <p:txBody>
          <a:bodyPr/>
          <a:lstStyle>
            <a:lvl1pPr algn="l">
              <a:defRPr sz="2600" b="1">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8" name="Table Placeholder 7"/>
          <p:cNvSpPr>
            <a:spLocks noGrp="1"/>
          </p:cNvSpPr>
          <p:nvPr>
            <p:ph type="tbl" sz="quarter" idx="10"/>
          </p:nvPr>
        </p:nvSpPr>
        <p:spPr>
          <a:xfrm>
            <a:off x="192024" y="914400"/>
            <a:ext cx="8686800" cy="5486400"/>
          </a:xfrm>
        </p:spPr>
        <p:txBody>
          <a:bodyPr/>
          <a:lstStyle/>
          <a:p>
            <a:pPr lvl="0"/>
            <a:r>
              <a:rPr lang="en-US" noProof="0" smtClean="0"/>
              <a:t>Click icon to add table</a:t>
            </a:r>
            <a:endParaRPr lang="en-IN" noProof="0"/>
          </a:p>
        </p:txBody>
      </p:sp>
      <p:sp>
        <p:nvSpPr>
          <p:cNvPr id="7"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0" name="Straight Connector 9"/>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54113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ulleted Text Slide">
    <p:spTree>
      <p:nvGrpSpPr>
        <p:cNvPr id="1" name=""/>
        <p:cNvGrpSpPr/>
        <p:nvPr/>
      </p:nvGrpSpPr>
      <p:grpSpPr>
        <a:xfrm>
          <a:off x="0" y="0"/>
          <a:ext cx="0" cy="0"/>
          <a:chOff x="0" y="0"/>
          <a:chExt cx="0" cy="0"/>
        </a:xfrm>
      </p:grpSpPr>
      <p:sp>
        <p:nvSpPr>
          <p:cNvPr id="2" name="Title 1"/>
          <p:cNvSpPr>
            <a:spLocks noGrp="1"/>
          </p:cNvSpPr>
          <p:nvPr>
            <p:ph type="title"/>
          </p:nvPr>
        </p:nvSpPr>
        <p:spPr>
          <a:xfrm>
            <a:off x="192024" y="219456"/>
            <a:ext cx="8686800" cy="555600"/>
          </a:xfrm>
        </p:spPr>
        <p:txBody>
          <a:bodyPr/>
          <a:lstStyle>
            <a:lvl1pPr algn="l">
              <a:defRPr sz="2600" b="1" baseline="0">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192024" y="914400"/>
            <a:ext cx="8686800" cy="5486400"/>
          </a:xfrm>
        </p:spPr>
        <p:txBody>
          <a:bodyPr/>
          <a:lstStyle>
            <a:lvl1pPr>
              <a:defRPr sz="2000"/>
            </a:lvl1pPr>
            <a:lvl2pPr>
              <a:defRPr sz="1800"/>
            </a:lvl2pPr>
            <a:lvl3pPr>
              <a:defRPr sz="16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9" name="Straight Connector 8"/>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134137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Contents">
    <p:spTree>
      <p:nvGrpSpPr>
        <p:cNvPr id="1" name=""/>
        <p:cNvGrpSpPr/>
        <p:nvPr/>
      </p:nvGrpSpPr>
      <p:grpSpPr>
        <a:xfrm>
          <a:off x="0" y="0"/>
          <a:ext cx="0" cy="0"/>
          <a:chOff x="0" y="0"/>
          <a:chExt cx="0" cy="0"/>
        </a:xfrm>
      </p:grpSpPr>
      <p:sp>
        <p:nvSpPr>
          <p:cNvPr id="2" name="Title 1"/>
          <p:cNvSpPr>
            <a:spLocks noGrp="1"/>
          </p:cNvSpPr>
          <p:nvPr>
            <p:ph type="title"/>
          </p:nvPr>
        </p:nvSpPr>
        <p:spPr>
          <a:xfrm>
            <a:off x="192024" y="219456"/>
            <a:ext cx="8686800" cy="555600"/>
          </a:xfrm>
        </p:spPr>
        <p:txBody>
          <a:bodyPr/>
          <a:lstStyle>
            <a:lvl1pPr algn="l">
              <a:defRPr sz="2600" b="1">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192024" y="914400"/>
            <a:ext cx="8686800" cy="5486400"/>
          </a:xfrm>
        </p:spPr>
        <p:txBody>
          <a:bodyPr/>
          <a:lstStyle>
            <a:lvl1pPr>
              <a:lnSpc>
                <a:spcPct val="150000"/>
              </a:lnSpc>
              <a:defRPr sz="2000" baseline="0"/>
            </a:lvl1pPr>
            <a:lvl2pPr>
              <a:defRPr sz="1800"/>
            </a:lvl2pPr>
            <a:lvl3pPr>
              <a:defRPr sz="1600"/>
            </a:lvl3pPr>
            <a:lvl4pPr marL="1371600" indent="0">
              <a:buNone/>
              <a:defRPr sz="14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9" name="Straight Connector 8"/>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59903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Contents 2">
    <p:spTree>
      <p:nvGrpSpPr>
        <p:cNvPr id="1" name=""/>
        <p:cNvGrpSpPr/>
        <p:nvPr/>
      </p:nvGrpSpPr>
      <p:grpSpPr>
        <a:xfrm>
          <a:off x="0" y="0"/>
          <a:ext cx="0" cy="0"/>
          <a:chOff x="0" y="0"/>
          <a:chExt cx="0" cy="0"/>
        </a:xfrm>
      </p:grpSpPr>
      <p:sp>
        <p:nvSpPr>
          <p:cNvPr id="4" name="Rectangle 3"/>
          <p:cNvSpPr/>
          <p:nvPr/>
        </p:nvSpPr>
        <p:spPr>
          <a:xfrm>
            <a:off x="246063" y="914400"/>
            <a:ext cx="6713537" cy="1104900"/>
          </a:xfrm>
          <a:prstGeom prst="rect">
            <a:avLst/>
          </a:prstGeom>
          <a:solidFill>
            <a:schemeClr val="bg1">
              <a:lumMod val="95000"/>
            </a:schemeClr>
          </a:solidFill>
          <a:ln w="190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3" name="Content Placeholder 2"/>
          <p:cNvSpPr>
            <a:spLocks noGrp="1"/>
          </p:cNvSpPr>
          <p:nvPr>
            <p:ph idx="1"/>
          </p:nvPr>
        </p:nvSpPr>
        <p:spPr>
          <a:xfrm>
            <a:off x="192024" y="914400"/>
            <a:ext cx="8686800" cy="5486400"/>
          </a:xfrm>
        </p:spPr>
        <p:txBody>
          <a:bodyPr/>
          <a:lstStyle>
            <a:lvl1pPr>
              <a:lnSpc>
                <a:spcPct val="150000"/>
              </a:lnSpc>
              <a:defRPr sz="2000" b="1" baseline="0">
                <a:solidFill>
                  <a:schemeClr val="tx1"/>
                </a:solidFill>
              </a:defRPr>
            </a:lvl1pPr>
            <a:lvl2pPr>
              <a:defRPr sz="1800" b="1">
                <a:solidFill>
                  <a:schemeClr val="tx1"/>
                </a:solidFill>
              </a:defRPr>
            </a:lvl2pPr>
            <a:lvl3pPr>
              <a:defRPr sz="1600"/>
            </a:lvl3pPr>
            <a:lvl4pPr marL="1371600" indent="0">
              <a:buNone/>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192024" y="219456"/>
            <a:ext cx="8686800" cy="555600"/>
          </a:xfrm>
        </p:spPr>
        <p:txBody>
          <a:bodyPr/>
          <a:lstStyle>
            <a:lvl1pPr algn="l">
              <a:defRPr sz="2600" b="1">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8"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0" name="Straight Connector 9"/>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329006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efinitions and Text">
    <p:spTree>
      <p:nvGrpSpPr>
        <p:cNvPr id="1" name=""/>
        <p:cNvGrpSpPr/>
        <p:nvPr/>
      </p:nvGrpSpPr>
      <p:grpSpPr>
        <a:xfrm>
          <a:off x="0" y="0"/>
          <a:ext cx="0" cy="0"/>
          <a:chOff x="0" y="0"/>
          <a:chExt cx="0" cy="0"/>
        </a:xfrm>
      </p:grpSpPr>
      <p:sp>
        <p:nvSpPr>
          <p:cNvPr id="6" name="Title 1"/>
          <p:cNvSpPr>
            <a:spLocks noGrp="1"/>
          </p:cNvSpPr>
          <p:nvPr>
            <p:ph type="title"/>
          </p:nvPr>
        </p:nvSpPr>
        <p:spPr>
          <a:xfrm>
            <a:off x="192024" y="219456"/>
            <a:ext cx="8686800" cy="555600"/>
          </a:xfrm>
        </p:spPr>
        <p:txBody>
          <a:bodyPr/>
          <a:lstStyle>
            <a:lvl1pPr algn="l">
              <a:defRPr sz="2600" b="1" baseline="0">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7" name="Content Placeholder 2"/>
          <p:cNvSpPr>
            <a:spLocks noGrp="1"/>
          </p:cNvSpPr>
          <p:nvPr>
            <p:ph idx="1"/>
          </p:nvPr>
        </p:nvSpPr>
        <p:spPr>
          <a:xfrm>
            <a:off x="192024" y="914400"/>
            <a:ext cx="8686800" cy="1136067"/>
          </a:xfrm>
          <a:solidFill>
            <a:schemeClr val="tx2"/>
          </a:solidFill>
        </p:spPr>
        <p:txBody>
          <a:bodyPr/>
          <a:lstStyle>
            <a:lvl1pPr marL="0" indent="0">
              <a:buNone/>
              <a:defRPr sz="2000" baseline="0">
                <a:solidFill>
                  <a:schemeClr val="bg1"/>
                </a:solidFill>
              </a:defRPr>
            </a:lvl1pPr>
            <a:lvl2pPr>
              <a:defRPr sz="1800"/>
            </a:lvl2pPr>
            <a:lvl3pPr>
              <a:defRPr sz="1600"/>
            </a:lvl3pPr>
            <a:lvl4pPr>
              <a:defRPr sz="1400"/>
            </a:lvl4pPr>
          </a:lstStyle>
          <a:p>
            <a:pPr lvl="0"/>
            <a:r>
              <a:rPr lang="en-US" smtClean="0"/>
              <a:t>Click to edit Master text styles</a:t>
            </a:r>
          </a:p>
        </p:txBody>
      </p:sp>
      <p:sp>
        <p:nvSpPr>
          <p:cNvPr id="8" name="Content Placeholder 2"/>
          <p:cNvSpPr>
            <a:spLocks noGrp="1"/>
          </p:cNvSpPr>
          <p:nvPr>
            <p:ph idx="13"/>
          </p:nvPr>
        </p:nvSpPr>
        <p:spPr>
          <a:xfrm>
            <a:off x="192024" y="2155339"/>
            <a:ext cx="8686800" cy="3808733"/>
          </a:xfrm>
        </p:spPr>
        <p:txBody>
          <a:bodyPr/>
          <a:lstStyle>
            <a:lvl1pPr>
              <a:defRPr sz="2000"/>
            </a:lvl1pPr>
            <a:lvl2pPr>
              <a:defRPr sz="1800"/>
            </a:lvl2pPr>
            <a:lvl3pPr>
              <a:defRPr sz="16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899765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6"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8" name="Straight Connector 7"/>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2881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6" y="807835"/>
            <a:ext cx="3276600" cy="426605"/>
          </a:xfrm>
          <a:prstGeom prst="rect">
            <a:avLst/>
          </a:prstGeom>
        </p:spPr>
      </p:pic>
    </p:spTree>
    <p:extLst>
      <p:ext uri="{BB962C8B-B14F-4D97-AF65-F5344CB8AC3E}">
        <p14:creationId xmlns:p14="http://schemas.microsoft.com/office/powerpoint/2010/main" val="3911272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pPr>
              <a:defRPr/>
            </a:pPr>
            <a:fld id="{3C00B481-9A4F-410F-9DBE-C2F57F7B4A79}" type="slidenum">
              <a:rPr lang="en-US"/>
              <a:pPr>
                <a:defRPr/>
              </a:pPr>
              <a:t>‹#›</a:t>
            </a:fld>
            <a:endParaRPr lang="en-US"/>
          </a:p>
        </p:txBody>
      </p:sp>
    </p:spTree>
    <p:extLst>
      <p:ext uri="{BB962C8B-B14F-4D97-AF65-F5344CB8AC3E}">
        <p14:creationId xmlns:p14="http://schemas.microsoft.com/office/powerpoint/2010/main" val="3112458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6"/>
          <p:cNvSpPr txBox="1">
            <a:spLocks/>
          </p:cNvSpPr>
          <p:nvPr userDrawn="1"/>
        </p:nvSpPr>
        <p:spPr bwMode="auto">
          <a:xfrm>
            <a:off x="8636000" y="6437313"/>
            <a:ext cx="390525" cy="268287"/>
          </a:xfrm>
          <a:prstGeom prst="rect">
            <a:avLst/>
          </a:prstGeom>
          <a:no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smtClean="0"/>
          </a:p>
        </p:txBody>
      </p:sp>
      <p:sp>
        <p:nvSpPr>
          <p:cNvPr id="3" name="Slide Number Placeholder 6"/>
          <p:cNvSpPr txBox="1">
            <a:spLocks/>
          </p:cNvSpPr>
          <p:nvPr userDrawn="1"/>
        </p:nvSpPr>
        <p:spPr bwMode="auto">
          <a:xfrm>
            <a:off x="8636000" y="6437313"/>
            <a:ext cx="390525" cy="268287"/>
          </a:xfrm>
          <a:prstGeom prst="rect">
            <a:avLst/>
          </a:prstGeom>
          <a:no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E1601668-4E79-4109-8426-B41844FBFE2E}" type="slidenum">
              <a:rPr lang="en-US" sz="1200" smtClean="0"/>
              <a:pPr eaLnBrk="1" hangingPunct="1">
                <a:defRPr/>
              </a:pPr>
              <a:t>‹#›</a:t>
            </a:fld>
            <a:endParaRPr lang="en-US" sz="1200" smtClean="0"/>
          </a:p>
        </p:txBody>
      </p:sp>
    </p:spTree>
    <p:extLst>
      <p:ext uri="{BB962C8B-B14F-4D97-AF65-F5344CB8AC3E}">
        <p14:creationId xmlns:p14="http://schemas.microsoft.com/office/powerpoint/2010/main" val="1740337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644732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page">
    <p:spTree>
      <p:nvGrpSpPr>
        <p:cNvPr id="1" name=""/>
        <p:cNvGrpSpPr/>
        <p:nvPr/>
      </p:nvGrpSpPr>
      <p:grpSpPr>
        <a:xfrm>
          <a:off x="0" y="0"/>
          <a:ext cx="0" cy="0"/>
          <a:chOff x="0" y="0"/>
          <a:chExt cx="0" cy="0"/>
        </a:xfrm>
      </p:grpSpPr>
      <p:sp>
        <p:nvSpPr>
          <p:cNvPr id="2" name="Rectangle 1"/>
          <p:cNvSpPr/>
          <p:nvPr userDrawn="1"/>
        </p:nvSpPr>
        <p:spPr>
          <a:xfrm>
            <a:off x="0" y="887413"/>
            <a:ext cx="9144000" cy="1419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3" name="Picture 5" descr="C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1463" y="1293813"/>
            <a:ext cx="34544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a:spLocks noChangeArrowheads="1"/>
          </p:cNvSpPr>
          <p:nvPr userDrawn="1"/>
        </p:nvSpPr>
        <p:spPr bwMode="auto">
          <a:xfrm>
            <a:off x="387350" y="5834063"/>
            <a:ext cx="82724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prstDash val="sysDot"/>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en-US" altLang="en-US" sz="1000" smtClean="0">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altLang="en-US" smtClean="0"/>
          </a:p>
        </p:txBody>
      </p:sp>
      <p:sp>
        <p:nvSpPr>
          <p:cNvPr id="5" name="Rectangle 3"/>
          <p:cNvSpPr>
            <a:spLocks noChangeArrowheads="1"/>
          </p:cNvSpPr>
          <p:nvPr userDrawn="1"/>
        </p:nvSpPr>
        <p:spPr bwMode="gray">
          <a:xfrm>
            <a:off x="654050" y="2808288"/>
            <a:ext cx="7835900"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en-US" altLang="en-US" sz="4000" b="1" smtClean="0">
                <a:latin typeface="Calibri" pitchFamily="34" charset="0"/>
              </a:rPr>
              <a:t>Title</a:t>
            </a:r>
          </a:p>
          <a:p>
            <a:pPr algn="ctr">
              <a:defRPr/>
            </a:pPr>
            <a:endParaRPr lang="en-US" altLang="en-US" sz="4400" b="1" smtClean="0">
              <a:latin typeface="Calibri" pitchFamily="34" charset="0"/>
            </a:endParaRPr>
          </a:p>
          <a:p>
            <a:pPr algn="ctr">
              <a:defRPr/>
            </a:pPr>
            <a:endParaRPr lang="en-US" altLang="en-US" sz="4400" b="1" smtClean="0">
              <a:latin typeface="Calibri" pitchFamily="34" charset="0"/>
            </a:endParaRPr>
          </a:p>
          <a:p>
            <a:pPr algn="ctr">
              <a:defRPr/>
            </a:pPr>
            <a:r>
              <a:rPr lang="en-US" altLang="en-US" b="1" smtClean="0">
                <a:solidFill>
                  <a:srgbClr val="7F7F7F"/>
                </a:solidFill>
                <a:latin typeface="Calibri" pitchFamily="34" charset="0"/>
              </a:rPr>
              <a:t>June 2011</a:t>
            </a:r>
          </a:p>
        </p:txBody>
      </p:sp>
    </p:spTree>
    <p:extLst>
      <p:ext uri="{BB962C8B-B14F-4D97-AF65-F5344CB8AC3E}">
        <p14:creationId xmlns:p14="http://schemas.microsoft.com/office/powerpoint/2010/main" val="106433442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p:nvPr>
        </p:nvSpPr>
        <p:spPr>
          <a:xfrm>
            <a:off x="192024" y="219456"/>
            <a:ext cx="8686800" cy="555600"/>
          </a:xfrm>
        </p:spPr>
        <p:txBody>
          <a:bodyPr/>
          <a:lstStyle>
            <a:lvl1pPr algn="l">
              <a:defRPr sz="2600" b="1" baseline="0">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192024" y="914400"/>
            <a:ext cx="8686800" cy="5486400"/>
          </a:xfrm>
        </p:spPr>
        <p:txBody>
          <a:bodyPr/>
          <a:lstStyle>
            <a:lvl1pPr marL="0" indent="0">
              <a:buNone/>
              <a:defRPr sz="2000"/>
            </a:lvl1pPr>
            <a:lvl2pPr>
              <a:defRPr sz="1800"/>
            </a:lvl2pPr>
            <a:lvl3pPr>
              <a:defRPr sz="1600"/>
            </a:lvl3pPr>
            <a:lvl4pPr>
              <a:defRPr sz="1400"/>
            </a:lvl4pPr>
          </a:lstStyle>
          <a:p>
            <a:pPr lvl="0"/>
            <a:r>
              <a:rPr lang="en-US" smtClean="0"/>
              <a:t>Click to edit Master text styles</a:t>
            </a:r>
          </a:p>
        </p:txBody>
      </p:sp>
      <p:sp>
        <p:nvSpPr>
          <p:cNvPr id="7"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9" name="Straight Connector 8"/>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25028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blip>
          <a:stretch>
            <a:fillRect/>
          </a:stretch>
        </p:blipFill>
        <p:spPr>
          <a:xfrm>
            <a:off x="4786912" y="1204913"/>
            <a:ext cx="4184240" cy="3053188"/>
          </a:xfrm>
          <a:prstGeom prst="rect">
            <a:avLst/>
          </a:prstGeom>
          <a:noFill/>
          <a:effectLst>
            <a:glow rad="127000">
              <a:schemeClr val="bg1">
                <a:lumMod val="85000"/>
              </a:schemeClr>
            </a:glow>
            <a:softEdge rad="317500"/>
          </a:effectLst>
        </p:spPr>
      </p:pic>
      <p:sp>
        <p:nvSpPr>
          <p:cNvPr id="2" name="Title 1"/>
          <p:cNvSpPr>
            <a:spLocks noGrp="1"/>
          </p:cNvSpPr>
          <p:nvPr>
            <p:ph type="title"/>
          </p:nvPr>
        </p:nvSpPr>
        <p:spPr>
          <a:xfrm>
            <a:off x="192024" y="219456"/>
            <a:ext cx="8686800" cy="555600"/>
          </a:xfrm>
        </p:spPr>
        <p:txBody>
          <a:bodyPr/>
          <a:lstStyle>
            <a:lvl1pPr algn="l">
              <a:defRPr sz="2600" b="1">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192024" y="1366731"/>
            <a:ext cx="4472704" cy="803263"/>
          </a:xfrm>
        </p:spPr>
        <p:txBody>
          <a:bodyPr/>
          <a:lstStyle>
            <a:lvl1pPr marL="0" indent="0">
              <a:buNone/>
              <a:defRPr sz="2400" b="1"/>
            </a:lvl1pPr>
            <a:lvl2pPr>
              <a:defRPr sz="1800"/>
            </a:lvl2pPr>
            <a:lvl3pPr>
              <a:defRPr sz="1600"/>
            </a:lvl3pPr>
            <a:lvl4pPr>
              <a:defRPr sz="1400"/>
            </a:lvl4pPr>
          </a:lstStyle>
          <a:p>
            <a:pPr lvl="0"/>
            <a:r>
              <a:rPr lang="en-US" smtClean="0"/>
              <a:t>Click to edit Master text styles</a:t>
            </a:r>
          </a:p>
        </p:txBody>
      </p:sp>
      <p:sp>
        <p:nvSpPr>
          <p:cNvPr id="8"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0" name="Straight Connector 9"/>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415411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ing/Thank You">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00" y="2838729"/>
            <a:ext cx="8970400" cy="627793"/>
          </a:xfrm>
        </p:spPr>
        <p:txBody>
          <a:bodyPr/>
          <a:lstStyle>
            <a:lvl1pPr marL="0" indent="0" algn="ctr">
              <a:buNone/>
              <a:defRPr sz="2600" b="1" baseline="0"/>
            </a:lvl1pPr>
            <a:lvl2pPr>
              <a:defRPr sz="1800"/>
            </a:lvl2pPr>
            <a:lvl3pPr>
              <a:defRPr sz="1600"/>
            </a:lvl3pPr>
            <a:lvl4pPr>
              <a:defRPr sz="1400"/>
            </a:lvl4pPr>
          </a:lstStyle>
          <a:p>
            <a:pPr lvl="0"/>
            <a:r>
              <a:rPr lang="en-US" smtClean="0"/>
              <a:t>Click to edit Master text styles</a:t>
            </a:r>
          </a:p>
        </p:txBody>
      </p:sp>
      <p:sp>
        <p:nvSpPr>
          <p:cNvPr id="7"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9" name="Straight Connector 8"/>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95616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Code Snippet">
    <p:spTree>
      <p:nvGrpSpPr>
        <p:cNvPr id="1" name=""/>
        <p:cNvGrpSpPr/>
        <p:nvPr/>
      </p:nvGrpSpPr>
      <p:grpSpPr>
        <a:xfrm>
          <a:off x="0" y="0"/>
          <a:ext cx="0" cy="0"/>
          <a:chOff x="0" y="0"/>
          <a:chExt cx="0" cy="0"/>
        </a:xfrm>
      </p:grpSpPr>
      <p:sp>
        <p:nvSpPr>
          <p:cNvPr id="4" name="AutoShape 3"/>
          <p:cNvSpPr>
            <a:spLocks noChangeArrowheads="1"/>
          </p:cNvSpPr>
          <p:nvPr userDrawn="1"/>
        </p:nvSpPr>
        <p:spPr bwMode="auto">
          <a:xfrm>
            <a:off x="384175" y="2387600"/>
            <a:ext cx="8377238" cy="30876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1600" dirty="0" err="1">
                <a:latin typeface="+mn-lt"/>
              </a:rPr>
              <a:t>SPFarm</a:t>
            </a:r>
            <a:r>
              <a:rPr lang="en-US" sz="1600" dirty="0">
                <a:latin typeface="+mn-lt"/>
              </a:rPr>
              <a:t> </a:t>
            </a:r>
            <a:r>
              <a:rPr lang="en-US" sz="1600" dirty="0" err="1">
                <a:latin typeface="+mn-lt"/>
              </a:rPr>
              <a:t>thisFarm</a:t>
            </a:r>
            <a:r>
              <a:rPr lang="en-US" sz="1600" dirty="0">
                <a:latin typeface="+mn-lt"/>
              </a:rPr>
              <a:t> = </a:t>
            </a:r>
            <a:r>
              <a:rPr lang="en-US" sz="1600" dirty="0" err="1">
                <a:latin typeface="+mn-lt"/>
              </a:rPr>
              <a:t>SPFarm.Local</a:t>
            </a:r>
            <a:r>
              <a:rPr lang="en-US" sz="1600" dirty="0">
                <a:latin typeface="+mn-lt"/>
              </a:rPr>
              <a:t>;</a:t>
            </a:r>
          </a:p>
          <a:p>
            <a:pPr defTabSz="457200">
              <a:lnSpc>
                <a:spcPct val="90000"/>
              </a:lnSpc>
              <a:tabLst>
                <a:tab pos="457200" algn="l"/>
              </a:tabLst>
              <a:defRPr/>
            </a:pPr>
            <a:r>
              <a:rPr lang="en-US" sz="1600" dirty="0">
                <a:latin typeface="+mn-lt"/>
              </a:rPr>
              <a:t>if (</a:t>
            </a:r>
            <a:r>
              <a:rPr lang="en-US" sz="1600" dirty="0" err="1">
                <a:latin typeface="+mn-lt"/>
              </a:rPr>
              <a:t>thisFarm.CurrentUserIsAdministrator</a:t>
            </a:r>
            <a:r>
              <a:rPr lang="en-US" sz="1600" dirty="0">
                <a:latin typeface="+mn-lt"/>
              </a:rPr>
              <a:t>)</a:t>
            </a:r>
          </a:p>
          <a:p>
            <a:pPr defTabSz="457200">
              <a:lnSpc>
                <a:spcPct val="90000"/>
              </a:lnSpc>
              <a:tabLst>
                <a:tab pos="457200" algn="l"/>
              </a:tabLst>
              <a:defRPr/>
            </a:pPr>
            <a:r>
              <a:rPr lang="en-US" sz="1600" dirty="0">
                <a:latin typeface="+mn-lt"/>
              </a:rPr>
              <a:t>{</a:t>
            </a:r>
          </a:p>
          <a:p>
            <a:pPr defTabSz="457200">
              <a:lnSpc>
                <a:spcPct val="90000"/>
              </a:lnSpc>
              <a:tabLst>
                <a:tab pos="457200" algn="l"/>
              </a:tabLst>
              <a:defRPr/>
            </a:pPr>
            <a:r>
              <a:rPr lang="en-US" sz="1600" dirty="0">
                <a:latin typeface="+mn-lt"/>
              </a:rPr>
              <a:t>	</a:t>
            </a:r>
            <a:r>
              <a:rPr lang="en-US" sz="1600" dirty="0" err="1">
                <a:latin typeface="+mn-lt"/>
              </a:rPr>
              <a:t>foreach</a:t>
            </a:r>
            <a:r>
              <a:rPr lang="en-US" sz="1600" dirty="0">
                <a:latin typeface="+mn-lt"/>
              </a:rPr>
              <a:t> (</a:t>
            </a:r>
            <a:r>
              <a:rPr lang="en-US" sz="1600" dirty="0" err="1">
                <a:latin typeface="+mn-lt"/>
              </a:rPr>
              <a:t>SPService</a:t>
            </a:r>
            <a:r>
              <a:rPr lang="en-US" sz="1600" dirty="0">
                <a:latin typeface="+mn-lt"/>
              </a:rPr>
              <a:t> svc in </a:t>
            </a:r>
            <a:r>
              <a:rPr lang="en-US" sz="1600" dirty="0" err="1">
                <a:latin typeface="+mn-lt"/>
              </a:rPr>
              <a:t>thisFarm.Services</a:t>
            </a:r>
            <a:r>
              <a:rPr lang="en-US" sz="1600" dirty="0">
                <a:latin typeface="+mn-lt"/>
              </a:rPr>
              <a:t>)</a:t>
            </a:r>
          </a:p>
          <a:p>
            <a:pPr defTabSz="457200">
              <a:lnSpc>
                <a:spcPct val="90000"/>
              </a:lnSpc>
              <a:tabLst>
                <a:tab pos="457200" algn="l"/>
              </a:tabLst>
              <a:defRPr/>
            </a:pPr>
            <a:r>
              <a:rPr lang="en-US" sz="1600" dirty="0">
                <a:latin typeface="+mn-lt"/>
              </a:rPr>
              <a:t>	{</a:t>
            </a:r>
          </a:p>
          <a:p>
            <a:pPr defTabSz="457200">
              <a:lnSpc>
                <a:spcPct val="90000"/>
              </a:lnSpc>
              <a:tabLst>
                <a:tab pos="457200" algn="l"/>
              </a:tabLst>
              <a:defRPr/>
            </a:pPr>
            <a:r>
              <a:rPr lang="en-US" sz="1600" dirty="0">
                <a:latin typeface="+mn-lt"/>
              </a:rPr>
              <a:t>		if (svc is </a:t>
            </a:r>
            <a:r>
              <a:rPr lang="en-US" sz="1600" dirty="0" err="1">
                <a:latin typeface="+mn-lt"/>
              </a:rPr>
              <a:t>SPWebService</a:t>
            </a:r>
            <a:r>
              <a:rPr lang="en-US" sz="1600" dirty="0">
                <a:latin typeface="+mn-lt"/>
              </a:rPr>
              <a:t>)</a:t>
            </a:r>
          </a:p>
          <a:p>
            <a:pPr defTabSz="457200">
              <a:lnSpc>
                <a:spcPct val="90000"/>
              </a:lnSpc>
              <a:tabLst>
                <a:tab pos="457200" algn="l"/>
              </a:tabLst>
              <a:defRPr/>
            </a:pPr>
            <a:r>
              <a:rPr lang="en-US" sz="1600" dirty="0">
                <a:latin typeface="+mn-lt"/>
              </a:rPr>
              <a:t>		{</a:t>
            </a:r>
          </a:p>
          <a:p>
            <a:pPr defTabSz="457200">
              <a:lnSpc>
                <a:spcPct val="90000"/>
              </a:lnSpc>
              <a:tabLst>
                <a:tab pos="457200" algn="l"/>
              </a:tabLst>
              <a:defRPr/>
            </a:pPr>
            <a:r>
              <a:rPr lang="en-US" sz="1600" dirty="0">
                <a:latin typeface="+mn-lt"/>
              </a:rPr>
              <a:t>			</a:t>
            </a:r>
            <a:r>
              <a:rPr lang="en-US" sz="1600" dirty="0" err="1">
                <a:latin typeface="+mn-lt"/>
              </a:rPr>
              <a:t>SPWebService</a:t>
            </a:r>
            <a:r>
              <a:rPr lang="en-US" sz="1600" dirty="0">
                <a:latin typeface="+mn-lt"/>
              </a:rPr>
              <a:t> </a:t>
            </a:r>
            <a:r>
              <a:rPr lang="en-US" sz="1600" dirty="0" err="1">
                <a:latin typeface="+mn-lt"/>
              </a:rPr>
              <a:t>webSvc</a:t>
            </a:r>
            <a:r>
              <a:rPr lang="en-US" sz="1600" dirty="0">
                <a:latin typeface="+mn-lt"/>
              </a:rPr>
              <a:t> = (</a:t>
            </a:r>
            <a:r>
              <a:rPr lang="en-US" sz="1600" dirty="0" err="1">
                <a:latin typeface="+mn-lt"/>
              </a:rPr>
              <a:t>SPWebService</a:t>
            </a:r>
            <a:r>
              <a:rPr lang="en-US" sz="1600" dirty="0">
                <a:latin typeface="+mn-lt"/>
              </a:rPr>
              <a:t>)svc;</a:t>
            </a:r>
          </a:p>
          <a:p>
            <a:pPr defTabSz="457200">
              <a:lnSpc>
                <a:spcPct val="90000"/>
              </a:lnSpc>
              <a:tabLst>
                <a:tab pos="457200" algn="l"/>
              </a:tabLst>
              <a:defRPr/>
            </a:pPr>
            <a:r>
              <a:rPr lang="en-US" sz="1600" dirty="0">
                <a:latin typeface="+mn-lt"/>
              </a:rPr>
              <a:t>			...</a:t>
            </a:r>
          </a:p>
          <a:p>
            <a:pPr defTabSz="457200">
              <a:lnSpc>
                <a:spcPct val="90000"/>
              </a:lnSpc>
              <a:tabLst>
                <a:tab pos="457200" algn="l"/>
              </a:tabLst>
              <a:defRPr/>
            </a:pPr>
            <a:r>
              <a:rPr lang="en-US" sz="1600" dirty="0">
                <a:latin typeface="+mn-lt"/>
              </a:rPr>
              <a:t>		}</a:t>
            </a:r>
          </a:p>
          <a:p>
            <a:pPr defTabSz="457200">
              <a:lnSpc>
                <a:spcPct val="90000"/>
              </a:lnSpc>
              <a:tabLst>
                <a:tab pos="457200" algn="l"/>
              </a:tabLst>
              <a:defRPr/>
            </a:pPr>
            <a:r>
              <a:rPr lang="en-US" sz="1600" dirty="0">
                <a:latin typeface="+mn-lt"/>
              </a:rPr>
              <a:t>	}</a:t>
            </a:r>
          </a:p>
          <a:p>
            <a:pPr defTabSz="457200">
              <a:lnSpc>
                <a:spcPct val="90000"/>
              </a:lnSpc>
              <a:tabLst>
                <a:tab pos="457200" algn="l"/>
              </a:tabLst>
              <a:defRPr/>
            </a:pPr>
            <a:r>
              <a:rPr lang="en-US" sz="1600" dirty="0">
                <a:latin typeface="+mn-lt"/>
              </a:rPr>
              <a:t>...</a:t>
            </a:r>
          </a:p>
          <a:p>
            <a:pPr defTabSz="457200">
              <a:lnSpc>
                <a:spcPct val="90000"/>
              </a:lnSpc>
              <a:tabLst>
                <a:tab pos="457200" algn="l"/>
              </a:tabLst>
              <a:defRPr/>
            </a:pPr>
            <a:r>
              <a:rPr lang="en-US" sz="1600" dirty="0">
                <a:latin typeface="+mn-lt"/>
              </a:rPr>
              <a:t>}</a:t>
            </a:r>
          </a:p>
        </p:txBody>
      </p:sp>
      <p:sp>
        <p:nvSpPr>
          <p:cNvPr id="2" name="Title 1"/>
          <p:cNvSpPr>
            <a:spLocks noGrp="1"/>
          </p:cNvSpPr>
          <p:nvPr>
            <p:ph type="title"/>
          </p:nvPr>
        </p:nvSpPr>
        <p:spPr>
          <a:xfrm>
            <a:off x="192024" y="219456"/>
            <a:ext cx="8686800" cy="555600"/>
          </a:xfrm>
        </p:spPr>
        <p:txBody>
          <a:bodyPr/>
          <a:lstStyle>
            <a:lvl1pPr algn="l">
              <a:defRPr sz="2600" b="1" baseline="0">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192024" y="914400"/>
            <a:ext cx="8686800" cy="5486400"/>
          </a:xfrm>
        </p:spPr>
        <p:txBody>
          <a:bodyPr/>
          <a:lstStyle>
            <a:lvl1pPr>
              <a:defRPr sz="2000"/>
            </a:lvl1pPr>
            <a:lvl2pPr>
              <a:defRPr sz="1800"/>
            </a:lvl2pPr>
            <a:lvl3pPr>
              <a:defRPr sz="1600"/>
            </a:lvl3pPr>
            <a:lvl4pPr marL="1371600" indent="0">
              <a:buNone/>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0" name="Straight Connector 9"/>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7221024"/>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image" Target="../media/image1.jpeg"/><Relationship Id="rId2" Type="http://schemas.openxmlformats.org/officeDocument/2006/relationships/slideLayout" Target="../slideLayouts/slideLayout6.xml"/><Relationship Id="rId16"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theme" Target="../theme/theme2.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alpha val="0"/>
          </a:srgb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2DE8F6BD-EE1B-4C85-B29A-07E0F64264BA}" type="datetime1">
              <a:rPr lang="en-US"/>
              <a:pPr>
                <a:defRPr/>
              </a:pPr>
              <a:t>3/1/2016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E0C20918-B845-4B74-9BEC-0F7108A5B58B}" type="slidenum">
              <a:rPr lang="en-US"/>
              <a:pPr>
                <a:defRPr/>
              </a:pPr>
              <a:t>‹#›</a:t>
            </a:fld>
            <a:endParaRPr lang="en-US" dirty="0"/>
          </a:p>
        </p:txBody>
      </p:sp>
      <p:pic>
        <p:nvPicPr>
          <p:cNvPr id="1031" name="Picture 7"/>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67" r:id="rId1"/>
    <p:sldLayoutId id="2147484368" r:id="rId2"/>
    <p:sldLayoutId id="2147484369" r:id="rId3"/>
    <p:sldLayoutId id="2147484370" r:id="rId4"/>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D4D0163-565C-4FE2-AB49-6B1B5123F1D9}" type="datetime1">
              <a:rPr lang="en-US"/>
              <a:pPr>
                <a:defRPr/>
              </a:pPr>
              <a:t>3/1/2016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F8E4405E-7537-448F-AB67-2541378CB845}" type="slidenum">
              <a:rPr lang="en-US"/>
              <a:pPr>
                <a:defRPr/>
              </a:pPr>
              <a:t>‹#›</a:t>
            </a:fld>
            <a:endParaRPr lang="en-US" dirty="0"/>
          </a:p>
        </p:txBody>
      </p:sp>
      <p:pic>
        <p:nvPicPr>
          <p:cNvPr id="2055" name="Picture 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5025" y="6456363"/>
            <a:ext cx="17145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1" name="Slide Number Placeholder 4"/>
          <p:cNvSpPr txBox="1">
            <a:spLocks/>
          </p:cNvSpPr>
          <p:nvPr/>
        </p:nvSpPr>
        <p:spPr bwMode="auto">
          <a:xfrm>
            <a:off x="6583363" y="6399213"/>
            <a:ext cx="2133600" cy="365125"/>
          </a:xfrm>
          <a:prstGeom prst="rect">
            <a:avLst/>
          </a:prstGeom>
          <a:no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fld id="{47F1F60D-F90B-4ABA-BD48-053B82CAC565}" type="slidenum">
              <a:rPr lang="en-US" sz="1200" smtClean="0">
                <a:solidFill>
                  <a:srgbClr val="7F7F7F"/>
                </a:solidFill>
                <a:latin typeface="Calibri" pitchFamily="34" charset="0"/>
              </a:rPr>
              <a:pPr algn="r" eaLnBrk="1" hangingPunct="1">
                <a:defRPr/>
              </a:pPr>
              <a:t>‹#›</a:t>
            </a:fld>
            <a:endParaRPr lang="en-US" sz="1200" smtClean="0">
              <a:solidFill>
                <a:srgbClr val="7F7F7F"/>
              </a:solidFill>
              <a:latin typeface="Calibri" pitchFamily="34" charset="0"/>
            </a:endParaRPr>
          </a:p>
        </p:txBody>
      </p:sp>
      <p:pic>
        <p:nvPicPr>
          <p:cNvPr id="2057" name="Picture 9"/>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71" r:id="rId1"/>
    <p:sldLayoutId id="2147484372" r:id="rId2"/>
    <p:sldLayoutId id="2147484373" r:id="rId3"/>
    <p:sldLayoutId id="2147484374" r:id="rId4"/>
    <p:sldLayoutId id="2147484375" r:id="rId5"/>
    <p:sldLayoutId id="2147484376" r:id="rId6"/>
    <p:sldLayoutId id="2147484377" r:id="rId7"/>
    <p:sldLayoutId id="2147484378" r:id="rId8"/>
    <p:sldLayoutId id="2147484379" r:id="rId9"/>
    <p:sldLayoutId id="2147484380" r:id="rId10"/>
    <p:sldLayoutId id="2147484381" r:id="rId11"/>
    <p:sldLayoutId id="2147484382" r:id="rId12"/>
    <p:sldLayoutId id="2147484383" r:id="rId13"/>
    <p:sldLayoutId id="2147484385" r:id="rId14"/>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docs.spring.io/spring-boot/docs/current-SNAPSHOT/reference/htmlsingle/#build-tool-plugins-maven-plugin"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docs.spring.io/spring-boot/docs/current-SNAPSHOT/reference/htmlsingle/#using-boot-dependency-management" TargetMode="External"/><Relationship Id="rId7" Type="http://schemas.openxmlformats.org/officeDocument/2006/relationships/hyperlink" Target="http://maven.apache.org/plugins/maven-shade-plugin/"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hyperlink" Target="https://github.com/ktoso/maven-git-commit-id-plugin" TargetMode="External"/><Relationship Id="rId5" Type="http://schemas.openxmlformats.org/officeDocument/2006/relationships/hyperlink" Target="http://maven.apache.org/surefire/maven-surefire-plugin/" TargetMode="External"/><Relationship Id="rId4" Type="http://schemas.openxmlformats.org/officeDocument/2006/relationships/hyperlink" Target="http://www.mojohaus.org/exec-maven-plug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4862" y="5239656"/>
            <a:ext cx="8001001" cy="596286"/>
          </a:xfrm>
        </p:spPr>
        <p:txBody>
          <a:bodyPr/>
          <a:lstStyle/>
          <a:p>
            <a:r>
              <a:rPr lang="en-US" dirty="0"/>
              <a:t> </a:t>
            </a:r>
            <a:r>
              <a:rPr lang="en-US" dirty="0" smtClean="0"/>
              <a:t>April  2014</a:t>
            </a:r>
            <a:endParaRPr lang="en-IN" dirty="0"/>
          </a:p>
        </p:txBody>
      </p:sp>
      <p:sp>
        <p:nvSpPr>
          <p:cNvPr id="7" name="Rectangle 12"/>
          <p:cNvSpPr>
            <a:spLocks noChangeArrowheads="1"/>
          </p:cNvSpPr>
          <p:nvPr/>
        </p:nvSpPr>
        <p:spPr bwMode="auto">
          <a:xfrm>
            <a:off x="0" y="6274713"/>
            <a:ext cx="9144000" cy="430887"/>
          </a:xfrm>
          <a:prstGeom prst="rect">
            <a:avLst/>
          </a:prstGeom>
          <a:noFill/>
          <a:ln w="38100">
            <a:noFill/>
            <a:prstDash val="sysDot"/>
            <a:miter lim="800000"/>
            <a:headEnd/>
            <a:tailEnd/>
          </a:ln>
        </p:spPr>
        <p:txBody>
          <a:bodyPr wrap="square">
            <a:spAutoFit/>
          </a:bodyPr>
          <a:lstStyle/>
          <a:p>
            <a:pPr algn="ctr" eaLnBrk="0" hangingPunct="0"/>
            <a:r>
              <a:rPr lang="en-US" sz="1100" b="0" dirty="0">
                <a:solidFill>
                  <a:schemeClr val="tx1">
                    <a:lumMod val="75000"/>
                    <a:lumOff val="25000"/>
                  </a:schemeClr>
                </a:solidFill>
                <a:latin typeface="+mj-lt"/>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sz="1100" b="0" dirty="0">
              <a:solidFill>
                <a:schemeClr val="tx1">
                  <a:lumMod val="75000"/>
                  <a:lumOff val="25000"/>
                </a:schemeClr>
              </a:solidFill>
              <a:latin typeface="+mj-lt"/>
            </a:endParaRPr>
          </a:p>
        </p:txBody>
      </p:sp>
      <p:sp>
        <p:nvSpPr>
          <p:cNvPr id="12" name="Rectangle 11"/>
          <p:cNvSpPr/>
          <p:nvPr/>
        </p:nvSpPr>
        <p:spPr>
          <a:xfrm flipH="1">
            <a:off x="1765737" y="2819400"/>
            <a:ext cx="5612526" cy="843836"/>
          </a:xfrm>
          <a:prstGeom prst="rect">
            <a:avLst/>
          </a:prstGeom>
          <a:solidFill>
            <a:srgbClr val="376092">
              <a:alpha val="80000"/>
            </a:srgbClr>
          </a:solid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smtClean="0">
                <a:solidFill>
                  <a:schemeClr val="bg1"/>
                </a:solidFill>
                <a:ea typeface="Segoe UI" pitchFamily="34" charset="0"/>
                <a:cs typeface="Segoe UI" pitchFamily="34" charset="0"/>
              </a:rPr>
              <a:t>  </a:t>
            </a:r>
            <a:r>
              <a:rPr lang="en-US" sz="3200" dirty="0">
                <a:solidFill>
                  <a:schemeClr val="bg1"/>
                </a:solidFill>
                <a:ea typeface="Segoe UI" pitchFamily="34" charset="0"/>
                <a:cs typeface="Segoe UI" pitchFamily="34" charset="0"/>
              </a:rPr>
              <a:t>Zero Effort Spring: </a:t>
            </a:r>
            <a:r>
              <a:rPr lang="en-US" sz="3200" dirty="0" smtClean="0">
                <a:solidFill>
                  <a:schemeClr val="bg1"/>
                </a:solidFill>
                <a:ea typeface="Segoe UI" pitchFamily="34" charset="0"/>
                <a:cs typeface="Segoe UI" pitchFamily="34" charset="0"/>
              </a:rPr>
              <a:t> </a:t>
            </a:r>
            <a:r>
              <a:rPr lang="en-US" sz="3200" b="1" dirty="0" smtClean="0">
                <a:solidFill>
                  <a:schemeClr val="bg1"/>
                </a:solidFill>
                <a:ea typeface="Segoe UI" pitchFamily="34" charset="0"/>
                <a:cs typeface="Segoe UI" pitchFamily="34" charset="0"/>
              </a:rPr>
              <a:t>Spring Boot</a:t>
            </a:r>
            <a:endParaRPr lang="en-US" b="1" dirty="0">
              <a:solidFill>
                <a:schemeClr val="bg1"/>
              </a:solidFill>
              <a:ea typeface="Segoe UI" pitchFamily="34" charset="0"/>
              <a:cs typeface="Segoe UI" pitchFamily="34" charset="0"/>
            </a:endParaRPr>
          </a:p>
        </p:txBody>
      </p:sp>
      <p:sp>
        <p:nvSpPr>
          <p:cNvPr id="6" name="Rectangle 5"/>
          <p:cNvSpPr/>
          <p:nvPr/>
        </p:nvSpPr>
        <p:spPr>
          <a:xfrm>
            <a:off x="8680646" y="4841844"/>
            <a:ext cx="438150" cy="443346"/>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8246325" y="4864647"/>
            <a:ext cx="274320" cy="274320"/>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prstClr val="white"/>
              </a:solidFill>
            </a:endParaRPr>
          </a:p>
        </p:txBody>
      </p:sp>
      <p:sp>
        <p:nvSpPr>
          <p:cNvPr id="9" name="Rectangle 8"/>
          <p:cNvSpPr/>
          <p:nvPr/>
        </p:nvSpPr>
        <p:spPr>
          <a:xfrm>
            <a:off x="8465153" y="4563836"/>
            <a:ext cx="180000" cy="180000"/>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76200" y="16002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a:off x="716028" y="1893877"/>
            <a:ext cx="365760" cy="365760"/>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prstClr val="white"/>
              </a:solidFill>
            </a:endParaRPr>
          </a:p>
        </p:txBody>
      </p:sp>
      <p:sp>
        <p:nvSpPr>
          <p:cNvPr id="13" name="Rectangle 12"/>
          <p:cNvSpPr/>
          <p:nvPr/>
        </p:nvSpPr>
        <p:spPr>
          <a:xfrm>
            <a:off x="609600" y="2337954"/>
            <a:ext cx="182880" cy="182880"/>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prstClr val="white"/>
              </a:solidFill>
            </a:endParaRPr>
          </a:p>
        </p:txBody>
      </p:sp>
      <p:sp>
        <p:nvSpPr>
          <p:cNvPr id="14" name="Rectangle 13"/>
          <p:cNvSpPr/>
          <p:nvPr/>
        </p:nvSpPr>
        <p:spPr>
          <a:xfrm>
            <a:off x="7735388" y="4740555"/>
            <a:ext cx="182880" cy="182880"/>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prstClr val="white"/>
              </a:solidFill>
            </a:endParaRPr>
          </a:p>
        </p:txBody>
      </p:sp>
      <p:sp>
        <p:nvSpPr>
          <p:cNvPr id="15" name="Rectangle 14"/>
          <p:cNvSpPr/>
          <p:nvPr/>
        </p:nvSpPr>
        <p:spPr>
          <a:xfrm>
            <a:off x="7948450" y="4613190"/>
            <a:ext cx="91440" cy="9144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prstClr val="black"/>
              </a:solidFill>
            </a:endParaRPr>
          </a:p>
        </p:txBody>
      </p:sp>
      <p:pic>
        <p:nvPicPr>
          <p:cNvPr id="16" name="Picture 15" descr="Spring_Logo_BIG.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63550" y="152400"/>
            <a:ext cx="1695450" cy="985727"/>
          </a:xfrm>
          <a:prstGeom prst="rect">
            <a:avLst/>
          </a:prstGeom>
        </p:spPr>
      </p:pic>
    </p:spTree>
    <p:extLst>
      <p:ext uri="{BB962C8B-B14F-4D97-AF65-F5344CB8AC3E}">
        <p14:creationId xmlns:p14="http://schemas.microsoft.com/office/powerpoint/2010/main" val="3099183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Understanding Starter POMS</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sz="1800" b="1" dirty="0"/>
              <a:t>Using the Spring Boot Maven plugin</a:t>
            </a:r>
          </a:p>
          <a:p>
            <a:pPr marL="342900" indent="-342900">
              <a:buFont typeface="Arial" panose="020B0604020202020204" pitchFamily="34" charset="0"/>
              <a:buChar char="•"/>
            </a:pPr>
            <a:r>
              <a:rPr lang="en-US" sz="1800" dirty="0"/>
              <a:t>Spring Boot includes a </a:t>
            </a:r>
            <a:r>
              <a:rPr lang="en-US" sz="1800" dirty="0">
                <a:hlinkClick r:id="rId2" tooltip="63. Spring Boot Maven plugin"/>
              </a:rPr>
              <a:t>Maven plugin</a:t>
            </a:r>
            <a:r>
              <a:rPr lang="en-US" sz="1800" dirty="0"/>
              <a:t> that can package the project as an executable jar. Add </a:t>
            </a:r>
            <a:r>
              <a:rPr lang="en-US" dirty="0"/>
              <a:t>the plugin to your </a:t>
            </a:r>
            <a:r>
              <a:rPr lang="en-US" dirty="0"/>
              <a:t>&lt;plugins&gt;</a:t>
            </a:r>
            <a:r>
              <a:rPr lang="en-US" dirty="0"/>
              <a:t> section if you want to use it:</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981200"/>
            <a:ext cx="6952938"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687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Structuring your code </a:t>
            </a:r>
            <a:r>
              <a:rPr lang="en-US" dirty="0"/>
              <a:t/>
            </a:r>
            <a:br>
              <a:rPr lang="en-US" dirty="0"/>
            </a:b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sz="1800" dirty="0"/>
              <a:t>Spring Boot does not require any specific code layout to work, however, there are some best practices that help</a:t>
            </a:r>
            <a:r>
              <a:rPr lang="en-US" sz="1800" dirty="0" smtClean="0"/>
              <a:t>.</a:t>
            </a:r>
          </a:p>
          <a:p>
            <a:pPr marL="342900" indent="-342900">
              <a:buFont typeface="Arial" panose="020B0604020202020204" pitchFamily="34" charset="0"/>
              <a:buChar char="•"/>
            </a:pPr>
            <a:r>
              <a:rPr lang="en-US" sz="1800" dirty="0"/>
              <a:t>Locating the main application class</a:t>
            </a:r>
          </a:p>
          <a:p>
            <a:pPr marL="1085850" lvl="1" indent="-342900">
              <a:buFont typeface="Arial" panose="020B0604020202020204" pitchFamily="34" charset="0"/>
              <a:buChar char="•"/>
            </a:pPr>
            <a:r>
              <a:rPr lang="en-US" dirty="0"/>
              <a:t>We generally recommend that you locate your main application class in a root </a:t>
            </a:r>
            <a:r>
              <a:rPr lang="en-US" dirty="0" smtClean="0"/>
              <a:t>package above </a:t>
            </a:r>
            <a:r>
              <a:rPr lang="en-US" dirty="0"/>
              <a:t>other classes</a:t>
            </a:r>
            <a:r>
              <a:rPr lang="en-US" dirty="0" smtClean="0"/>
              <a:t>.</a:t>
            </a:r>
          </a:p>
          <a:p>
            <a:pPr marL="1085850" lvl="1" indent="-342900">
              <a:buFont typeface="Arial" panose="020B0604020202020204" pitchFamily="34" charset="0"/>
              <a:buChar char="•"/>
            </a:pPr>
            <a:r>
              <a:rPr lang="en-US" dirty="0" smtClean="0"/>
              <a:t>The</a:t>
            </a:r>
            <a:r>
              <a:rPr lang="en-US" dirty="0"/>
              <a:t> </a:t>
            </a:r>
            <a:r>
              <a:rPr lang="en-US" b="1" dirty="0"/>
              <a:t>@EnableAutoConfiguration</a:t>
            </a:r>
            <a:r>
              <a:rPr lang="en-US" b="1" dirty="0"/>
              <a:t> </a:t>
            </a:r>
            <a:r>
              <a:rPr lang="en-US" dirty="0"/>
              <a:t>annotation is often placed on your main class, and it </a:t>
            </a:r>
            <a:r>
              <a:rPr lang="en-US" dirty="0" smtClean="0"/>
              <a:t>implicitly </a:t>
            </a:r>
            <a:r>
              <a:rPr lang="en-US" dirty="0"/>
              <a:t>defines a base “search package” for certain items. </a:t>
            </a:r>
            <a:endParaRPr lang="en-US" dirty="0" smtClean="0"/>
          </a:p>
          <a:p>
            <a:pPr marL="1085850" lvl="1" indent="-342900">
              <a:buFont typeface="Arial" panose="020B0604020202020204" pitchFamily="34" charset="0"/>
              <a:buChar char="•"/>
            </a:pPr>
            <a:r>
              <a:rPr lang="en-US" dirty="0"/>
              <a:t>Using a root package also allows the </a:t>
            </a:r>
            <a:r>
              <a:rPr lang="en-US" dirty="0"/>
              <a:t>@ComponentScan</a:t>
            </a:r>
            <a:r>
              <a:rPr lang="en-US" dirty="0"/>
              <a:t> annotation to be used without needing to specify a </a:t>
            </a:r>
            <a:r>
              <a:rPr lang="en-US" dirty="0"/>
              <a:t>basePackage</a:t>
            </a:r>
            <a:r>
              <a:rPr lang="en-US" dirty="0"/>
              <a:t> attribute.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607830"/>
            <a:ext cx="3810000" cy="27836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95267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Configuration </a:t>
            </a:r>
            <a:r>
              <a:rPr lang="en-US" dirty="0" smtClean="0">
                <a:effectLst/>
              </a:rPr>
              <a:t>classes</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Spring Boot favors Java-based </a:t>
            </a:r>
            <a:r>
              <a:rPr lang="en-US" dirty="0" smtClean="0"/>
              <a:t>configuration</a:t>
            </a:r>
          </a:p>
          <a:p>
            <a:pPr marL="342900" indent="-342900">
              <a:buFont typeface="Arial" panose="020B0604020202020204" pitchFamily="34" charset="0"/>
              <a:buChar char="•"/>
            </a:pPr>
            <a:r>
              <a:rPr lang="en-US" dirty="0" smtClean="0"/>
              <a:t>It is recommend </a:t>
            </a:r>
            <a:r>
              <a:rPr lang="en-US" dirty="0"/>
              <a:t>that your primary source is a </a:t>
            </a:r>
            <a:r>
              <a:rPr lang="en-US" b="1" dirty="0"/>
              <a:t>@Configuration</a:t>
            </a:r>
            <a:r>
              <a:rPr lang="en-US" dirty="0"/>
              <a:t> class. Usually the class that defines the </a:t>
            </a:r>
            <a:r>
              <a:rPr lang="en-US" dirty="0"/>
              <a:t>main</a:t>
            </a:r>
            <a:r>
              <a:rPr lang="en-US" dirty="0"/>
              <a:t> method is also a good candidate as the primary </a:t>
            </a:r>
            <a:r>
              <a:rPr lang="en-US" b="1" dirty="0"/>
              <a:t>@Configuration</a:t>
            </a:r>
            <a:r>
              <a:rPr lang="en-US" dirty="0" smtClean="0"/>
              <a:t>.</a:t>
            </a:r>
          </a:p>
          <a:p>
            <a:pPr marL="342900" indent="-342900">
              <a:buFont typeface="Arial" panose="020B0604020202020204" pitchFamily="34" charset="0"/>
              <a:buChar char="•"/>
            </a:pPr>
            <a:r>
              <a:rPr lang="en-US" dirty="0"/>
              <a:t>You don’t need to put all your </a:t>
            </a:r>
            <a:r>
              <a:rPr lang="en-US" b="1" dirty="0"/>
              <a:t>@Configuration</a:t>
            </a:r>
            <a:r>
              <a:rPr lang="en-US" dirty="0"/>
              <a:t> into a single class. The </a:t>
            </a:r>
            <a:r>
              <a:rPr lang="en-US" b="1" dirty="0"/>
              <a:t>@Import</a:t>
            </a:r>
            <a:r>
              <a:rPr lang="en-US" dirty="0"/>
              <a:t> annotation can be used to import additional configuration classes. </a:t>
            </a:r>
            <a:endParaRPr lang="en-US" dirty="0" smtClean="0"/>
          </a:p>
          <a:p>
            <a:pPr marL="342900" indent="-342900">
              <a:buFont typeface="Arial" panose="020B0604020202020204" pitchFamily="34" charset="0"/>
              <a:buChar char="•"/>
            </a:pPr>
            <a:r>
              <a:rPr lang="en-US" dirty="0"/>
              <a:t>Alternatively, you can use </a:t>
            </a:r>
            <a:r>
              <a:rPr lang="en-US" b="1" dirty="0"/>
              <a:t>@ComponentScan</a:t>
            </a:r>
            <a:r>
              <a:rPr lang="en-US" dirty="0"/>
              <a:t> to automatically pick up all Spring components, including @Configuration classes.</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If </a:t>
            </a:r>
            <a:r>
              <a:rPr lang="en-US" dirty="0"/>
              <a:t>you absolutely must use XML based configuration, we recommend that you still start with a </a:t>
            </a:r>
            <a:r>
              <a:rPr lang="en-US" dirty="0"/>
              <a:t>@Configuration</a:t>
            </a:r>
            <a:r>
              <a:rPr lang="en-US" dirty="0"/>
              <a:t> class. You can then use an </a:t>
            </a:r>
            <a:r>
              <a:rPr lang="en-US" dirty="0" smtClean="0"/>
              <a:t>additional </a:t>
            </a:r>
            <a:r>
              <a:rPr lang="en-US" b="1" dirty="0" smtClean="0"/>
              <a:t>@</a:t>
            </a:r>
            <a:r>
              <a:rPr lang="en-US" b="1" dirty="0" err="1"/>
              <a:t>ImportResource</a:t>
            </a:r>
            <a:r>
              <a:rPr lang="en-US" dirty="0"/>
              <a:t> annotation to load XML configuration files.</a:t>
            </a:r>
            <a:endParaRPr lang="en-US" dirty="0"/>
          </a:p>
        </p:txBody>
      </p:sp>
    </p:spTree>
    <p:extLst>
      <p:ext uri="{BB962C8B-B14F-4D97-AF65-F5344CB8AC3E}">
        <p14:creationId xmlns:p14="http://schemas.microsoft.com/office/powerpoint/2010/main" val="1794686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classes</a:t>
            </a:r>
            <a:endParaRPr lang="en-US" dirty="0"/>
          </a:p>
        </p:txBody>
      </p:sp>
      <p:sp>
        <p:nvSpPr>
          <p:cNvPr id="3" name="Content Placeholder 2"/>
          <p:cNvSpPr>
            <a:spLocks noGrp="1"/>
          </p:cNvSpPr>
          <p:nvPr>
            <p:ph idx="1"/>
          </p:nvPr>
        </p:nvSpPr>
        <p:spPr/>
        <p:txBody>
          <a:bodyPr/>
          <a:lstStyle/>
          <a:p>
            <a:r>
              <a:rPr lang="en-US" sz="1800" b="1" dirty="0" smtClean="0"/>
              <a:t>Auto-configuration:</a:t>
            </a:r>
          </a:p>
          <a:p>
            <a:pPr marL="1085850" lvl="1" indent="-342900">
              <a:buFont typeface="Arial" panose="020B0604020202020204" pitchFamily="34" charset="0"/>
              <a:buChar char="•"/>
            </a:pPr>
            <a:r>
              <a:rPr lang="en-US" dirty="0"/>
              <a:t>Spring Boot auto-configuration attempts to automatically configure your Spring application based on the jar dependencies that you have added. </a:t>
            </a:r>
            <a:endParaRPr lang="en-US" dirty="0" smtClean="0"/>
          </a:p>
          <a:p>
            <a:pPr marL="1085850" lvl="1" indent="-342900">
              <a:buFont typeface="Arial" panose="020B0604020202020204" pitchFamily="34" charset="0"/>
              <a:buChar char="•"/>
            </a:pPr>
            <a:r>
              <a:rPr lang="en-US" dirty="0"/>
              <a:t>You need to opt-in to auto-configuration by adding the </a:t>
            </a:r>
            <a:r>
              <a:rPr lang="en-US" b="1" dirty="0"/>
              <a:t>@EnableAutoConfiguration</a:t>
            </a:r>
            <a:r>
              <a:rPr lang="en-US" dirty="0"/>
              <a:t> or </a:t>
            </a:r>
            <a:r>
              <a:rPr lang="en-US" b="1" dirty="0"/>
              <a:t>@</a:t>
            </a:r>
            <a:r>
              <a:rPr lang="en-US" b="1" dirty="0" err="1"/>
              <a:t>SpringBootApplication</a:t>
            </a:r>
            <a:r>
              <a:rPr lang="en-US" dirty="0"/>
              <a:t> annotations to one of your </a:t>
            </a:r>
            <a:r>
              <a:rPr lang="en-US" b="1" dirty="0"/>
              <a:t>@</a:t>
            </a:r>
            <a:r>
              <a:rPr lang="en-US" b="1" dirty="0" smtClean="0"/>
              <a:t>Configuration  </a:t>
            </a:r>
            <a:r>
              <a:rPr lang="en-US" dirty="0" smtClean="0"/>
              <a:t>classes.</a:t>
            </a:r>
          </a:p>
          <a:p>
            <a:pPr marL="1085850" lvl="1" indent="-342900">
              <a:buFont typeface="Arial" panose="020B0604020202020204" pitchFamily="34" charset="0"/>
              <a:buChar char="•"/>
            </a:pPr>
            <a:r>
              <a:rPr lang="en-US" dirty="0"/>
              <a:t>If you need to find out what auto-configuration is currently being applied, and why, start your application with the </a:t>
            </a:r>
            <a:r>
              <a:rPr lang="en-US" b="1" dirty="0"/>
              <a:t>--debug</a:t>
            </a:r>
            <a:r>
              <a:rPr lang="en-US" b="1" dirty="0"/>
              <a:t> </a:t>
            </a:r>
            <a:r>
              <a:rPr lang="en-US" dirty="0"/>
              <a:t>switch</a:t>
            </a:r>
            <a:endParaRPr lang="en-US" b="1" dirty="0"/>
          </a:p>
          <a:p>
            <a:r>
              <a:rPr lang="en-US" sz="1800" b="1" dirty="0"/>
              <a:t>Gradually replacing </a:t>
            </a:r>
            <a:r>
              <a:rPr lang="en-US" sz="1800" b="1" dirty="0" smtClean="0"/>
              <a:t>auto-configuration :</a:t>
            </a:r>
          </a:p>
          <a:p>
            <a:pPr marL="1085850" lvl="1" indent="-342900">
              <a:buFont typeface="Arial" panose="020B0604020202020204" pitchFamily="34" charset="0"/>
              <a:buChar char="•"/>
            </a:pPr>
            <a:r>
              <a:rPr lang="en-US" dirty="0"/>
              <a:t>Auto-configuration is noninvasive, at any point you can start to define your own configuration to replace specific parts of the auto-configuration. </a:t>
            </a:r>
            <a:endParaRPr lang="en-US" dirty="0" smtClean="0"/>
          </a:p>
          <a:p>
            <a:pPr marL="1085850" lvl="1" indent="-342900">
              <a:buFont typeface="Arial" panose="020B0604020202020204" pitchFamily="34" charset="0"/>
              <a:buChar char="•"/>
            </a:pPr>
            <a:r>
              <a:rPr lang="en-US" dirty="0" smtClean="0"/>
              <a:t>For </a:t>
            </a:r>
            <a:r>
              <a:rPr lang="en-US" dirty="0"/>
              <a:t>example, if you add your own </a:t>
            </a:r>
            <a:r>
              <a:rPr lang="en-US" dirty="0"/>
              <a:t>DataSource</a:t>
            </a:r>
            <a:r>
              <a:rPr lang="en-US" dirty="0"/>
              <a:t> bean, the default embedded database support will back away.</a:t>
            </a:r>
            <a:endParaRPr lang="en-US" b="1" dirty="0"/>
          </a:p>
          <a:p>
            <a:r>
              <a:rPr lang="en-US" sz="1800" b="1" dirty="0"/>
              <a:t>Disabling specific auto-configuration</a:t>
            </a:r>
          </a:p>
          <a:p>
            <a:pPr marL="1085850" lvl="1" indent="-342900">
              <a:buFont typeface="Arial" panose="020B0604020202020204" pitchFamily="34" charset="0"/>
              <a:buChar char="•"/>
            </a:pPr>
            <a:r>
              <a:rPr lang="en-US" sz="1600" dirty="0"/>
              <a:t>If you find that specific auto-configure classes are being applied that you don’t want, you can use the exclude attribute of </a:t>
            </a:r>
            <a:r>
              <a:rPr lang="en-US" sz="1600" b="1" dirty="0"/>
              <a:t>@EnableAutoConfiguration</a:t>
            </a:r>
            <a:r>
              <a:rPr lang="en-US" sz="1600" dirty="0"/>
              <a:t> to disable them</a:t>
            </a:r>
            <a:r>
              <a:rPr lang="en-US" sz="1600" dirty="0" smtClean="0"/>
              <a:t>.</a:t>
            </a:r>
            <a:r>
              <a:rPr lang="en-US" sz="1600" i="1" dirty="0"/>
              <a:t> </a:t>
            </a:r>
            <a:r>
              <a:rPr lang="en-US" sz="1600" i="1" dirty="0">
                <a:solidFill>
                  <a:srgbClr val="FF0000"/>
                </a:solidFill>
              </a:rPr>
              <a:t>@EnableAutoConfiguration(exclude={DataSourceAutoConfiguration.class})</a:t>
            </a:r>
            <a:endParaRPr lang="en-US" sz="1600" dirty="0">
              <a:solidFill>
                <a:srgbClr val="FF0000"/>
              </a:solidFill>
            </a:endParaRPr>
          </a:p>
        </p:txBody>
      </p:sp>
    </p:spTree>
    <p:extLst>
      <p:ext uri="{BB962C8B-B14F-4D97-AF65-F5344CB8AC3E}">
        <p14:creationId xmlns:p14="http://schemas.microsoft.com/office/powerpoint/2010/main" val="686748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SpringApplication</a:t>
            </a:r>
            <a:br>
              <a:rPr lang="en-US" dirty="0">
                <a:effectLst/>
              </a:rPr>
            </a:br>
            <a:endParaRPr lang="en-US" dirty="0"/>
          </a:p>
        </p:txBody>
      </p:sp>
      <p:sp>
        <p:nvSpPr>
          <p:cNvPr id="3" name="Content Placeholder 2"/>
          <p:cNvSpPr>
            <a:spLocks noGrp="1"/>
          </p:cNvSpPr>
          <p:nvPr>
            <p:ph idx="1"/>
          </p:nvPr>
        </p:nvSpPr>
        <p:spPr/>
        <p:txBody>
          <a:bodyPr/>
          <a:lstStyle/>
          <a:p>
            <a:r>
              <a:rPr lang="en-US" dirty="0"/>
              <a:t>SpringApplication app </a:t>
            </a:r>
            <a:r>
              <a:rPr lang="en-US" b="1" dirty="0"/>
              <a:t>=</a:t>
            </a:r>
            <a:r>
              <a:rPr lang="en-US" dirty="0"/>
              <a:t> </a:t>
            </a:r>
            <a:r>
              <a:rPr lang="en-US" b="1" dirty="0"/>
              <a:t>new</a:t>
            </a:r>
            <a:r>
              <a:rPr lang="en-US" dirty="0"/>
              <a:t> </a:t>
            </a:r>
            <a:r>
              <a:rPr lang="en-US" b="1" dirty="0"/>
              <a:t>SpringApplication(</a:t>
            </a:r>
            <a:r>
              <a:rPr lang="en-US" dirty="0" err="1"/>
              <a:t>MyApplication</a:t>
            </a:r>
            <a:r>
              <a:rPr lang="en-US" b="1" dirty="0" err="1"/>
              <a:t>.</a:t>
            </a:r>
            <a:r>
              <a:rPr lang="en-US" dirty="0" err="1"/>
              <a:t>class</a:t>
            </a:r>
            <a:r>
              <a:rPr lang="en-US" b="1" dirty="0"/>
              <a:t>);</a:t>
            </a:r>
            <a:r>
              <a:rPr lang="en-US" dirty="0"/>
              <a:t> </a:t>
            </a:r>
            <a:r>
              <a:rPr lang="en-US" dirty="0" err="1"/>
              <a:t>app</a:t>
            </a:r>
            <a:r>
              <a:rPr lang="en-US" b="1" dirty="0" err="1"/>
              <a:t>.</a:t>
            </a:r>
            <a:r>
              <a:rPr lang="en-US" dirty="0" err="1"/>
              <a:t>setShowBanner</a:t>
            </a:r>
            <a:r>
              <a:rPr lang="en-US" b="1" dirty="0"/>
              <a:t>(false</a:t>
            </a:r>
            <a:r>
              <a:rPr lang="en-US" b="1" dirty="0" smtClean="0"/>
              <a:t>);</a:t>
            </a:r>
          </a:p>
          <a:p>
            <a:r>
              <a:rPr lang="en-US" dirty="0" smtClean="0"/>
              <a:t> </a:t>
            </a:r>
            <a:r>
              <a:rPr lang="en-US" dirty="0" err="1"/>
              <a:t>app</a:t>
            </a:r>
            <a:r>
              <a:rPr lang="en-US" b="1" dirty="0" err="1"/>
              <a:t>.</a:t>
            </a:r>
            <a:r>
              <a:rPr lang="en-US" dirty="0" err="1"/>
              <a:t>run</a:t>
            </a:r>
            <a:r>
              <a:rPr lang="en-US" b="1" dirty="0"/>
              <a:t>(</a:t>
            </a:r>
            <a:r>
              <a:rPr lang="en-US" dirty="0" err="1"/>
              <a:t>args</a:t>
            </a:r>
            <a:r>
              <a:rPr lang="en-US" b="1" dirty="0"/>
              <a:t>);</a:t>
            </a:r>
            <a:r>
              <a:rPr lang="en-US" dirty="0"/>
              <a:t> </a:t>
            </a:r>
            <a:endParaRPr lang="en-US" dirty="0" smtClean="0"/>
          </a:p>
          <a:p>
            <a:endParaRPr lang="en-US" dirty="0"/>
          </a:p>
          <a:p>
            <a:r>
              <a:rPr lang="en-US" dirty="0"/>
              <a:t>Gets a running Spring ApplicationContext</a:t>
            </a:r>
          </a:p>
          <a:p>
            <a:r>
              <a:rPr lang="en-US" dirty="0"/>
              <a:t>Uses </a:t>
            </a:r>
            <a:r>
              <a:rPr lang="en-US" dirty="0" err="1"/>
              <a:t>EmbeddedWebApplicationContext</a:t>
            </a:r>
            <a:r>
              <a:rPr lang="en-US" dirty="0"/>
              <a:t> for web apps</a:t>
            </a:r>
          </a:p>
          <a:p>
            <a:r>
              <a:rPr lang="en-US" dirty="0"/>
              <a:t>Can be a single line: </a:t>
            </a:r>
            <a:r>
              <a:rPr lang="en-US" dirty="0" err="1"/>
              <a:t>SpringApplication.run</a:t>
            </a:r>
            <a:r>
              <a:rPr lang="en-US" dirty="0"/>
              <a:t>(</a:t>
            </a:r>
            <a:r>
              <a:rPr lang="en-US" dirty="0" err="1"/>
              <a:t>MyApplication.class</a:t>
            </a:r>
            <a:r>
              <a:rPr lang="en-US" dirty="0"/>
              <a:t>, </a:t>
            </a:r>
            <a:r>
              <a:rPr lang="en-US" dirty="0" err="1"/>
              <a:t>args</a:t>
            </a:r>
            <a:r>
              <a:rPr lang="en-US" dirty="0"/>
              <a:t>)</a:t>
            </a:r>
          </a:p>
          <a:p>
            <a:r>
              <a:rPr lang="en-US" dirty="0"/>
              <a:t>Or customized (see later)...</a:t>
            </a:r>
          </a:p>
          <a:p>
            <a:endParaRPr lang="en-US" dirty="0"/>
          </a:p>
        </p:txBody>
      </p:sp>
    </p:spTree>
    <p:extLst>
      <p:ext uri="{BB962C8B-B14F-4D97-AF65-F5344CB8AC3E}">
        <p14:creationId xmlns:p14="http://schemas.microsoft.com/office/powerpoint/2010/main" val="23970596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@EnableAutoConfiguration</a:t>
            </a:r>
            <a:br>
              <a:rPr lang="en-US" dirty="0">
                <a:effectLst/>
              </a:rPr>
            </a:br>
            <a:endParaRPr lang="en-US" dirty="0"/>
          </a:p>
        </p:txBody>
      </p:sp>
      <p:sp>
        <p:nvSpPr>
          <p:cNvPr id="3" name="Content Placeholder 2"/>
          <p:cNvSpPr>
            <a:spLocks noGrp="1"/>
          </p:cNvSpPr>
          <p:nvPr>
            <p:ph idx="1"/>
          </p:nvPr>
        </p:nvSpPr>
        <p:spPr/>
        <p:txBody>
          <a:bodyPr/>
          <a:lstStyle/>
          <a:p>
            <a:r>
              <a:rPr lang="en-US" dirty="0"/>
              <a:t>@Configuration @</a:t>
            </a:r>
            <a:r>
              <a:rPr lang="en-US" dirty="0" smtClean="0"/>
              <a:t>EnableAutoConfiguration</a:t>
            </a:r>
          </a:p>
          <a:p>
            <a:r>
              <a:rPr lang="en-US" dirty="0" smtClean="0"/>
              <a:t> </a:t>
            </a:r>
            <a:r>
              <a:rPr lang="en-US" b="1" dirty="0"/>
              <a:t>public</a:t>
            </a:r>
            <a:r>
              <a:rPr lang="en-US" dirty="0"/>
              <a:t> </a:t>
            </a:r>
            <a:r>
              <a:rPr lang="en-US" b="1" dirty="0"/>
              <a:t>class</a:t>
            </a:r>
            <a:r>
              <a:rPr lang="en-US" dirty="0"/>
              <a:t> </a:t>
            </a:r>
            <a:r>
              <a:rPr lang="en-US" b="1" dirty="0" err="1"/>
              <a:t>MyApplication</a:t>
            </a:r>
            <a:r>
              <a:rPr lang="en-US" dirty="0"/>
              <a:t> </a:t>
            </a:r>
            <a:r>
              <a:rPr lang="en-US" b="1" dirty="0"/>
              <a:t>{</a:t>
            </a:r>
            <a:r>
              <a:rPr lang="en-US" dirty="0"/>
              <a:t> </a:t>
            </a:r>
            <a:r>
              <a:rPr lang="en-US" b="1" dirty="0"/>
              <a:t>}</a:t>
            </a:r>
            <a:r>
              <a:rPr lang="en-US" dirty="0"/>
              <a:t> </a:t>
            </a:r>
          </a:p>
          <a:p>
            <a:endParaRPr lang="en-US" dirty="0" smtClean="0"/>
          </a:p>
          <a:p>
            <a:endParaRPr lang="en-US" dirty="0"/>
          </a:p>
          <a:p>
            <a:r>
              <a:rPr lang="en-US" dirty="0" smtClean="0"/>
              <a:t>Attempts </a:t>
            </a:r>
            <a:r>
              <a:rPr lang="en-US" dirty="0"/>
              <a:t>to auto-configure your application</a:t>
            </a:r>
          </a:p>
          <a:p>
            <a:r>
              <a:rPr lang="en-US" dirty="0"/>
              <a:t>Backs off as you define your own beans</a:t>
            </a:r>
          </a:p>
          <a:p>
            <a:r>
              <a:rPr lang="en-US" dirty="0"/>
              <a:t>Regular @Configuration classes</a:t>
            </a:r>
          </a:p>
          <a:p>
            <a:r>
              <a:rPr lang="en-US" dirty="0"/>
              <a:t>Usually with </a:t>
            </a:r>
            <a:r>
              <a:rPr lang="en-US" i="1" dirty="0"/>
              <a:t>@</a:t>
            </a:r>
            <a:r>
              <a:rPr lang="en-US" i="1" dirty="0" err="1" smtClean="0"/>
              <a:t>ConditionalOnClass</a:t>
            </a:r>
            <a:r>
              <a:rPr lang="en-US" dirty="0" smtClean="0"/>
              <a:t>(</a:t>
            </a:r>
            <a:r>
              <a:rPr lang="en-US" dirty="0"/>
              <a:t>activates a configuration only if one or several classes are present on the classpath </a:t>
            </a:r>
            <a:r>
              <a:rPr lang="en-US" dirty="0" smtClean="0"/>
              <a:t>)</a:t>
            </a:r>
            <a:r>
              <a:rPr lang="en-US" dirty="0"/>
              <a:t> and </a:t>
            </a:r>
            <a:r>
              <a:rPr lang="en-US" i="1" dirty="0"/>
              <a:t>@</a:t>
            </a:r>
            <a:r>
              <a:rPr lang="en-US" i="1" dirty="0" err="1" smtClean="0"/>
              <a:t>ConditionalOnMissingBean</a:t>
            </a:r>
            <a:r>
              <a:rPr lang="en-US" i="1" dirty="0" smtClean="0"/>
              <a:t>(</a:t>
            </a:r>
            <a:r>
              <a:rPr lang="en-US" i="1" dirty="0"/>
              <a:t>enables </a:t>
            </a:r>
            <a:r>
              <a:rPr lang="en-US" dirty="0"/>
              <a:t>a bean definition only if the bean wasn't previously </a:t>
            </a:r>
            <a:r>
              <a:rPr lang="en-US" dirty="0" smtClean="0"/>
              <a:t>defined)</a:t>
            </a:r>
            <a:endParaRPr lang="en-US" dirty="0"/>
          </a:p>
          <a:p>
            <a:endParaRPr lang="en-US" dirty="0"/>
          </a:p>
        </p:txBody>
      </p:sp>
    </p:spTree>
    <p:extLst>
      <p:ext uri="{BB962C8B-B14F-4D97-AF65-F5344CB8AC3E}">
        <p14:creationId xmlns:p14="http://schemas.microsoft.com/office/powerpoint/2010/main" val="26657807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Packaging For Production</a:t>
            </a:r>
            <a:br>
              <a:rPr lang="en-US" dirty="0">
                <a:effectLst/>
              </a:rPr>
            </a:br>
            <a:endParaRPr lang="en-US" dirty="0"/>
          </a:p>
        </p:txBody>
      </p:sp>
      <p:sp>
        <p:nvSpPr>
          <p:cNvPr id="3" name="Content Placeholder 2"/>
          <p:cNvSpPr>
            <a:spLocks noGrp="1"/>
          </p:cNvSpPr>
          <p:nvPr>
            <p:ph idx="1"/>
          </p:nvPr>
        </p:nvSpPr>
        <p:spPr/>
        <p:txBody>
          <a:bodyPr/>
          <a:lstStyle/>
          <a:p>
            <a:r>
              <a:rPr lang="en-US" dirty="0"/>
              <a:t>Maven plugin (using spring-boot-starter-parent):</a:t>
            </a:r>
          </a:p>
          <a:p>
            <a:r>
              <a:rPr lang="en-US" b="1" dirty="0"/>
              <a:t>&lt;plugin&gt; </a:t>
            </a:r>
            <a:endParaRPr lang="en-US" b="1" dirty="0" smtClean="0"/>
          </a:p>
          <a:p>
            <a:r>
              <a:rPr lang="en-US" b="1" dirty="0" smtClean="0"/>
              <a:t>&lt;</a:t>
            </a:r>
            <a:r>
              <a:rPr lang="en-US" b="1" dirty="0"/>
              <a:t>groupId&gt;</a:t>
            </a:r>
            <a:r>
              <a:rPr lang="en-US" b="1" dirty="0" err="1"/>
              <a:t>org.springframework.boot</a:t>
            </a:r>
            <a:r>
              <a:rPr lang="en-US" b="1" dirty="0"/>
              <a:t>&lt;/groupId&gt; </a:t>
            </a:r>
            <a:endParaRPr lang="en-US" b="1" dirty="0" smtClean="0"/>
          </a:p>
          <a:p>
            <a:r>
              <a:rPr lang="en-US" b="1" dirty="0" smtClean="0"/>
              <a:t>&lt;</a:t>
            </a:r>
            <a:r>
              <a:rPr lang="en-US" b="1" dirty="0"/>
              <a:t>artifactId&gt;spring-boot-maven-plugin&lt;/artifactId</a:t>
            </a:r>
            <a:r>
              <a:rPr lang="en-US" b="1" dirty="0" smtClean="0"/>
              <a:t>&gt;</a:t>
            </a:r>
          </a:p>
          <a:p>
            <a:r>
              <a:rPr lang="en-US" b="1" dirty="0" smtClean="0"/>
              <a:t>&lt;/</a:t>
            </a:r>
            <a:r>
              <a:rPr lang="en-US" b="1" dirty="0"/>
              <a:t>plugin&gt; </a:t>
            </a:r>
          </a:p>
          <a:p>
            <a:endParaRPr lang="en-US" dirty="0" smtClean="0"/>
          </a:p>
          <a:p>
            <a:r>
              <a:rPr lang="en-US" dirty="0" smtClean="0"/>
              <a:t>$ </a:t>
            </a:r>
            <a:r>
              <a:rPr lang="en-US" dirty="0" err="1"/>
              <a:t>mvn</a:t>
            </a:r>
            <a:r>
              <a:rPr lang="en-US" dirty="0"/>
              <a:t> package </a:t>
            </a:r>
          </a:p>
          <a:p>
            <a:endParaRPr lang="en-US" dirty="0" smtClean="0"/>
          </a:p>
          <a:p>
            <a:r>
              <a:rPr lang="en-US" dirty="0" err="1" smtClean="0"/>
              <a:t>Gradle</a:t>
            </a:r>
            <a:r>
              <a:rPr lang="en-US" dirty="0" smtClean="0"/>
              <a:t> </a:t>
            </a:r>
            <a:r>
              <a:rPr lang="en-US" dirty="0"/>
              <a:t>plugin:</a:t>
            </a:r>
          </a:p>
          <a:p>
            <a:r>
              <a:rPr lang="en-US" dirty="0"/>
              <a:t>apply plugin: 'spring-boot' </a:t>
            </a:r>
          </a:p>
          <a:p>
            <a:r>
              <a:rPr lang="en-US" dirty="0"/>
              <a:t>$ </a:t>
            </a:r>
            <a:r>
              <a:rPr lang="en-US" dirty="0" err="1"/>
              <a:t>gradle</a:t>
            </a:r>
            <a:r>
              <a:rPr lang="en-US" dirty="0"/>
              <a:t> repackage</a:t>
            </a:r>
          </a:p>
          <a:p>
            <a:endParaRPr lang="en-US" dirty="0"/>
          </a:p>
        </p:txBody>
      </p:sp>
    </p:spTree>
    <p:extLst>
      <p:ext uri="{BB962C8B-B14F-4D97-AF65-F5344CB8AC3E}">
        <p14:creationId xmlns:p14="http://schemas.microsoft.com/office/powerpoint/2010/main" val="493415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Packaging For Production</a:t>
            </a:r>
            <a:br>
              <a:rPr lang="en-US" dirty="0">
                <a:effectLst/>
              </a:rPr>
            </a:br>
            <a:endParaRPr lang="en-US" dirty="0"/>
          </a:p>
        </p:txBody>
      </p:sp>
      <p:sp>
        <p:nvSpPr>
          <p:cNvPr id="3" name="Content Placeholder 2"/>
          <p:cNvSpPr>
            <a:spLocks noGrp="1"/>
          </p:cNvSpPr>
          <p:nvPr>
            <p:ph idx="1"/>
          </p:nvPr>
        </p:nvSpPr>
        <p:spPr/>
        <p:txBody>
          <a:bodyPr/>
          <a:lstStyle/>
          <a:p>
            <a:r>
              <a:rPr lang="en-US" dirty="0"/>
              <a:t>$ java -jar yourapp.jar </a:t>
            </a:r>
          </a:p>
          <a:p>
            <a:endParaRPr lang="en-US" dirty="0" smtClean="0"/>
          </a:p>
          <a:p>
            <a:r>
              <a:rPr lang="en-US" dirty="0" smtClean="0"/>
              <a:t>Easy </a:t>
            </a:r>
            <a:r>
              <a:rPr lang="en-US" dirty="0"/>
              <a:t>to understand structure</a:t>
            </a:r>
          </a:p>
          <a:p>
            <a:r>
              <a:rPr lang="en-US" dirty="0"/>
              <a:t>No unpacking or start scripts required</a:t>
            </a:r>
          </a:p>
          <a:p>
            <a:endParaRPr lang="en-US" dirty="0" smtClean="0"/>
          </a:p>
          <a:p>
            <a:r>
              <a:rPr lang="en-US" dirty="0" smtClean="0"/>
              <a:t>Typical </a:t>
            </a:r>
            <a:r>
              <a:rPr lang="en-US" dirty="0"/>
              <a:t>REST app ~10Mb</a:t>
            </a:r>
          </a:p>
          <a:p>
            <a:r>
              <a:rPr lang="en-US" dirty="0"/>
              <a:t>Cloud Foundry friendly (works &amp; fast to upload)</a:t>
            </a:r>
          </a:p>
          <a:p>
            <a:endParaRPr lang="en-US" dirty="0"/>
          </a:p>
        </p:txBody>
      </p:sp>
    </p:spTree>
    <p:extLst>
      <p:ext uri="{BB962C8B-B14F-4D97-AF65-F5344CB8AC3E}">
        <p14:creationId xmlns:p14="http://schemas.microsoft.com/office/powerpoint/2010/main" val="1024329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Spring Boot Modules</a:t>
            </a:r>
            <a:br>
              <a:rPr lang="en-US" dirty="0">
                <a:effectLst/>
              </a:rPr>
            </a:b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Spring Boot - main library supporting the other parts of Spring Boot</a:t>
            </a:r>
          </a:p>
          <a:p>
            <a:pPr marL="342900" indent="-342900">
              <a:buFont typeface="Arial" panose="020B0604020202020204" pitchFamily="34" charset="0"/>
              <a:buChar char="•"/>
            </a:pPr>
            <a:r>
              <a:rPr lang="en-US" dirty="0"/>
              <a:t>Spring Boot </a:t>
            </a:r>
            <a:r>
              <a:rPr lang="en-US" dirty="0" err="1"/>
              <a:t>Autoconfigure</a:t>
            </a:r>
            <a:r>
              <a:rPr lang="en-US" dirty="0"/>
              <a:t> - single @EnableAutoConfiguration annotation creates a whole Spring context</a:t>
            </a:r>
          </a:p>
          <a:p>
            <a:pPr marL="342900" indent="-342900">
              <a:buFont typeface="Arial" panose="020B0604020202020204" pitchFamily="34" charset="0"/>
              <a:buChar char="•"/>
            </a:pPr>
            <a:r>
              <a:rPr lang="en-US" dirty="0"/>
              <a:t>Spring Boot Starters - a set of convenient dependency descriptors that you can include in your application.</a:t>
            </a:r>
          </a:p>
          <a:p>
            <a:pPr marL="342900" indent="-342900">
              <a:buFont typeface="Arial" panose="020B0604020202020204" pitchFamily="34" charset="0"/>
              <a:buChar char="•"/>
            </a:pPr>
            <a:r>
              <a:rPr lang="en-US" dirty="0"/>
              <a:t>Spring Boot CLI - compiles and runs Groovy source as a Spring application</a:t>
            </a:r>
          </a:p>
          <a:p>
            <a:pPr marL="342900" indent="-342900">
              <a:buFont typeface="Arial" panose="020B0604020202020204" pitchFamily="34" charset="0"/>
              <a:buChar char="•"/>
            </a:pPr>
            <a:r>
              <a:rPr lang="en-US" dirty="0"/>
              <a:t>Spring Boot Actuator - common non-functional features that make an app instantly deployable and supportable in production</a:t>
            </a:r>
          </a:p>
          <a:p>
            <a:pPr marL="342900" indent="-342900">
              <a:buFont typeface="Arial" panose="020B0604020202020204" pitchFamily="34" charset="0"/>
              <a:buChar char="•"/>
            </a:pPr>
            <a:r>
              <a:rPr lang="en-US" dirty="0"/>
              <a:t>Spring Boot Tools - for building and executing self-contained JAR and WAR archives</a:t>
            </a:r>
          </a:p>
          <a:p>
            <a:pPr marL="342900" indent="-342900">
              <a:buFont typeface="Arial" panose="020B0604020202020204" pitchFamily="34" charset="0"/>
              <a:buChar char="•"/>
            </a:pPr>
            <a:r>
              <a:rPr lang="en-US" dirty="0"/>
              <a:t>Spring Boot Samples - a wide range of sample apps</a:t>
            </a:r>
          </a:p>
          <a:p>
            <a:endParaRPr lang="en-US" dirty="0"/>
          </a:p>
        </p:txBody>
      </p:sp>
    </p:spTree>
    <p:extLst>
      <p:ext uri="{BB962C8B-B14F-4D97-AF65-F5344CB8AC3E}">
        <p14:creationId xmlns:p14="http://schemas.microsoft.com/office/powerpoint/2010/main" val="3563221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Spring Boot Module Relations</a:t>
            </a:r>
            <a:br>
              <a:rPr lang="en-US" dirty="0">
                <a:effectLst/>
              </a:rPr>
            </a:br>
            <a:endParaRPr lang="en-US" dirty="0"/>
          </a:p>
        </p:txBody>
      </p:sp>
      <p:pic>
        <p:nvPicPr>
          <p:cNvPr id="2050" name="Picture 2" descr="Spring Boot Modu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762000"/>
            <a:ext cx="8696325" cy="540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116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a:spLocks noChangeArrowheads="1"/>
          </p:cNvSpPr>
          <p:nvPr/>
        </p:nvSpPr>
        <p:spPr bwMode="auto">
          <a:xfrm>
            <a:off x="192088" y="92947"/>
            <a:ext cx="8686800" cy="492443"/>
          </a:xfrm>
          <a:prstGeom prst="rect">
            <a:avLst/>
          </a:prstGeom>
          <a:no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2600" b="1" dirty="0" smtClean="0">
                <a:latin typeface="+mj-lt"/>
                <a:cs typeface="Arial" charset="0"/>
              </a:rPr>
              <a:t>Agenda</a:t>
            </a:r>
          </a:p>
        </p:txBody>
      </p:sp>
      <p:sp>
        <p:nvSpPr>
          <p:cNvPr id="4" name="Content Placeholder 3"/>
          <p:cNvSpPr>
            <a:spLocks noGrp="1"/>
          </p:cNvSpPr>
          <p:nvPr>
            <p:ph idx="1"/>
          </p:nvPr>
        </p:nvSpPr>
        <p:spPr>
          <a:xfrm>
            <a:off x="192088" y="585944"/>
            <a:ext cx="8686800" cy="6248400"/>
          </a:xfrm>
        </p:spPr>
        <p:txBody>
          <a:bodyPr/>
          <a:lstStyle/>
          <a:p>
            <a:pPr marL="342900" indent="-342900">
              <a:buFont typeface="Arial" panose="020B0604020202020204" pitchFamily="34" charset="0"/>
              <a:buChar char="•"/>
            </a:pPr>
            <a:r>
              <a:rPr lang="en-US" dirty="0"/>
              <a:t>Introduction to SpringBoot</a:t>
            </a:r>
          </a:p>
          <a:p>
            <a:pPr marL="1085850" lvl="1" indent="-342900">
              <a:buFont typeface="Arial" panose="020B0604020202020204" pitchFamily="34" charset="0"/>
              <a:buChar char="•"/>
            </a:pPr>
            <a:r>
              <a:rPr lang="en-US" dirty="0"/>
              <a:t>Why We need SpringBoot</a:t>
            </a:r>
          </a:p>
          <a:p>
            <a:pPr marL="1085850" lvl="1" indent="-342900">
              <a:buFont typeface="Arial" panose="020B0604020202020204" pitchFamily="34" charset="0"/>
              <a:buChar char="•"/>
            </a:pPr>
            <a:r>
              <a:rPr lang="en-US" dirty="0"/>
              <a:t>Primary Goals of Spring Boot</a:t>
            </a:r>
          </a:p>
          <a:p>
            <a:pPr marL="1085850" lvl="1" indent="-342900">
              <a:buFont typeface="Arial" panose="020B0604020202020204" pitchFamily="34" charset="0"/>
              <a:buChar char="•"/>
            </a:pPr>
            <a:r>
              <a:rPr lang="en-US" dirty="0"/>
              <a:t>Understanding Starter POMS</a:t>
            </a:r>
          </a:p>
          <a:p>
            <a:pPr marL="342900" indent="-342900">
              <a:buFont typeface="Arial" panose="020B0604020202020204" pitchFamily="34" charset="0"/>
              <a:buChar char="•"/>
            </a:pPr>
            <a:r>
              <a:rPr lang="en-US" dirty="0" smtClean="0"/>
              <a:t>Configuration Classes </a:t>
            </a:r>
            <a:endParaRPr lang="en-US" dirty="0"/>
          </a:p>
          <a:p>
            <a:pPr marL="342900" indent="-342900">
              <a:buFont typeface="Arial" panose="020B0604020202020204" pitchFamily="34" charset="0"/>
              <a:buChar char="•"/>
            </a:pPr>
            <a:r>
              <a:rPr lang="en-US" dirty="0"/>
              <a:t>Creating Restful services using Spring Boot</a:t>
            </a:r>
          </a:p>
          <a:p>
            <a:pPr marL="342900" indent="-342900">
              <a:buFont typeface="Arial" panose="020B0604020202020204" pitchFamily="34" charset="0"/>
              <a:buChar char="•"/>
            </a:pPr>
            <a:r>
              <a:rPr lang="en-US" dirty="0"/>
              <a:t>Micro services Architecture</a:t>
            </a:r>
          </a:p>
          <a:p>
            <a:pPr marL="1085850" lvl="1" indent="-342900">
              <a:buFont typeface="Arial" panose="020B0604020202020204" pitchFamily="34" charset="0"/>
              <a:buChar char="•"/>
            </a:pPr>
            <a:r>
              <a:rPr lang="en-US" dirty="0"/>
              <a:t>Creating Micro services using Spring Boot</a:t>
            </a:r>
          </a:p>
          <a:p>
            <a:pPr marL="342900" indent="-342900">
              <a:buFont typeface="Arial" panose="020B0604020202020204" pitchFamily="34" charset="0"/>
              <a:buChar char="•"/>
            </a:pPr>
            <a:r>
              <a:rPr lang="en-US" dirty="0"/>
              <a:t>Template Engine Support</a:t>
            </a:r>
          </a:p>
          <a:p>
            <a:pPr marL="342900" indent="-342900">
              <a:buFont typeface="Arial" panose="020B0604020202020204" pitchFamily="34" charset="0"/>
              <a:buChar char="•"/>
            </a:pPr>
            <a:r>
              <a:rPr lang="en-US" dirty="0"/>
              <a:t>Caching Support</a:t>
            </a:r>
          </a:p>
          <a:p>
            <a:pPr marL="342900" indent="-342900">
              <a:buFont typeface="Arial" panose="020B0604020202020204" pitchFamily="34" charset="0"/>
              <a:buChar char="•"/>
            </a:pPr>
            <a:r>
              <a:rPr lang="en-US" dirty="0"/>
              <a:t>Spring Boot VS </a:t>
            </a:r>
            <a:r>
              <a:rPr lang="en-US" dirty="0" err="1"/>
              <a:t>SpringMVC</a:t>
            </a:r>
            <a:endParaRPr lang="en-US" dirty="0"/>
          </a:p>
          <a:p>
            <a:pPr marL="342900" indent="-342900">
              <a:buFont typeface="Arial" panose="020B0604020202020204" pitchFamily="34" charset="0"/>
              <a:buChar char="•"/>
            </a:pPr>
            <a:r>
              <a:rPr lang="en-US" dirty="0"/>
              <a:t>External Configuration with SpringBoot</a:t>
            </a:r>
          </a:p>
          <a:p>
            <a:pPr marL="342900" indent="-342900">
              <a:buFont typeface="Arial" panose="020B0604020202020204" pitchFamily="34" charset="0"/>
              <a:buChar char="•"/>
            </a:pPr>
            <a:r>
              <a:rPr lang="en-US" dirty="0"/>
              <a:t>Working with SQL Databases in Spring Boot</a:t>
            </a:r>
          </a:p>
          <a:p>
            <a:pPr marL="1085850" lvl="1" indent="-342900">
              <a:buFont typeface="Arial" panose="020B0604020202020204" pitchFamily="34" charset="0"/>
              <a:buChar char="•"/>
            </a:pPr>
            <a:r>
              <a:rPr lang="en-US" dirty="0"/>
              <a:t>SpringData JPA </a:t>
            </a:r>
          </a:p>
          <a:p>
            <a:pPr marL="342900" indent="-342900">
              <a:buFont typeface="Arial" panose="020B0604020202020204" pitchFamily="34" charset="0"/>
              <a:buChar char="•"/>
            </a:pPr>
            <a:r>
              <a:rPr lang="en-US" dirty="0"/>
              <a:t>Spring Actuator</a:t>
            </a:r>
          </a:p>
          <a:p>
            <a:pPr marL="342900" indent="-342900">
              <a:buFont typeface="Arial" panose="020B0604020202020204" pitchFamily="34" charset="0"/>
              <a:buChar char="•"/>
            </a:pPr>
            <a:r>
              <a:rPr lang="en-US" dirty="0"/>
              <a:t>Spring Security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Not a Web Application?</a:t>
            </a:r>
            <a:br>
              <a:rPr lang="en-US" dirty="0">
                <a:effectLst/>
              </a:rPr>
            </a:b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CommandLineRunner is a hook to run application-specific code after the context is created</a:t>
            </a:r>
          </a:p>
          <a:p>
            <a:r>
              <a:rPr lang="en-US" dirty="0"/>
              <a:t>@</a:t>
            </a:r>
            <a:r>
              <a:rPr lang="en-US" dirty="0" smtClean="0"/>
              <a:t>Component</a:t>
            </a:r>
          </a:p>
          <a:p>
            <a:r>
              <a:rPr lang="en-US" dirty="0" smtClean="0"/>
              <a:t> </a:t>
            </a:r>
            <a:r>
              <a:rPr lang="en-US" b="1" dirty="0"/>
              <a:t>public</a:t>
            </a:r>
            <a:r>
              <a:rPr lang="en-US" dirty="0"/>
              <a:t> </a:t>
            </a:r>
            <a:r>
              <a:rPr lang="en-US" b="1" dirty="0"/>
              <a:t>class</a:t>
            </a:r>
            <a:r>
              <a:rPr lang="en-US" dirty="0"/>
              <a:t> </a:t>
            </a:r>
            <a:r>
              <a:rPr lang="en-US" b="1" dirty="0"/>
              <a:t>Startup</a:t>
            </a:r>
            <a:r>
              <a:rPr lang="en-US" dirty="0"/>
              <a:t> </a:t>
            </a:r>
            <a:r>
              <a:rPr lang="en-US" b="1" dirty="0"/>
              <a:t>implements</a:t>
            </a:r>
            <a:r>
              <a:rPr lang="en-US" dirty="0"/>
              <a:t> CommandLineRunner </a:t>
            </a:r>
            <a:r>
              <a:rPr lang="en-US" b="1" dirty="0" smtClean="0"/>
              <a:t>{</a:t>
            </a:r>
          </a:p>
          <a:p>
            <a:endParaRPr lang="en-US" b="1" dirty="0"/>
          </a:p>
          <a:p>
            <a:r>
              <a:rPr lang="en-US" dirty="0" smtClean="0"/>
              <a:t> </a:t>
            </a:r>
            <a:r>
              <a:rPr lang="en-US" dirty="0"/>
              <a:t>@Override </a:t>
            </a:r>
            <a:r>
              <a:rPr lang="en-US" b="1" dirty="0"/>
              <a:t>public</a:t>
            </a:r>
            <a:r>
              <a:rPr lang="en-US" dirty="0"/>
              <a:t> </a:t>
            </a:r>
            <a:r>
              <a:rPr lang="en-US" b="1" dirty="0"/>
              <a:t>void</a:t>
            </a:r>
            <a:r>
              <a:rPr lang="en-US" dirty="0"/>
              <a:t> </a:t>
            </a:r>
            <a:r>
              <a:rPr lang="en-US" b="1" dirty="0"/>
              <a:t>run(</a:t>
            </a:r>
            <a:r>
              <a:rPr lang="en-US" dirty="0"/>
              <a:t>String</a:t>
            </a:r>
            <a:r>
              <a:rPr lang="en-US" b="1" dirty="0"/>
              <a:t>...</a:t>
            </a:r>
            <a:r>
              <a:rPr lang="en-US" dirty="0"/>
              <a:t> </a:t>
            </a:r>
            <a:r>
              <a:rPr lang="en-US" dirty="0" err="1"/>
              <a:t>args</a:t>
            </a:r>
            <a:r>
              <a:rPr lang="en-US" b="1" dirty="0"/>
              <a:t>)</a:t>
            </a:r>
            <a:r>
              <a:rPr lang="en-US" dirty="0"/>
              <a:t> </a:t>
            </a:r>
            <a:r>
              <a:rPr lang="en-US" b="1" dirty="0"/>
              <a:t>throws</a:t>
            </a:r>
            <a:r>
              <a:rPr lang="en-US" dirty="0"/>
              <a:t> Exception </a:t>
            </a:r>
            <a:r>
              <a:rPr lang="en-US" b="1" dirty="0"/>
              <a:t>{</a:t>
            </a:r>
            <a:r>
              <a:rPr lang="en-US" dirty="0"/>
              <a:t> </a:t>
            </a:r>
            <a:r>
              <a:rPr lang="en-US" dirty="0" smtClean="0"/>
              <a:t>                                                		</a:t>
            </a:r>
            <a:r>
              <a:rPr lang="en-US" dirty="0" err="1" smtClean="0"/>
              <a:t>System</a:t>
            </a:r>
            <a:r>
              <a:rPr lang="en-US" b="1" dirty="0" err="1" smtClean="0"/>
              <a:t>.</a:t>
            </a:r>
            <a:r>
              <a:rPr lang="en-US" dirty="0" err="1" smtClean="0"/>
              <a:t>out</a:t>
            </a:r>
            <a:r>
              <a:rPr lang="en-US" b="1" dirty="0" err="1" smtClean="0"/>
              <a:t>.</a:t>
            </a:r>
            <a:r>
              <a:rPr lang="en-US" dirty="0" err="1" smtClean="0"/>
              <a:t>println</a:t>
            </a:r>
            <a:r>
              <a:rPr lang="en-US" b="1" dirty="0"/>
              <a:t>(</a:t>
            </a:r>
            <a:r>
              <a:rPr lang="en-US" dirty="0"/>
              <a:t>"Hello World"</a:t>
            </a:r>
            <a:r>
              <a:rPr lang="en-US" b="1" dirty="0"/>
              <a:t>);</a:t>
            </a:r>
            <a:r>
              <a:rPr lang="en-US" dirty="0"/>
              <a:t> </a:t>
            </a:r>
            <a:endParaRPr lang="en-US" dirty="0" smtClean="0"/>
          </a:p>
          <a:p>
            <a:r>
              <a:rPr lang="en-US" b="1" dirty="0"/>
              <a:t>	</a:t>
            </a:r>
            <a:r>
              <a:rPr lang="en-US" b="1" dirty="0" smtClean="0"/>
              <a:t>					}</a:t>
            </a:r>
          </a:p>
          <a:p>
            <a:r>
              <a:rPr lang="en-US" b="1" dirty="0"/>
              <a:t>	</a:t>
            </a:r>
            <a:r>
              <a:rPr lang="en-US" b="1" dirty="0" smtClean="0"/>
              <a:t>		</a:t>
            </a:r>
            <a:r>
              <a:rPr lang="en-US" dirty="0" smtClean="0"/>
              <a:t> </a:t>
            </a:r>
            <a:r>
              <a:rPr lang="en-US" b="1" dirty="0"/>
              <a:t>}</a:t>
            </a:r>
            <a:endParaRPr lang="en-US" dirty="0"/>
          </a:p>
          <a:p>
            <a:endParaRPr lang="en-US" dirty="0"/>
          </a:p>
        </p:txBody>
      </p:sp>
    </p:spTree>
    <p:extLst>
      <p:ext uri="{BB962C8B-B14F-4D97-AF65-F5344CB8AC3E}">
        <p14:creationId xmlns:p14="http://schemas.microsoft.com/office/powerpoint/2010/main" val="4123383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SpringApplicationBuilder</a:t>
            </a:r>
            <a:br>
              <a:rPr lang="en-US" dirty="0">
                <a:effectLst/>
              </a:rPr>
            </a:b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Flexible builder style with fluent API for building SpringApplication with more complex requirements.</a:t>
            </a:r>
          </a:p>
          <a:p>
            <a:r>
              <a:rPr lang="en-US" b="1" dirty="0"/>
              <a:t>new</a:t>
            </a:r>
            <a:r>
              <a:rPr lang="en-US" dirty="0"/>
              <a:t> </a:t>
            </a:r>
            <a:r>
              <a:rPr lang="en-US" b="1" dirty="0" err="1"/>
              <a:t>SpringApplicationBuilder</a:t>
            </a:r>
            <a:r>
              <a:rPr lang="en-US" b="1" dirty="0"/>
              <a:t>(</a:t>
            </a:r>
            <a:r>
              <a:rPr lang="en-US" dirty="0" err="1"/>
              <a:t>ParentConfiguration</a:t>
            </a:r>
            <a:r>
              <a:rPr lang="en-US" b="1" dirty="0" err="1"/>
              <a:t>.</a:t>
            </a:r>
            <a:r>
              <a:rPr lang="en-US" dirty="0" err="1"/>
              <a:t>class</a:t>
            </a:r>
            <a:r>
              <a:rPr lang="en-US" b="1" dirty="0"/>
              <a:t>)</a:t>
            </a:r>
            <a:r>
              <a:rPr lang="en-US" dirty="0"/>
              <a:t> </a:t>
            </a:r>
            <a:r>
              <a:rPr lang="en-US" b="1" dirty="0"/>
              <a:t>.</a:t>
            </a:r>
            <a:r>
              <a:rPr lang="en-US" dirty="0"/>
              <a:t>profiles</a:t>
            </a:r>
            <a:r>
              <a:rPr lang="en-US" b="1" dirty="0"/>
              <a:t>(</a:t>
            </a:r>
            <a:r>
              <a:rPr lang="en-US" dirty="0"/>
              <a:t>"</a:t>
            </a:r>
            <a:r>
              <a:rPr lang="en-US" dirty="0" err="1"/>
              <a:t>adminServer</a:t>
            </a:r>
            <a:r>
              <a:rPr lang="en-US" dirty="0"/>
              <a:t>"</a:t>
            </a:r>
            <a:r>
              <a:rPr lang="en-US" b="1" dirty="0"/>
              <a:t>,</a:t>
            </a:r>
            <a:r>
              <a:rPr lang="en-US" dirty="0"/>
              <a:t> "single"</a:t>
            </a:r>
            <a:r>
              <a:rPr lang="en-US" b="1" dirty="0"/>
              <a:t>)</a:t>
            </a:r>
            <a:r>
              <a:rPr lang="en-US" dirty="0"/>
              <a:t> </a:t>
            </a:r>
            <a:r>
              <a:rPr lang="en-US" b="1" dirty="0"/>
              <a:t>.</a:t>
            </a:r>
            <a:r>
              <a:rPr lang="en-US" dirty="0"/>
              <a:t>child</a:t>
            </a:r>
            <a:r>
              <a:rPr lang="en-US" b="1" dirty="0"/>
              <a:t>(</a:t>
            </a:r>
            <a:r>
              <a:rPr lang="en-US" dirty="0" err="1"/>
              <a:t>AdminServerApplication</a:t>
            </a:r>
            <a:r>
              <a:rPr lang="en-US" b="1" dirty="0" err="1"/>
              <a:t>.</a:t>
            </a:r>
            <a:r>
              <a:rPr lang="en-US" dirty="0" err="1"/>
              <a:t>class</a:t>
            </a:r>
            <a:r>
              <a:rPr lang="en-US" b="1" dirty="0"/>
              <a:t>)</a:t>
            </a:r>
            <a:r>
              <a:rPr lang="en-US" dirty="0"/>
              <a:t> </a:t>
            </a:r>
            <a:r>
              <a:rPr lang="en-US" b="1" dirty="0"/>
              <a:t>.</a:t>
            </a:r>
            <a:r>
              <a:rPr lang="en-US" dirty="0"/>
              <a:t>run</a:t>
            </a:r>
            <a:r>
              <a:rPr lang="en-US" b="1" dirty="0"/>
              <a:t>(</a:t>
            </a:r>
            <a:r>
              <a:rPr lang="en-US" dirty="0" err="1"/>
              <a:t>args</a:t>
            </a:r>
            <a:r>
              <a:rPr lang="en-US" b="1" dirty="0"/>
              <a:t>);</a:t>
            </a:r>
            <a:endParaRPr lang="en-US" dirty="0"/>
          </a:p>
          <a:p>
            <a:endParaRPr lang="en-US" dirty="0"/>
          </a:p>
        </p:txBody>
      </p:sp>
    </p:spTree>
    <p:extLst>
      <p:ext uri="{BB962C8B-B14F-4D97-AF65-F5344CB8AC3E}">
        <p14:creationId xmlns:p14="http://schemas.microsoft.com/office/powerpoint/2010/main" val="50653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Environment and Profiles</a:t>
            </a:r>
            <a:br>
              <a:rPr lang="en-US" dirty="0">
                <a:effectLst/>
              </a:rPr>
            </a:b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Every ApplicationContext has an Environment</a:t>
            </a:r>
          </a:p>
          <a:p>
            <a:pPr marL="342900" indent="-342900">
              <a:buFont typeface="Arial" panose="020B0604020202020204" pitchFamily="34" charset="0"/>
              <a:buChar char="•"/>
            </a:pPr>
            <a:r>
              <a:rPr lang="en-US" dirty="0"/>
              <a:t>Spring Environment available since 3.1</a:t>
            </a:r>
          </a:p>
          <a:p>
            <a:pPr marL="342900" indent="-342900">
              <a:buFont typeface="Arial" panose="020B0604020202020204" pitchFamily="34" charset="0"/>
              <a:buChar char="•"/>
            </a:pPr>
            <a:r>
              <a:rPr lang="en-US" dirty="0"/>
              <a:t>Abstraction for key/value pairs from multiple sources</a:t>
            </a:r>
          </a:p>
          <a:p>
            <a:pPr marL="342900" indent="-342900">
              <a:buFont typeface="Arial" panose="020B0604020202020204" pitchFamily="34" charset="0"/>
              <a:buChar char="•"/>
            </a:pPr>
            <a:r>
              <a:rPr lang="en-US" dirty="0"/>
              <a:t>Used to manage @Profile switching</a:t>
            </a:r>
          </a:p>
          <a:p>
            <a:pPr marL="342900" indent="-342900">
              <a:buFont typeface="Arial" panose="020B0604020202020204" pitchFamily="34" charset="0"/>
              <a:buChar char="•"/>
            </a:pPr>
            <a:r>
              <a:rPr lang="en-US" dirty="0"/>
              <a:t>Always available: System properties and OS ENV </a:t>
            </a:r>
            <a:r>
              <a:rPr lang="en-US" dirty="0" err="1"/>
              <a:t>vars</a:t>
            </a: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105519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Command Line Arguments</a:t>
            </a:r>
            <a:br>
              <a:rPr lang="en-US" dirty="0">
                <a:effectLst/>
              </a:rPr>
            </a:b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SpringApplication adds command line arguments to the Spring Environment so you can refer inject them into beans:</a:t>
            </a:r>
          </a:p>
          <a:p>
            <a:r>
              <a:rPr lang="en-US" dirty="0"/>
              <a:t>@Value</a:t>
            </a:r>
            <a:r>
              <a:rPr lang="en-US" b="1" dirty="0"/>
              <a:t>(</a:t>
            </a:r>
            <a:r>
              <a:rPr lang="en-US" dirty="0"/>
              <a:t>"${name}"</a:t>
            </a:r>
            <a:r>
              <a:rPr lang="en-US" b="1" dirty="0"/>
              <a:t>)</a:t>
            </a:r>
            <a:r>
              <a:rPr lang="en-US" dirty="0"/>
              <a:t> </a:t>
            </a:r>
            <a:endParaRPr lang="en-US" dirty="0" smtClean="0"/>
          </a:p>
          <a:p>
            <a:r>
              <a:rPr lang="en-US" b="1" dirty="0" smtClean="0"/>
              <a:t>private</a:t>
            </a:r>
            <a:r>
              <a:rPr lang="en-US" dirty="0" smtClean="0"/>
              <a:t> </a:t>
            </a:r>
            <a:r>
              <a:rPr lang="en-US" dirty="0"/>
              <a:t>String name</a:t>
            </a:r>
            <a:r>
              <a:rPr lang="en-US" b="1" dirty="0"/>
              <a:t>;</a:t>
            </a:r>
            <a:r>
              <a:rPr lang="en-US" dirty="0"/>
              <a:t> </a:t>
            </a:r>
          </a:p>
          <a:p>
            <a:endParaRPr lang="en-US" dirty="0" smtClean="0"/>
          </a:p>
          <a:p>
            <a:r>
              <a:rPr lang="en-US" dirty="0" smtClean="0"/>
              <a:t>$ </a:t>
            </a:r>
            <a:r>
              <a:rPr lang="en-US" dirty="0"/>
              <a:t>java -jar yourapp.jar --name</a:t>
            </a:r>
            <a:r>
              <a:rPr lang="en-US" b="1" dirty="0"/>
              <a:t>=</a:t>
            </a:r>
            <a:r>
              <a:rPr lang="en-US" dirty="0"/>
              <a:t>Dave </a:t>
            </a:r>
          </a:p>
          <a:p>
            <a:pPr marL="342900" indent="-342900">
              <a:buFont typeface="Arial" panose="020B0604020202020204" pitchFamily="34" charset="0"/>
              <a:buChar char="•"/>
            </a:pPr>
            <a:r>
              <a:rPr lang="en-US" dirty="0"/>
              <a:t>You can also configure many aspects of Spring Boot itself:</a:t>
            </a:r>
          </a:p>
          <a:p>
            <a:endParaRPr lang="en-US" dirty="0" smtClean="0"/>
          </a:p>
          <a:p>
            <a:r>
              <a:rPr lang="en-US" dirty="0" smtClean="0"/>
              <a:t>$ </a:t>
            </a:r>
            <a:r>
              <a:rPr lang="en-US" dirty="0"/>
              <a:t>java -jar target/*.jar --</a:t>
            </a:r>
            <a:r>
              <a:rPr lang="en-US" dirty="0" err="1"/>
              <a:t>server.port</a:t>
            </a:r>
            <a:r>
              <a:rPr lang="en-US" b="1" dirty="0"/>
              <a:t>=</a:t>
            </a:r>
            <a:r>
              <a:rPr lang="en-US" dirty="0"/>
              <a:t>9000</a:t>
            </a:r>
          </a:p>
          <a:p>
            <a:endParaRPr lang="en-US" dirty="0"/>
          </a:p>
        </p:txBody>
      </p:sp>
    </p:spTree>
    <p:extLst>
      <p:ext uri="{BB962C8B-B14F-4D97-AF65-F5344CB8AC3E}">
        <p14:creationId xmlns:p14="http://schemas.microsoft.com/office/powerpoint/2010/main" val="1340181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Externalizing Configuration to Properties</a:t>
            </a:r>
            <a:br>
              <a:rPr lang="en-US" dirty="0">
                <a:effectLst/>
              </a:rPr>
            </a:br>
            <a:endParaRPr lang="en-US" dirty="0"/>
          </a:p>
        </p:txBody>
      </p:sp>
      <p:sp>
        <p:nvSpPr>
          <p:cNvPr id="3" name="Content Placeholder 2"/>
          <p:cNvSpPr>
            <a:spLocks noGrp="1"/>
          </p:cNvSpPr>
          <p:nvPr>
            <p:ph idx="1"/>
          </p:nvPr>
        </p:nvSpPr>
        <p:spPr/>
        <p:txBody>
          <a:bodyPr/>
          <a:lstStyle/>
          <a:p>
            <a:r>
              <a:rPr lang="en-US" dirty="0"/>
              <a:t>Just put </a:t>
            </a:r>
            <a:r>
              <a:rPr lang="en-US" dirty="0" err="1"/>
              <a:t>application.properties</a:t>
            </a:r>
            <a:r>
              <a:rPr lang="en-US" dirty="0"/>
              <a:t> in your classpath or next to you jar, e.g.</a:t>
            </a:r>
          </a:p>
          <a:p>
            <a:endParaRPr lang="en-US" dirty="0" smtClean="0"/>
          </a:p>
          <a:p>
            <a:endParaRPr lang="en-US" dirty="0"/>
          </a:p>
          <a:p>
            <a:r>
              <a:rPr lang="en-US" dirty="0" err="1" smtClean="0"/>
              <a:t>application.properties</a:t>
            </a:r>
            <a:endParaRPr lang="en-US" dirty="0"/>
          </a:p>
          <a:p>
            <a:r>
              <a:rPr lang="en-US" dirty="0"/>
              <a:t>server.port</a:t>
            </a:r>
            <a:r>
              <a:rPr lang="en-US" b="1" dirty="0"/>
              <a:t>:</a:t>
            </a:r>
            <a:r>
              <a:rPr lang="en-US" dirty="0"/>
              <a:t> 9000 </a:t>
            </a:r>
          </a:p>
          <a:p>
            <a:r>
              <a:rPr lang="en-US" dirty="0"/>
              <a:t>Properties can be overridden (command line </a:t>
            </a:r>
            <a:r>
              <a:rPr lang="en-US" dirty="0" err="1"/>
              <a:t>arg</a:t>
            </a:r>
            <a:r>
              <a:rPr lang="en-US" dirty="0"/>
              <a:t> &gt; file &gt; classpath)</a:t>
            </a:r>
          </a:p>
          <a:p>
            <a:endParaRPr lang="en-US" dirty="0"/>
          </a:p>
        </p:txBody>
      </p:sp>
    </p:spTree>
    <p:extLst>
      <p:ext uri="{BB962C8B-B14F-4D97-AF65-F5344CB8AC3E}">
        <p14:creationId xmlns:p14="http://schemas.microsoft.com/office/powerpoint/2010/main" val="3891478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Using YAML</a:t>
            </a:r>
            <a:br>
              <a:rPr lang="en-US" dirty="0">
                <a:effectLst/>
              </a:rPr>
            </a:br>
            <a:endParaRPr lang="en-US" dirty="0"/>
          </a:p>
        </p:txBody>
      </p:sp>
      <p:sp>
        <p:nvSpPr>
          <p:cNvPr id="3" name="Content Placeholder 2"/>
          <p:cNvSpPr>
            <a:spLocks noGrp="1"/>
          </p:cNvSpPr>
          <p:nvPr>
            <p:ph idx="1"/>
          </p:nvPr>
        </p:nvSpPr>
        <p:spPr/>
        <p:txBody>
          <a:bodyPr/>
          <a:lstStyle/>
          <a:p>
            <a:r>
              <a:rPr lang="en-US" dirty="0" smtClean="0"/>
              <a:t>Just </a:t>
            </a:r>
            <a:r>
              <a:rPr lang="en-US" dirty="0"/>
              <a:t>include snake-yaml.jar and put </a:t>
            </a:r>
            <a:r>
              <a:rPr lang="en-US" dirty="0" err="1"/>
              <a:t>application.yml</a:t>
            </a:r>
            <a:r>
              <a:rPr lang="en-US" dirty="0"/>
              <a:t> in your classpath</a:t>
            </a:r>
          </a:p>
          <a:p>
            <a:r>
              <a:rPr lang="en-US" dirty="0" err="1"/>
              <a:t>application.yml</a:t>
            </a:r>
            <a:endParaRPr lang="en-US" dirty="0"/>
          </a:p>
          <a:p>
            <a:endParaRPr lang="en-US" dirty="0" smtClean="0"/>
          </a:p>
          <a:p>
            <a:r>
              <a:rPr lang="en-US" dirty="0" smtClean="0"/>
              <a:t>server</a:t>
            </a:r>
            <a:r>
              <a:rPr lang="en-US" dirty="0"/>
              <a:t>: port: 9000 </a:t>
            </a:r>
          </a:p>
          <a:p>
            <a:r>
              <a:rPr lang="en-US" dirty="0"/>
              <a:t>Both properties and YAML add entries with period-separated paths to the Spring Environment.</a:t>
            </a:r>
          </a:p>
          <a:p>
            <a:endParaRPr lang="en-US" dirty="0"/>
          </a:p>
        </p:txBody>
      </p:sp>
    </p:spTree>
    <p:extLst>
      <p:ext uri="{BB962C8B-B14F-4D97-AF65-F5344CB8AC3E}">
        <p14:creationId xmlns:p14="http://schemas.microsoft.com/office/powerpoint/2010/main" val="794379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Binding Configuration To Beans</a:t>
            </a:r>
            <a:br>
              <a:rPr lang="en-US" dirty="0">
                <a:effectLst/>
              </a:rPr>
            </a:br>
            <a:endParaRPr lang="en-US" dirty="0"/>
          </a:p>
        </p:txBody>
      </p:sp>
      <p:sp>
        <p:nvSpPr>
          <p:cNvPr id="3" name="Content Placeholder 2"/>
          <p:cNvSpPr>
            <a:spLocks noGrp="1"/>
          </p:cNvSpPr>
          <p:nvPr>
            <p:ph idx="1"/>
          </p:nvPr>
        </p:nvSpPr>
        <p:spPr/>
        <p:txBody>
          <a:bodyPr/>
          <a:lstStyle/>
          <a:p>
            <a:r>
              <a:rPr lang="en-US" dirty="0"/>
              <a:t>MyProperties.java</a:t>
            </a:r>
          </a:p>
          <a:p>
            <a:r>
              <a:rPr lang="en-US" dirty="0"/>
              <a:t>@ConfigurationProperties</a:t>
            </a:r>
            <a:r>
              <a:rPr lang="en-US" b="1" dirty="0"/>
              <a:t>(</a:t>
            </a:r>
            <a:r>
              <a:rPr lang="en-US" dirty="0"/>
              <a:t>prefix</a:t>
            </a:r>
            <a:r>
              <a:rPr lang="en-US" b="1" dirty="0"/>
              <a:t>=</a:t>
            </a:r>
            <a:r>
              <a:rPr lang="en-US" dirty="0"/>
              <a:t>"mine"</a:t>
            </a:r>
            <a:r>
              <a:rPr lang="en-US" b="1" dirty="0"/>
              <a:t>)</a:t>
            </a:r>
            <a:r>
              <a:rPr lang="en-US" dirty="0"/>
              <a:t> </a:t>
            </a:r>
            <a:endParaRPr lang="en-US" dirty="0" smtClean="0"/>
          </a:p>
          <a:p>
            <a:r>
              <a:rPr lang="en-US" b="1" dirty="0" smtClean="0"/>
              <a:t>public</a:t>
            </a:r>
            <a:r>
              <a:rPr lang="en-US" dirty="0" smtClean="0"/>
              <a:t> </a:t>
            </a:r>
            <a:r>
              <a:rPr lang="en-US" b="1" dirty="0"/>
              <a:t>class</a:t>
            </a:r>
            <a:r>
              <a:rPr lang="en-US" dirty="0"/>
              <a:t> </a:t>
            </a:r>
            <a:r>
              <a:rPr lang="en-US" b="1" dirty="0" err="1"/>
              <a:t>MyPoperties</a:t>
            </a:r>
            <a:r>
              <a:rPr lang="en-US" dirty="0"/>
              <a:t> </a:t>
            </a:r>
            <a:r>
              <a:rPr lang="en-US" b="1" dirty="0"/>
              <a:t>{</a:t>
            </a:r>
            <a:r>
              <a:rPr lang="en-US" dirty="0"/>
              <a:t> </a:t>
            </a:r>
            <a:endParaRPr lang="en-US" dirty="0" smtClean="0"/>
          </a:p>
          <a:p>
            <a:r>
              <a:rPr lang="en-US" b="1" dirty="0" smtClean="0"/>
              <a:t>private</a:t>
            </a:r>
            <a:r>
              <a:rPr lang="en-US" dirty="0" smtClean="0"/>
              <a:t> Resource </a:t>
            </a:r>
            <a:r>
              <a:rPr lang="en-US" dirty="0"/>
              <a:t>location</a:t>
            </a:r>
            <a:r>
              <a:rPr lang="en-US" b="1" dirty="0" smtClean="0"/>
              <a:t>;</a:t>
            </a:r>
          </a:p>
          <a:p>
            <a:r>
              <a:rPr lang="en-US" dirty="0" smtClean="0"/>
              <a:t> </a:t>
            </a:r>
            <a:r>
              <a:rPr lang="en-US" b="1" dirty="0"/>
              <a:t>private</a:t>
            </a:r>
            <a:r>
              <a:rPr lang="en-US" dirty="0"/>
              <a:t> </a:t>
            </a:r>
            <a:r>
              <a:rPr lang="en-US" b="1" dirty="0" err="1"/>
              <a:t>boolean</a:t>
            </a:r>
            <a:r>
              <a:rPr lang="en-US" dirty="0"/>
              <a:t> skip </a:t>
            </a:r>
            <a:r>
              <a:rPr lang="en-US" b="1" dirty="0"/>
              <a:t>=</a:t>
            </a:r>
            <a:r>
              <a:rPr lang="en-US" dirty="0"/>
              <a:t> </a:t>
            </a:r>
            <a:r>
              <a:rPr lang="en-US" b="1" dirty="0"/>
              <a:t>true;</a:t>
            </a:r>
            <a:r>
              <a:rPr lang="en-US" dirty="0"/>
              <a:t> </a:t>
            </a:r>
            <a:endParaRPr lang="en-US" dirty="0" smtClean="0"/>
          </a:p>
          <a:p>
            <a:r>
              <a:rPr lang="en-US" i="1" dirty="0" smtClean="0"/>
              <a:t>// </a:t>
            </a:r>
            <a:r>
              <a:rPr lang="en-US" i="1" dirty="0"/>
              <a:t>... getters and setters</a:t>
            </a:r>
            <a:r>
              <a:rPr lang="en-US" dirty="0"/>
              <a:t> </a:t>
            </a:r>
            <a:r>
              <a:rPr lang="en-US" b="1" dirty="0"/>
              <a:t>}</a:t>
            </a:r>
            <a:r>
              <a:rPr lang="en-US" dirty="0"/>
              <a:t> </a:t>
            </a:r>
          </a:p>
          <a:p>
            <a:endParaRPr lang="en-US" dirty="0" smtClean="0"/>
          </a:p>
          <a:p>
            <a:endParaRPr lang="en-US" dirty="0"/>
          </a:p>
          <a:p>
            <a:r>
              <a:rPr lang="en-US" dirty="0" err="1" smtClean="0"/>
              <a:t>application.properties</a:t>
            </a:r>
            <a:endParaRPr lang="en-US" dirty="0"/>
          </a:p>
          <a:p>
            <a:r>
              <a:rPr lang="en-US" dirty="0" err="1"/>
              <a:t>mine.location</a:t>
            </a:r>
            <a:r>
              <a:rPr lang="en-US" b="1" dirty="0"/>
              <a:t>:</a:t>
            </a:r>
            <a:r>
              <a:rPr lang="en-US" dirty="0"/>
              <a:t> </a:t>
            </a:r>
            <a:r>
              <a:rPr lang="en-US" dirty="0" err="1"/>
              <a:t>classpath:mine.xml</a:t>
            </a:r>
            <a:r>
              <a:rPr lang="en-US" dirty="0"/>
              <a:t> </a:t>
            </a:r>
            <a:r>
              <a:rPr lang="en-US" dirty="0" err="1"/>
              <a:t>mine.skip</a:t>
            </a:r>
            <a:r>
              <a:rPr lang="en-US" b="1" dirty="0"/>
              <a:t>:</a:t>
            </a:r>
            <a:r>
              <a:rPr lang="en-US" dirty="0"/>
              <a:t> false</a:t>
            </a:r>
          </a:p>
          <a:p>
            <a:endParaRPr lang="en-US" dirty="0"/>
          </a:p>
        </p:txBody>
      </p:sp>
    </p:spTree>
    <p:extLst>
      <p:ext uri="{BB962C8B-B14F-4D97-AF65-F5344CB8AC3E}">
        <p14:creationId xmlns:p14="http://schemas.microsoft.com/office/powerpoint/2010/main" val="564109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Data Binding to @ConfigurationProperties</a:t>
            </a:r>
            <a:br>
              <a:rPr lang="en-US" dirty="0">
                <a:effectLst/>
              </a:rPr>
            </a:br>
            <a:endParaRPr lang="en-US" dirty="0"/>
          </a:p>
        </p:txBody>
      </p:sp>
      <p:sp>
        <p:nvSpPr>
          <p:cNvPr id="3" name="Content Placeholder 2"/>
          <p:cNvSpPr>
            <a:spLocks noGrp="1"/>
          </p:cNvSpPr>
          <p:nvPr>
            <p:ph idx="1"/>
          </p:nvPr>
        </p:nvSpPr>
        <p:spPr/>
        <p:txBody>
          <a:bodyPr/>
          <a:lstStyle/>
          <a:p>
            <a:r>
              <a:rPr lang="en-US" dirty="0"/>
              <a:t>Spring DataBinder so does type coercion and conversion where possible</a:t>
            </a:r>
          </a:p>
          <a:p>
            <a:r>
              <a:rPr lang="en-US" dirty="0"/>
              <a:t>Custom ConversionService additionally discovered by bean name (same as ApplicationContext)</a:t>
            </a:r>
          </a:p>
          <a:p>
            <a:r>
              <a:rPr lang="en-US" dirty="0"/>
              <a:t>Ditto for validation</a:t>
            </a:r>
          </a:p>
          <a:p>
            <a:pPr lvl="1"/>
            <a:r>
              <a:rPr lang="en-US" dirty="0" err="1"/>
              <a:t>configurationPropertiesValidator</a:t>
            </a:r>
            <a:r>
              <a:rPr lang="en-US" dirty="0"/>
              <a:t> bean if present</a:t>
            </a:r>
          </a:p>
          <a:p>
            <a:pPr lvl="1"/>
            <a:r>
              <a:rPr lang="en-US" dirty="0"/>
              <a:t>JSR303 if present</a:t>
            </a:r>
          </a:p>
          <a:p>
            <a:pPr lvl="1"/>
            <a:r>
              <a:rPr lang="en-US" dirty="0" err="1"/>
              <a:t>ignoreUnkownFields</a:t>
            </a:r>
            <a:r>
              <a:rPr lang="en-US" dirty="0"/>
              <a:t>=true (default)</a:t>
            </a:r>
          </a:p>
          <a:p>
            <a:pPr lvl="1"/>
            <a:r>
              <a:rPr lang="en-US" dirty="0" err="1"/>
              <a:t>ignoreInvalidFields</a:t>
            </a:r>
            <a:r>
              <a:rPr lang="en-US" dirty="0"/>
              <a:t>=false (default)</a:t>
            </a:r>
          </a:p>
          <a:p>
            <a:r>
              <a:rPr lang="en-US" dirty="0"/>
              <a:t>Uses a </a:t>
            </a:r>
            <a:r>
              <a:rPr lang="en-US" dirty="0" err="1"/>
              <a:t>RelaxedDataBinder</a:t>
            </a:r>
            <a:r>
              <a:rPr lang="en-US" dirty="0"/>
              <a:t> which accepts common variants of property names (e.g. </a:t>
            </a:r>
            <a:r>
              <a:rPr lang="en-US" dirty="0" err="1"/>
              <a:t>CAPITALIZED,camelCased</a:t>
            </a:r>
            <a:r>
              <a:rPr lang="en-US" dirty="0"/>
              <a:t> or </a:t>
            </a:r>
            <a:r>
              <a:rPr lang="en-US" dirty="0" err="1"/>
              <a:t>with_underscores</a:t>
            </a:r>
            <a:r>
              <a:rPr lang="en-US" dirty="0"/>
              <a:t>)</a:t>
            </a:r>
          </a:p>
          <a:p>
            <a:r>
              <a:rPr lang="en-US" dirty="0"/>
              <a:t>Also binds to SpringApplication</a:t>
            </a:r>
          </a:p>
          <a:p>
            <a:endParaRPr lang="en-US" dirty="0"/>
          </a:p>
        </p:txBody>
      </p:sp>
    </p:spTree>
    <p:extLst>
      <p:ext uri="{BB962C8B-B14F-4D97-AF65-F5344CB8AC3E}">
        <p14:creationId xmlns:p14="http://schemas.microsoft.com/office/powerpoint/2010/main" val="4204792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Customizing Configuration Location</a:t>
            </a:r>
            <a:br>
              <a:rPr lang="en-US" dirty="0">
                <a:effectLst/>
              </a:rPr>
            </a:br>
            <a:endParaRPr lang="en-US" dirty="0"/>
          </a:p>
        </p:txBody>
      </p:sp>
      <p:sp>
        <p:nvSpPr>
          <p:cNvPr id="3" name="Content Placeholder 2"/>
          <p:cNvSpPr>
            <a:spLocks noGrp="1"/>
          </p:cNvSpPr>
          <p:nvPr>
            <p:ph idx="1"/>
          </p:nvPr>
        </p:nvSpPr>
        <p:spPr/>
        <p:txBody>
          <a:bodyPr/>
          <a:lstStyle/>
          <a:p>
            <a:r>
              <a:rPr lang="en-US" dirty="0"/>
              <a:t>Set</a:t>
            </a:r>
          </a:p>
          <a:p>
            <a:r>
              <a:rPr lang="en-US" dirty="0"/>
              <a:t>spring.config.name - default application, can be comma-separated list</a:t>
            </a:r>
          </a:p>
          <a:p>
            <a:r>
              <a:rPr lang="en-US" dirty="0" err="1"/>
              <a:t>spring.config.location</a:t>
            </a:r>
            <a:r>
              <a:rPr lang="en-US" dirty="0"/>
              <a:t> - a Resource path, overrides name</a:t>
            </a:r>
          </a:p>
          <a:p>
            <a:r>
              <a:rPr lang="en-US" dirty="0"/>
              <a:t>e.g.</a:t>
            </a:r>
          </a:p>
          <a:p>
            <a:r>
              <a:rPr lang="en-US" dirty="0"/>
              <a:t>$ java -jar target/*.jar --spring.config.name</a:t>
            </a:r>
            <a:r>
              <a:rPr lang="en-US" b="1" dirty="0"/>
              <a:t>=</a:t>
            </a:r>
            <a:r>
              <a:rPr lang="en-US" dirty="0"/>
              <a:t>production</a:t>
            </a:r>
          </a:p>
          <a:p>
            <a:endParaRPr lang="en-US" dirty="0"/>
          </a:p>
        </p:txBody>
      </p:sp>
    </p:spTree>
    <p:extLst>
      <p:ext uri="{BB962C8B-B14F-4D97-AF65-F5344CB8AC3E}">
        <p14:creationId xmlns:p14="http://schemas.microsoft.com/office/powerpoint/2010/main" val="4025385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Spring Profiles</a:t>
            </a:r>
            <a:br>
              <a:rPr lang="en-US" dirty="0">
                <a:effectLst/>
              </a:rPr>
            </a:b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Activate external configuration with a Spring profile</a:t>
            </a:r>
          </a:p>
          <a:p>
            <a:pPr lvl="1"/>
            <a:r>
              <a:rPr lang="en-US" dirty="0"/>
              <a:t>file name convention e.g. application-</a:t>
            </a:r>
            <a:r>
              <a:rPr lang="en-US" dirty="0" err="1"/>
              <a:t>development.properties</a:t>
            </a:r>
            <a:endParaRPr lang="en-US" dirty="0"/>
          </a:p>
          <a:p>
            <a:pPr lvl="1"/>
            <a:r>
              <a:rPr lang="en-US" dirty="0"/>
              <a:t>or nested documents in YAML:</a:t>
            </a:r>
          </a:p>
          <a:p>
            <a:r>
              <a:rPr lang="en-US" dirty="0" err="1"/>
              <a:t>application.yml</a:t>
            </a:r>
            <a:endParaRPr lang="en-US" dirty="0"/>
          </a:p>
          <a:p>
            <a:r>
              <a:rPr lang="en-US" dirty="0"/>
              <a:t>defaults: etc... --- spring: profiles: </a:t>
            </a:r>
            <a:r>
              <a:rPr lang="en-US" dirty="0" err="1"/>
              <a:t>development,postgresql</a:t>
            </a:r>
            <a:r>
              <a:rPr lang="en-US" dirty="0"/>
              <a:t> other: stuff: more stuff... </a:t>
            </a:r>
          </a:p>
          <a:p>
            <a:pPr marL="342900" indent="-342900">
              <a:buFont typeface="Arial" panose="020B0604020202020204" pitchFamily="34" charset="0"/>
              <a:buChar char="•"/>
            </a:pPr>
            <a:r>
              <a:rPr lang="en-US" dirty="0"/>
              <a:t>Set the default spring profile in external configuration, </a:t>
            </a:r>
            <a:r>
              <a:rPr lang="en-US" dirty="0" err="1"/>
              <a:t>e.g</a:t>
            </a:r>
            <a:r>
              <a:rPr lang="en-US" dirty="0"/>
              <a:t>:</a:t>
            </a:r>
          </a:p>
          <a:p>
            <a:r>
              <a:rPr lang="en-US" dirty="0" err="1"/>
              <a:t>application.properties</a:t>
            </a:r>
            <a:endParaRPr lang="en-US" dirty="0"/>
          </a:p>
          <a:p>
            <a:r>
              <a:rPr lang="en-US" dirty="0" err="1"/>
              <a:t>spring.profiles.active</a:t>
            </a:r>
            <a:r>
              <a:rPr lang="en-US" b="1" dirty="0"/>
              <a:t>:</a:t>
            </a:r>
            <a:r>
              <a:rPr lang="en-US" dirty="0"/>
              <a:t> default, </a:t>
            </a:r>
            <a:r>
              <a:rPr lang="en-US" dirty="0" err="1"/>
              <a:t>postgresql</a:t>
            </a:r>
            <a:endParaRPr lang="en-US" dirty="0"/>
          </a:p>
          <a:p>
            <a:endParaRPr lang="en-US" dirty="0"/>
          </a:p>
        </p:txBody>
      </p:sp>
    </p:spTree>
    <p:extLst>
      <p:ext uri="{BB962C8B-B14F-4D97-AF65-F5344CB8AC3E}">
        <p14:creationId xmlns:p14="http://schemas.microsoft.com/office/powerpoint/2010/main" val="2613879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a:spLocks noChangeArrowheads="1"/>
          </p:cNvSpPr>
          <p:nvPr/>
        </p:nvSpPr>
        <p:spPr bwMode="auto">
          <a:xfrm>
            <a:off x="192088" y="92947"/>
            <a:ext cx="8686800" cy="492443"/>
          </a:xfrm>
          <a:prstGeom prst="rect">
            <a:avLst/>
          </a:prstGeom>
          <a:no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2600" b="1" dirty="0" smtClean="0">
                <a:latin typeface="+mj-lt"/>
                <a:cs typeface="Arial" charset="0"/>
              </a:rPr>
              <a:t>Agenda</a:t>
            </a:r>
          </a:p>
        </p:txBody>
      </p:sp>
      <p:sp>
        <p:nvSpPr>
          <p:cNvPr id="4" name="Content Placeholder 3"/>
          <p:cNvSpPr>
            <a:spLocks noGrp="1"/>
          </p:cNvSpPr>
          <p:nvPr>
            <p:ph idx="1"/>
          </p:nvPr>
        </p:nvSpPr>
        <p:spPr>
          <a:xfrm>
            <a:off x="192088" y="585944"/>
            <a:ext cx="8686800" cy="6248400"/>
          </a:xfrm>
        </p:spPr>
        <p:txBody>
          <a:bodyPr/>
          <a:lstStyle/>
          <a:p>
            <a:pPr marL="342900" indent="-342900">
              <a:buFont typeface="Arial" panose="020B0604020202020204" pitchFamily="34" charset="0"/>
              <a:buChar char="•"/>
            </a:pPr>
            <a:r>
              <a:rPr lang="en-US" b="1" dirty="0" smtClean="0"/>
              <a:t>Introduction to </a:t>
            </a:r>
            <a:r>
              <a:rPr lang="en-US" b="1" dirty="0" smtClean="0"/>
              <a:t>SpringBoot</a:t>
            </a:r>
          </a:p>
          <a:p>
            <a:pPr marL="1085850" lvl="1" indent="-342900">
              <a:buFont typeface="Arial" panose="020B0604020202020204" pitchFamily="34" charset="0"/>
              <a:buChar char="•"/>
            </a:pPr>
            <a:r>
              <a:rPr lang="en-US" dirty="0"/>
              <a:t>Why We need SpringBoot</a:t>
            </a:r>
            <a:endParaRPr lang="en-US" dirty="0" smtClean="0"/>
          </a:p>
          <a:p>
            <a:pPr marL="1085850" lvl="1" indent="-342900">
              <a:buFont typeface="Arial" panose="020B0604020202020204" pitchFamily="34" charset="0"/>
              <a:buChar char="•"/>
            </a:pPr>
            <a:r>
              <a:rPr lang="en-US" dirty="0"/>
              <a:t>Primary Goals of Spring </a:t>
            </a:r>
            <a:r>
              <a:rPr lang="en-US" dirty="0" smtClean="0"/>
              <a:t>Boot</a:t>
            </a:r>
          </a:p>
          <a:p>
            <a:pPr marL="1085850" lvl="1" indent="-342900">
              <a:buFont typeface="Arial" panose="020B0604020202020204" pitchFamily="34" charset="0"/>
              <a:buChar char="•"/>
            </a:pPr>
            <a:r>
              <a:rPr lang="en-US" dirty="0" smtClean="0"/>
              <a:t>Understanding </a:t>
            </a:r>
            <a:r>
              <a:rPr lang="en-US" dirty="0"/>
              <a:t>Starter POMS</a:t>
            </a:r>
          </a:p>
          <a:p>
            <a:pPr marL="342900" indent="-342900">
              <a:buFont typeface="Arial" panose="020B0604020202020204" pitchFamily="34" charset="0"/>
              <a:buChar char="•"/>
            </a:pPr>
            <a:r>
              <a:rPr lang="en-US" dirty="0" smtClean="0"/>
              <a:t>Configuration Classes </a:t>
            </a:r>
            <a:endParaRPr lang="en-US" dirty="0"/>
          </a:p>
          <a:p>
            <a:pPr marL="342900" indent="-342900">
              <a:buFont typeface="Arial" panose="020B0604020202020204" pitchFamily="34" charset="0"/>
              <a:buChar char="•"/>
            </a:pPr>
            <a:r>
              <a:rPr lang="en-US" dirty="0"/>
              <a:t>Creating Restful services using Spring Boot</a:t>
            </a:r>
          </a:p>
          <a:p>
            <a:pPr marL="342900" indent="-342900">
              <a:buFont typeface="Arial" panose="020B0604020202020204" pitchFamily="34" charset="0"/>
              <a:buChar char="•"/>
            </a:pPr>
            <a:r>
              <a:rPr lang="en-US" dirty="0"/>
              <a:t>Micro services Architecture</a:t>
            </a:r>
          </a:p>
          <a:p>
            <a:pPr marL="1085850" lvl="1" indent="-342900">
              <a:buFont typeface="Arial" panose="020B0604020202020204" pitchFamily="34" charset="0"/>
              <a:buChar char="•"/>
            </a:pPr>
            <a:r>
              <a:rPr lang="en-US" dirty="0"/>
              <a:t>Creating Micro services using Spring Boot</a:t>
            </a:r>
          </a:p>
          <a:p>
            <a:pPr marL="342900" indent="-342900">
              <a:buFont typeface="Arial" panose="020B0604020202020204" pitchFamily="34" charset="0"/>
              <a:buChar char="•"/>
            </a:pPr>
            <a:r>
              <a:rPr lang="en-US" dirty="0"/>
              <a:t>Template Engine Support</a:t>
            </a:r>
          </a:p>
          <a:p>
            <a:pPr marL="342900" indent="-342900">
              <a:buFont typeface="Arial" panose="020B0604020202020204" pitchFamily="34" charset="0"/>
              <a:buChar char="•"/>
            </a:pPr>
            <a:r>
              <a:rPr lang="en-US" dirty="0"/>
              <a:t>Caching Support</a:t>
            </a:r>
          </a:p>
          <a:p>
            <a:pPr marL="342900" indent="-342900">
              <a:buFont typeface="Arial" panose="020B0604020202020204" pitchFamily="34" charset="0"/>
              <a:buChar char="•"/>
            </a:pPr>
            <a:r>
              <a:rPr lang="en-US" dirty="0"/>
              <a:t>Spring Boot VS </a:t>
            </a:r>
            <a:r>
              <a:rPr lang="en-US" dirty="0" err="1" smtClean="0"/>
              <a:t>SpringMVC</a:t>
            </a:r>
            <a:endParaRPr lang="en-US" dirty="0"/>
          </a:p>
          <a:p>
            <a:pPr marL="342900" indent="-342900">
              <a:buFont typeface="Arial" panose="020B0604020202020204" pitchFamily="34" charset="0"/>
              <a:buChar char="•"/>
            </a:pPr>
            <a:r>
              <a:rPr lang="en-US" dirty="0"/>
              <a:t>External Configuration with SpringBoot</a:t>
            </a:r>
          </a:p>
          <a:p>
            <a:pPr marL="342900" indent="-342900">
              <a:buFont typeface="Arial" panose="020B0604020202020204" pitchFamily="34" charset="0"/>
              <a:buChar char="•"/>
            </a:pPr>
            <a:r>
              <a:rPr lang="en-US" dirty="0"/>
              <a:t>Working with SQL Databases in Spring Boot</a:t>
            </a:r>
          </a:p>
          <a:p>
            <a:pPr marL="1085850" lvl="1" indent="-342900">
              <a:buFont typeface="Arial" panose="020B0604020202020204" pitchFamily="34" charset="0"/>
              <a:buChar char="•"/>
            </a:pPr>
            <a:r>
              <a:rPr lang="en-US" dirty="0"/>
              <a:t>SpringData JPA </a:t>
            </a:r>
          </a:p>
          <a:p>
            <a:pPr marL="342900" indent="-342900">
              <a:buFont typeface="Arial" panose="020B0604020202020204" pitchFamily="34" charset="0"/>
              <a:buChar char="•"/>
            </a:pPr>
            <a:r>
              <a:rPr lang="en-US" dirty="0"/>
              <a:t>Spring Actuator</a:t>
            </a:r>
          </a:p>
          <a:p>
            <a:pPr marL="342900" indent="-342900">
              <a:buFont typeface="Arial" panose="020B0604020202020204" pitchFamily="34" charset="0"/>
              <a:buChar char="•"/>
            </a:pPr>
            <a:r>
              <a:rPr lang="en-US" dirty="0"/>
              <a:t>Spring Security </a:t>
            </a:r>
            <a:endParaRPr lang="en-US" dirty="0"/>
          </a:p>
        </p:txBody>
      </p:sp>
    </p:spTree>
    <p:extLst>
      <p:ext uri="{BB962C8B-B14F-4D97-AF65-F5344CB8AC3E}">
        <p14:creationId xmlns:p14="http://schemas.microsoft.com/office/powerpoint/2010/main" val="14108702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Logging</a:t>
            </a:r>
            <a:br>
              <a:rPr lang="en-US" dirty="0">
                <a:effectLst/>
              </a:rPr>
            </a:br>
            <a:endParaRPr lang="en-US" dirty="0"/>
          </a:p>
        </p:txBody>
      </p:sp>
      <p:sp>
        <p:nvSpPr>
          <p:cNvPr id="3" name="Content Placeholder 2"/>
          <p:cNvSpPr>
            <a:spLocks noGrp="1"/>
          </p:cNvSpPr>
          <p:nvPr>
            <p:ph idx="1"/>
          </p:nvPr>
        </p:nvSpPr>
        <p:spPr/>
        <p:txBody>
          <a:bodyPr/>
          <a:lstStyle/>
          <a:p>
            <a:r>
              <a:rPr lang="en-US" dirty="0"/>
              <a:t>Spring Boot provides default configuration files for 3 common logging frameworks: </a:t>
            </a:r>
            <a:r>
              <a:rPr lang="en-US" dirty="0" err="1"/>
              <a:t>logback</a:t>
            </a:r>
            <a:r>
              <a:rPr lang="en-US" dirty="0"/>
              <a:t>, log4j and </a:t>
            </a:r>
            <a:r>
              <a:rPr lang="en-US" dirty="0" err="1"/>
              <a:t>java.util.logging</a:t>
            </a:r>
            <a:endParaRPr lang="en-US" dirty="0"/>
          </a:p>
          <a:p>
            <a:r>
              <a:rPr lang="en-US" dirty="0"/>
              <a:t>Starters (and Samples) use </a:t>
            </a:r>
            <a:r>
              <a:rPr lang="en-US" dirty="0" err="1"/>
              <a:t>logback</a:t>
            </a:r>
            <a:r>
              <a:rPr lang="en-US" dirty="0"/>
              <a:t> with </a:t>
            </a:r>
            <a:r>
              <a:rPr lang="en-US" dirty="0" err="1"/>
              <a:t>colour</a:t>
            </a:r>
            <a:r>
              <a:rPr lang="en-US" dirty="0"/>
              <a:t> output</a:t>
            </a:r>
          </a:p>
          <a:p>
            <a:r>
              <a:rPr lang="en-US" dirty="0"/>
              <a:t>External configuration and classpath influence runtime behavior</a:t>
            </a:r>
          </a:p>
          <a:p>
            <a:r>
              <a:rPr lang="en-US" dirty="0" err="1"/>
              <a:t>LoggingApplicationContextInitializer</a:t>
            </a:r>
            <a:r>
              <a:rPr lang="en-US" dirty="0"/>
              <a:t> sets it all up</a:t>
            </a:r>
          </a:p>
          <a:p>
            <a:endParaRPr lang="en-US" dirty="0"/>
          </a:p>
        </p:txBody>
      </p:sp>
    </p:spTree>
    <p:extLst>
      <p:ext uri="{BB962C8B-B14F-4D97-AF65-F5344CB8AC3E}">
        <p14:creationId xmlns:p14="http://schemas.microsoft.com/office/powerpoint/2010/main" val="7438892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Adding some </a:t>
            </a:r>
            <a:r>
              <a:rPr lang="en-US" dirty="0" err="1">
                <a:effectLst/>
              </a:rPr>
              <a:t>Autoconfigured</a:t>
            </a:r>
            <a:r>
              <a:rPr lang="en-US" dirty="0">
                <a:effectLst/>
              </a:rPr>
              <a:t> Behavior</a:t>
            </a:r>
            <a:br>
              <a:rPr lang="en-US" dirty="0">
                <a:effectLst/>
              </a:rPr>
            </a:br>
            <a:endParaRPr lang="en-US" dirty="0"/>
          </a:p>
        </p:txBody>
      </p:sp>
      <p:sp>
        <p:nvSpPr>
          <p:cNvPr id="3" name="Content Placeholder 2"/>
          <p:cNvSpPr>
            <a:spLocks noGrp="1"/>
          </p:cNvSpPr>
          <p:nvPr>
            <p:ph idx="1"/>
          </p:nvPr>
        </p:nvSpPr>
        <p:spPr/>
        <p:txBody>
          <a:bodyPr/>
          <a:lstStyle/>
          <a:p>
            <a:r>
              <a:rPr lang="en-US" dirty="0"/>
              <a:t>&lt;dependency&gt; &lt;groupId&gt;</a:t>
            </a:r>
            <a:r>
              <a:rPr lang="en-US" dirty="0" err="1"/>
              <a:t>org.springframework</a:t>
            </a:r>
            <a:r>
              <a:rPr lang="en-US" dirty="0"/>
              <a:t>&lt;/groupId&gt; &lt;artifactId&gt;spring-</a:t>
            </a:r>
            <a:r>
              <a:rPr lang="en-US" dirty="0" err="1"/>
              <a:t>jdbc</a:t>
            </a:r>
            <a:r>
              <a:rPr lang="en-US" dirty="0"/>
              <a:t>&lt;/artifactId&gt; &lt;/dependency&gt; &lt;dependency&gt; &lt;groupId&gt;</a:t>
            </a:r>
            <a:r>
              <a:rPr lang="en-US" dirty="0" err="1"/>
              <a:t>org.hsqldb</a:t>
            </a:r>
            <a:r>
              <a:rPr lang="en-US" dirty="0"/>
              <a:t>&lt;/groupId&gt; &lt;artifactId&gt;</a:t>
            </a:r>
            <a:r>
              <a:rPr lang="en-US" dirty="0" err="1"/>
              <a:t>hsqldb</a:t>
            </a:r>
            <a:r>
              <a:rPr lang="en-US" dirty="0"/>
              <a:t>&lt;/artifactId&gt; &lt;/dependency&gt; </a:t>
            </a:r>
          </a:p>
          <a:p>
            <a:r>
              <a:rPr lang="en-US" dirty="0"/>
              <a:t>Extend the demo and see what we can get by just modifying the classpath, e.g.</a:t>
            </a:r>
          </a:p>
          <a:p>
            <a:pPr marL="342900" indent="-342900">
              <a:buFont typeface="Arial" panose="020B0604020202020204" pitchFamily="34" charset="0"/>
              <a:buChar char="•"/>
            </a:pPr>
            <a:r>
              <a:rPr lang="en-US" dirty="0"/>
              <a:t>Add an in memory database</a:t>
            </a:r>
          </a:p>
          <a:p>
            <a:pPr marL="342900" indent="-342900">
              <a:buFont typeface="Arial" panose="020B0604020202020204" pitchFamily="34" charset="0"/>
              <a:buChar char="•"/>
            </a:pPr>
            <a:r>
              <a:rPr lang="en-US" dirty="0"/>
              <a:t>Add a Tomcat connection pool</a:t>
            </a:r>
          </a:p>
          <a:p>
            <a:endParaRPr lang="en-US" dirty="0"/>
          </a:p>
        </p:txBody>
      </p:sp>
    </p:spTree>
    <p:extLst>
      <p:ext uri="{BB962C8B-B14F-4D97-AF65-F5344CB8AC3E}">
        <p14:creationId xmlns:p14="http://schemas.microsoft.com/office/powerpoint/2010/main" val="3710378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Adding Static Resources</a:t>
            </a:r>
            <a:br>
              <a:rPr lang="en-US" dirty="0">
                <a:effectLst/>
              </a:rPr>
            </a:br>
            <a:endParaRPr lang="en-US" dirty="0"/>
          </a:p>
        </p:txBody>
      </p:sp>
      <p:sp>
        <p:nvSpPr>
          <p:cNvPr id="3" name="Content Placeholder 2"/>
          <p:cNvSpPr>
            <a:spLocks noGrp="1"/>
          </p:cNvSpPr>
          <p:nvPr>
            <p:ph idx="1"/>
          </p:nvPr>
        </p:nvSpPr>
        <p:spPr/>
        <p:txBody>
          <a:bodyPr/>
          <a:lstStyle/>
          <a:p>
            <a:r>
              <a:rPr lang="en-US" dirty="0"/>
              <a:t>Easiest: use classpath:/static/**</a:t>
            </a:r>
          </a:p>
          <a:p>
            <a:r>
              <a:rPr lang="en-US" dirty="0"/>
              <a:t>Many alternatives:</a:t>
            </a:r>
          </a:p>
          <a:p>
            <a:r>
              <a:rPr lang="en-US" dirty="0"/>
              <a:t>classpath:/public/**</a:t>
            </a:r>
          </a:p>
          <a:p>
            <a:r>
              <a:rPr lang="en-US" dirty="0"/>
              <a:t>classpath:/resources/**</a:t>
            </a:r>
          </a:p>
          <a:p>
            <a:r>
              <a:rPr lang="en-US" dirty="0"/>
              <a:t>classpath:/META-INF/resources/**</a:t>
            </a:r>
          </a:p>
          <a:p>
            <a:r>
              <a:rPr lang="en-US" dirty="0"/>
              <a:t>Normal servlet context / (root of WAR file, see later)</a:t>
            </a:r>
          </a:p>
          <a:p>
            <a:pPr lvl="1"/>
            <a:r>
              <a:rPr lang="en-US" dirty="0"/>
              <a:t>i.e. </a:t>
            </a:r>
            <a:r>
              <a:rPr lang="en-US" dirty="0" err="1"/>
              <a:t>src</a:t>
            </a:r>
            <a:r>
              <a:rPr lang="en-US" dirty="0"/>
              <a:t>/main/</a:t>
            </a:r>
            <a:r>
              <a:rPr lang="en-US" dirty="0" err="1"/>
              <a:t>webapp</a:t>
            </a:r>
            <a:r>
              <a:rPr lang="en-US" dirty="0"/>
              <a:t> if building with Maven or </a:t>
            </a:r>
            <a:r>
              <a:rPr lang="en-US" dirty="0" err="1"/>
              <a:t>Gradle</a:t>
            </a:r>
            <a:endParaRPr lang="en-US" dirty="0"/>
          </a:p>
          <a:p>
            <a:pPr lvl="1"/>
            <a:r>
              <a:rPr lang="en-US" dirty="0"/>
              <a:t>static/**</a:t>
            </a:r>
          </a:p>
          <a:p>
            <a:pPr lvl="1"/>
            <a:r>
              <a:rPr lang="en-US" dirty="0"/>
              <a:t>public/**</a:t>
            </a:r>
          </a:p>
          <a:p>
            <a:pPr lvl="1"/>
            <a:r>
              <a:rPr lang="en-US" dirty="0"/>
              <a:t>set </a:t>
            </a:r>
            <a:r>
              <a:rPr lang="en-US" dirty="0" err="1"/>
              <a:t>documentRoot</a:t>
            </a:r>
            <a:r>
              <a:rPr lang="en-US" dirty="0"/>
              <a:t> in </a:t>
            </a:r>
            <a:r>
              <a:rPr lang="en-US" dirty="0" err="1"/>
              <a:t>EmbeddedServletContextFactory</a:t>
            </a:r>
            <a:r>
              <a:rPr lang="en-US" dirty="0"/>
              <a:t> (see later)</a:t>
            </a:r>
          </a:p>
          <a:p>
            <a:r>
              <a:rPr lang="en-US" dirty="0"/>
              <a:t>Special treatment for index.html (in any of the above locations)</a:t>
            </a:r>
          </a:p>
          <a:p>
            <a:endParaRPr lang="en-US" dirty="0"/>
          </a:p>
        </p:txBody>
      </p:sp>
    </p:spTree>
    <p:extLst>
      <p:ext uri="{BB962C8B-B14F-4D97-AF65-F5344CB8AC3E}">
        <p14:creationId xmlns:p14="http://schemas.microsoft.com/office/powerpoint/2010/main" val="41243007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Adding A UI with </a:t>
            </a:r>
            <a:r>
              <a:rPr lang="en-US" dirty="0" err="1">
                <a:effectLst/>
              </a:rPr>
              <a:t>Thymeleaf</a:t>
            </a:r>
            <a:r>
              <a:rPr lang="en-US" dirty="0">
                <a:effectLst/>
              </a:rPr>
              <a:t/>
            </a:r>
            <a:br>
              <a:rPr lang="en-US" dirty="0">
                <a:effectLst/>
              </a:rPr>
            </a:br>
            <a:endParaRPr lang="en-US" dirty="0"/>
          </a:p>
        </p:txBody>
      </p:sp>
      <p:sp>
        <p:nvSpPr>
          <p:cNvPr id="3" name="Content Placeholder 2"/>
          <p:cNvSpPr>
            <a:spLocks noGrp="1"/>
          </p:cNvSpPr>
          <p:nvPr>
            <p:ph idx="1"/>
          </p:nvPr>
        </p:nvSpPr>
        <p:spPr/>
        <p:txBody>
          <a:bodyPr/>
          <a:lstStyle/>
          <a:p>
            <a:r>
              <a:rPr lang="en-US" dirty="0"/>
              <a:t>Add </a:t>
            </a:r>
            <a:r>
              <a:rPr lang="en-US" dirty="0" err="1"/>
              <a:t>Thymeleaf</a:t>
            </a:r>
            <a:r>
              <a:rPr lang="en-US" dirty="0"/>
              <a:t> to the classpath and see it render a view</a:t>
            </a:r>
          </a:p>
          <a:p>
            <a:r>
              <a:rPr lang="en-US" dirty="0"/>
              <a:t>Spring Boot </a:t>
            </a:r>
            <a:r>
              <a:rPr lang="en-US" dirty="0" err="1"/>
              <a:t>Autoconfigure</a:t>
            </a:r>
            <a:r>
              <a:rPr lang="en-US" dirty="0"/>
              <a:t> adds all the boilerplate stuff</a:t>
            </a:r>
          </a:p>
          <a:p>
            <a:r>
              <a:rPr lang="en-US" dirty="0"/>
              <a:t>Common configuration options via </a:t>
            </a:r>
            <a:r>
              <a:rPr lang="en-US" dirty="0" err="1"/>
              <a:t>spring.thymeleaf</a:t>
            </a:r>
            <a:r>
              <a:rPr lang="en-US" dirty="0"/>
              <a:t>.*, e.g.</a:t>
            </a:r>
          </a:p>
          <a:p>
            <a:pPr lvl="1"/>
            <a:r>
              <a:rPr lang="en-US" dirty="0" err="1"/>
              <a:t>spring.thymeleaf.prefix:classpath</a:t>
            </a:r>
            <a:r>
              <a:rPr lang="en-US" dirty="0"/>
              <a:t>:/templates/ (location of templates)</a:t>
            </a:r>
          </a:p>
          <a:p>
            <a:pPr lvl="1"/>
            <a:r>
              <a:rPr lang="en-US" dirty="0" err="1"/>
              <a:t>spring.thymeleaf.cache:true</a:t>
            </a:r>
            <a:r>
              <a:rPr lang="en-US" dirty="0"/>
              <a:t> (set to false to reload templates when changed)</a:t>
            </a:r>
          </a:p>
          <a:p>
            <a:r>
              <a:rPr lang="en-US" dirty="0"/>
              <a:t>Extend and override, just add beans:</a:t>
            </a:r>
          </a:p>
          <a:p>
            <a:pPr lvl="1"/>
            <a:r>
              <a:rPr lang="en-US" dirty="0" err="1"/>
              <a:t>Thymeleaf</a:t>
            </a:r>
            <a:r>
              <a:rPr lang="en-US" dirty="0"/>
              <a:t> </a:t>
            </a:r>
            <a:r>
              <a:rPr lang="en-US" dirty="0" err="1"/>
              <a:t>IDialect</a:t>
            </a:r>
            <a:endParaRPr lang="en-US" dirty="0"/>
          </a:p>
          <a:p>
            <a:pPr lvl="1"/>
            <a:r>
              <a:rPr lang="en-US" dirty="0" err="1"/>
              <a:t>thymeleafViewResolver</a:t>
            </a:r>
            <a:endParaRPr lang="en-US" dirty="0"/>
          </a:p>
          <a:p>
            <a:pPr lvl="1"/>
            <a:r>
              <a:rPr lang="en-US" dirty="0" err="1"/>
              <a:t>SpringTemplateEngine</a:t>
            </a:r>
            <a:endParaRPr lang="en-US" dirty="0"/>
          </a:p>
          <a:p>
            <a:pPr lvl="1"/>
            <a:r>
              <a:rPr lang="en-US" dirty="0" err="1"/>
              <a:t>defaultTemplateResolver</a:t>
            </a:r>
            <a:endParaRPr lang="en-US" dirty="0"/>
          </a:p>
          <a:p>
            <a:endParaRPr lang="en-US" dirty="0"/>
          </a:p>
        </p:txBody>
      </p:sp>
    </p:spTree>
    <p:extLst>
      <p:ext uri="{BB962C8B-B14F-4D97-AF65-F5344CB8AC3E}">
        <p14:creationId xmlns:p14="http://schemas.microsoft.com/office/powerpoint/2010/main" val="1593234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Currently Available </a:t>
            </a:r>
            <a:r>
              <a:rPr lang="en-US" dirty="0" err="1">
                <a:effectLst/>
              </a:rPr>
              <a:t>Autoconfigured</a:t>
            </a:r>
            <a:r>
              <a:rPr lang="en-US" dirty="0">
                <a:effectLst/>
              </a:rPr>
              <a:t> </a:t>
            </a:r>
            <a:r>
              <a:rPr lang="en-US" dirty="0" err="1">
                <a:effectLst/>
              </a:rPr>
              <a:t>Behaviour</a:t>
            </a:r>
            <a:r>
              <a:rPr lang="en-US" dirty="0">
                <a:effectLst/>
              </a:rPr>
              <a:t/>
            </a:r>
            <a:br>
              <a:rPr lang="en-US" dirty="0">
                <a:effectLst/>
              </a:rPr>
            </a:b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Embedded servlet container (Tomcat or Jetty)</a:t>
            </a:r>
          </a:p>
          <a:p>
            <a:pPr marL="342900" indent="-342900">
              <a:buFont typeface="Arial" panose="020B0604020202020204" pitchFamily="34" charset="0"/>
              <a:buChar char="•"/>
            </a:pPr>
            <a:r>
              <a:rPr lang="en-US" dirty="0"/>
              <a:t>JDBC: DataSource and </a:t>
            </a:r>
            <a:r>
              <a:rPr lang="en-US" dirty="0" err="1"/>
              <a:t>JdbcTemplate</a:t>
            </a:r>
            <a:endParaRPr lang="en-US" dirty="0"/>
          </a:p>
          <a:p>
            <a:pPr marL="342900" indent="-342900">
              <a:buFont typeface="Arial" panose="020B0604020202020204" pitchFamily="34" charset="0"/>
              <a:buChar char="•"/>
            </a:pPr>
            <a:r>
              <a:rPr lang="en-US" dirty="0"/>
              <a:t>JPA, JMS, AMQP (Rabbit), AOP</a:t>
            </a:r>
          </a:p>
          <a:p>
            <a:pPr marL="342900" indent="-342900">
              <a:buFont typeface="Arial" panose="020B0604020202020204" pitchFamily="34" charset="0"/>
              <a:buChar char="•"/>
            </a:pPr>
            <a:r>
              <a:rPr lang="en-US" dirty="0" err="1"/>
              <a:t>Websocket</a:t>
            </a:r>
            <a:endParaRPr lang="en-US" dirty="0"/>
          </a:p>
          <a:p>
            <a:pPr marL="342900" indent="-342900">
              <a:buFont typeface="Arial" panose="020B0604020202020204" pitchFamily="34" charset="0"/>
              <a:buChar char="•"/>
            </a:pPr>
            <a:r>
              <a:rPr lang="en-US" dirty="0"/>
              <a:t>Spring Data JPA (scan for repositories) and </a:t>
            </a:r>
            <a:r>
              <a:rPr lang="en-US" dirty="0" err="1"/>
              <a:t>Mongodb</a:t>
            </a:r>
            <a:endParaRPr lang="en-US" dirty="0"/>
          </a:p>
          <a:p>
            <a:pPr marL="342900" indent="-342900">
              <a:buFont typeface="Arial" panose="020B0604020202020204" pitchFamily="34" charset="0"/>
              <a:buChar char="•"/>
            </a:pPr>
            <a:r>
              <a:rPr lang="en-US" dirty="0" err="1"/>
              <a:t>Thymeleaf</a:t>
            </a:r>
            <a:endParaRPr lang="en-US" dirty="0"/>
          </a:p>
          <a:p>
            <a:pPr marL="342900" indent="-342900">
              <a:buFont typeface="Arial" panose="020B0604020202020204" pitchFamily="34" charset="0"/>
              <a:buChar char="•"/>
            </a:pPr>
            <a:r>
              <a:rPr lang="en-US" dirty="0"/>
              <a:t>Mobile</a:t>
            </a:r>
          </a:p>
          <a:p>
            <a:pPr marL="342900" indent="-342900">
              <a:buFont typeface="Arial" panose="020B0604020202020204" pitchFamily="34" charset="0"/>
              <a:buChar char="•"/>
            </a:pPr>
            <a:r>
              <a:rPr lang="en-US" dirty="0"/>
              <a:t>Batch processing</a:t>
            </a:r>
          </a:p>
          <a:p>
            <a:pPr marL="342900" indent="-342900">
              <a:buFont typeface="Arial" panose="020B0604020202020204" pitchFamily="34" charset="0"/>
              <a:buChar char="•"/>
            </a:pPr>
            <a:r>
              <a:rPr lang="en-US" dirty="0"/>
              <a:t>Reactor for events and </a:t>
            </a:r>
            <a:r>
              <a:rPr lang="en-US" dirty="0" err="1"/>
              <a:t>async</a:t>
            </a:r>
            <a:r>
              <a:rPr lang="en-US" dirty="0"/>
              <a:t> processing</a:t>
            </a:r>
          </a:p>
          <a:p>
            <a:pPr marL="342900" indent="-342900">
              <a:buFont typeface="Arial" panose="020B0604020202020204" pitchFamily="34" charset="0"/>
              <a:buChar char="•"/>
            </a:pPr>
            <a:r>
              <a:rPr lang="en-US" dirty="0"/>
              <a:t>Actuator features (Security, Audit, Metrics, Trace)</a:t>
            </a:r>
          </a:p>
          <a:p>
            <a:r>
              <a:rPr lang="en-US" i="1" dirty="0"/>
              <a:t>Please open an issue on </a:t>
            </a:r>
            <a:r>
              <a:rPr lang="en-US" i="1" dirty="0" err="1"/>
              <a:t>github</a:t>
            </a:r>
            <a:r>
              <a:rPr lang="en-US" i="1" dirty="0"/>
              <a:t> if you want support for something else</a:t>
            </a:r>
            <a:endParaRPr lang="en-US" dirty="0"/>
          </a:p>
          <a:p>
            <a:endParaRPr lang="en-US" dirty="0"/>
          </a:p>
        </p:txBody>
      </p:sp>
    </p:spTree>
    <p:extLst>
      <p:ext uri="{BB962C8B-B14F-4D97-AF65-F5344CB8AC3E}">
        <p14:creationId xmlns:p14="http://schemas.microsoft.com/office/powerpoint/2010/main" val="23966473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The Actuator</a:t>
            </a:r>
            <a:br>
              <a:rPr lang="en-US" dirty="0">
                <a:effectLst/>
              </a:rPr>
            </a:br>
            <a:endParaRPr lang="en-US" dirty="0"/>
          </a:p>
        </p:txBody>
      </p:sp>
      <p:sp>
        <p:nvSpPr>
          <p:cNvPr id="3" name="Content Placeholder 2"/>
          <p:cNvSpPr>
            <a:spLocks noGrp="1"/>
          </p:cNvSpPr>
          <p:nvPr>
            <p:ph idx="1"/>
          </p:nvPr>
        </p:nvSpPr>
        <p:spPr/>
        <p:txBody>
          <a:bodyPr/>
          <a:lstStyle/>
          <a:p>
            <a:r>
              <a:rPr lang="en-US" dirty="0"/>
              <a:t>Adds common non-functional features to your application and exposes MVC endpoints to interact with them.</a:t>
            </a:r>
          </a:p>
          <a:p>
            <a:pPr marL="342900" indent="-342900">
              <a:buFont typeface="Arial" panose="020B0604020202020204" pitchFamily="34" charset="0"/>
              <a:buChar char="•"/>
            </a:pPr>
            <a:r>
              <a:rPr lang="en-US" dirty="0"/>
              <a:t>Security</a:t>
            </a:r>
          </a:p>
          <a:p>
            <a:pPr marL="342900" indent="-342900">
              <a:buFont typeface="Arial" panose="020B0604020202020204" pitchFamily="34" charset="0"/>
              <a:buChar char="•"/>
            </a:pPr>
            <a:r>
              <a:rPr lang="en-US" dirty="0"/>
              <a:t>Secure endpoints: /metrics, /health, /trace, /dump, /shutdown, /beans, /</a:t>
            </a:r>
            <a:r>
              <a:rPr lang="en-US" dirty="0" err="1"/>
              <a:t>env</a:t>
            </a:r>
            <a:endParaRPr lang="en-US" dirty="0"/>
          </a:p>
          <a:p>
            <a:pPr marL="342900" indent="-342900">
              <a:buFont typeface="Arial" panose="020B0604020202020204" pitchFamily="34" charset="0"/>
              <a:buChar char="•"/>
            </a:pPr>
            <a:r>
              <a:rPr lang="en-US" dirty="0"/>
              <a:t>/info</a:t>
            </a:r>
          </a:p>
          <a:p>
            <a:pPr marL="342900" indent="-342900">
              <a:buFont typeface="Arial" panose="020B0604020202020204" pitchFamily="34" charset="0"/>
              <a:buChar char="•"/>
            </a:pPr>
            <a:r>
              <a:rPr lang="en-US" dirty="0"/>
              <a:t>Audit</a:t>
            </a:r>
          </a:p>
          <a:p>
            <a:r>
              <a:rPr lang="en-US" dirty="0"/>
              <a:t>If embedded in a web app or web service can use the same port or a different one (</a:t>
            </a:r>
            <a:r>
              <a:rPr lang="en-US" dirty="0" err="1"/>
              <a:t>management.port</a:t>
            </a:r>
            <a:r>
              <a:rPr lang="en-US" dirty="0"/>
              <a:t>) and/or a different network interface (</a:t>
            </a:r>
            <a:r>
              <a:rPr lang="en-US" dirty="0" err="1"/>
              <a:t>management.address</a:t>
            </a:r>
            <a:r>
              <a:rPr lang="en-US" dirty="0"/>
              <a:t>) and/or context path (</a:t>
            </a:r>
            <a:r>
              <a:rPr lang="en-US" dirty="0" err="1"/>
              <a:t>management.context_path</a:t>
            </a:r>
            <a:r>
              <a:rPr lang="en-US" dirty="0"/>
              <a:t>).</a:t>
            </a:r>
          </a:p>
          <a:p>
            <a:endParaRPr lang="en-US" dirty="0"/>
          </a:p>
        </p:txBody>
      </p:sp>
    </p:spTree>
    <p:extLst>
      <p:ext uri="{BB962C8B-B14F-4D97-AF65-F5344CB8AC3E}">
        <p14:creationId xmlns:p14="http://schemas.microsoft.com/office/powerpoint/2010/main" val="6136863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Adding Security</a:t>
            </a:r>
            <a:br>
              <a:rPr lang="en-US" dirty="0">
                <a:effectLst/>
              </a:rPr>
            </a:b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Use the Actuator</a:t>
            </a:r>
          </a:p>
          <a:p>
            <a:pPr marL="342900" indent="-342900">
              <a:buFont typeface="Arial" panose="020B0604020202020204" pitchFamily="34" charset="0"/>
              <a:buChar char="•"/>
            </a:pPr>
            <a:r>
              <a:rPr lang="en-US" dirty="0"/>
              <a:t>Add Spring Security to classpath, e.g. with spring-boot-starter-security</a:t>
            </a:r>
          </a:p>
          <a:p>
            <a:pPr marL="342900" indent="-342900">
              <a:buFont typeface="Arial" panose="020B0604020202020204" pitchFamily="34" charset="0"/>
              <a:buChar char="•"/>
            </a:pPr>
            <a:r>
              <a:rPr lang="en-US" dirty="0"/>
              <a:t>Application endpoints secured via </a:t>
            </a:r>
            <a:r>
              <a:rPr lang="en-US" dirty="0" err="1"/>
              <a:t>security.basic.enabled</a:t>
            </a:r>
            <a:r>
              <a:rPr lang="en-US" dirty="0"/>
              <a:t>=true (on by default)</a:t>
            </a:r>
          </a:p>
          <a:p>
            <a:pPr marL="342900" indent="-342900">
              <a:buFont typeface="Arial" panose="020B0604020202020204" pitchFamily="34" charset="0"/>
              <a:buChar char="•"/>
            </a:pPr>
            <a:r>
              <a:rPr lang="en-US" dirty="0"/>
              <a:t>Management endpoints secure unless individually excluded</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638933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Adding a Remote SSH Server</a:t>
            </a:r>
            <a:br>
              <a:rPr lang="en-US" dirty="0">
                <a:effectLst/>
              </a:rPr>
            </a:b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Use the Actuator</a:t>
            </a:r>
          </a:p>
          <a:p>
            <a:pPr marL="342900" indent="-342900">
              <a:buFont typeface="Arial" panose="020B0604020202020204" pitchFamily="34" charset="0"/>
              <a:buChar char="•"/>
            </a:pPr>
            <a:r>
              <a:rPr lang="en-US" dirty="0"/>
              <a:t>Add spring-boot-starter-shell-remote to classpath</a:t>
            </a:r>
          </a:p>
          <a:p>
            <a:pPr marL="342900" indent="-342900">
              <a:buFont typeface="Arial" panose="020B0604020202020204" pitchFamily="34" charset="0"/>
              <a:buChar char="•"/>
            </a:pPr>
            <a:r>
              <a:rPr lang="en-US" dirty="0"/>
              <a:t>Application exposed to SSH on port 2000 by default</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4317511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Building a WAR</a:t>
            </a:r>
            <a:br>
              <a:rPr lang="en-US" dirty="0">
                <a:effectLst/>
              </a:rPr>
            </a:br>
            <a:endParaRPr lang="en-US" dirty="0"/>
          </a:p>
        </p:txBody>
      </p:sp>
      <p:sp>
        <p:nvSpPr>
          <p:cNvPr id="3" name="Content Placeholder 2"/>
          <p:cNvSpPr>
            <a:spLocks noGrp="1"/>
          </p:cNvSpPr>
          <p:nvPr>
            <p:ph idx="1"/>
          </p:nvPr>
        </p:nvSpPr>
        <p:spPr/>
        <p:txBody>
          <a:bodyPr/>
          <a:lstStyle/>
          <a:p>
            <a:r>
              <a:rPr lang="en-US" dirty="0"/>
              <a:t>We like </a:t>
            </a:r>
            <a:r>
              <a:rPr lang="en-US" dirty="0" err="1"/>
              <a:t>launchable</a:t>
            </a:r>
            <a:r>
              <a:rPr lang="en-US" dirty="0"/>
              <a:t> JARs, but you can still use WAR format if you prefer. Spring Boot Tools take care of repackaging a WAR to make it executable.</a:t>
            </a:r>
          </a:p>
          <a:p>
            <a:r>
              <a:rPr lang="en-US" dirty="0"/>
              <a:t>If you want a WAR to be deployable (in a "normal" container), then you need to </a:t>
            </a:r>
            <a:r>
              <a:rPr lang="en-US" dirty="0" err="1"/>
              <a:t>useSpringBootServletInitializer</a:t>
            </a:r>
            <a:r>
              <a:rPr lang="en-US" dirty="0"/>
              <a:t> instead of or as well as SpringApplication.</a:t>
            </a:r>
          </a:p>
          <a:p>
            <a:endParaRPr lang="en-US" dirty="0"/>
          </a:p>
        </p:txBody>
      </p:sp>
    </p:spTree>
    <p:extLst>
      <p:ext uri="{BB962C8B-B14F-4D97-AF65-F5344CB8AC3E}">
        <p14:creationId xmlns:p14="http://schemas.microsoft.com/office/powerpoint/2010/main" val="27894053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Customizing Business Content</a:t>
            </a:r>
            <a:br>
              <a:rPr lang="en-US" dirty="0" smtClean="0">
                <a:effectLst/>
              </a:rPr>
            </a:br>
            <a:endParaRPr lang="en-US" dirty="0"/>
          </a:p>
        </p:txBody>
      </p:sp>
      <p:sp>
        <p:nvSpPr>
          <p:cNvPr id="3" name="Content Placeholder 2"/>
          <p:cNvSpPr>
            <a:spLocks noGrp="1"/>
          </p:cNvSpPr>
          <p:nvPr>
            <p:ph idx="1"/>
          </p:nvPr>
        </p:nvSpPr>
        <p:spPr/>
        <p:txBody>
          <a:bodyPr/>
          <a:lstStyle/>
          <a:p>
            <a:r>
              <a:rPr lang="en-US" dirty="0" smtClean="0"/>
              <a:t> Remember, it's just Spring...</a:t>
            </a:r>
          </a:p>
          <a:p>
            <a:r>
              <a:rPr lang="en-US" dirty="0" smtClean="0"/>
              <a:t>Add</a:t>
            </a:r>
            <a:r>
              <a:rPr lang="en-US" dirty="0"/>
              <a:t> @Bean definitions</a:t>
            </a:r>
          </a:p>
          <a:p>
            <a:r>
              <a:rPr lang="en-US" dirty="0"/>
              <a:t>Use @</a:t>
            </a:r>
            <a:r>
              <a:rPr lang="en-US" dirty="0" err="1"/>
              <a:t>Autowired</a:t>
            </a:r>
            <a:r>
              <a:rPr lang="en-US" dirty="0"/>
              <a:t>, @Value and @ComponentScan</a:t>
            </a:r>
          </a:p>
          <a:p>
            <a:r>
              <a:rPr lang="en-US" dirty="0"/>
              <a:t>Groovy CLI auto-imports common DI annotations</a:t>
            </a:r>
          </a:p>
          <a:p>
            <a:r>
              <a:rPr lang="en-US" dirty="0"/>
              <a:t>Even use old-fashioned XML if you like</a:t>
            </a:r>
          </a:p>
          <a:p>
            <a:endParaRPr lang="en-US" dirty="0"/>
          </a:p>
        </p:txBody>
      </p:sp>
    </p:spTree>
    <p:extLst>
      <p:ext uri="{BB962C8B-B14F-4D97-AF65-F5344CB8AC3E}">
        <p14:creationId xmlns:p14="http://schemas.microsoft.com/office/powerpoint/2010/main" val="751878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In</a:t>
            </a:r>
            <a:r>
              <a:rPr lang="en-US" dirty="0">
                <a:effectLst/>
              </a:rPr>
              <a:t>troduction </a:t>
            </a:r>
            <a:r>
              <a:rPr lang="en-US" dirty="0">
                <a:effectLst/>
              </a:rPr>
              <a:t>to </a:t>
            </a:r>
            <a:r>
              <a:rPr lang="en-US" dirty="0" smtClean="0">
                <a:effectLst/>
              </a:rPr>
              <a:t>SpringBoot</a:t>
            </a:r>
            <a:r>
              <a:rPr lang="en-US" dirty="0">
                <a:effectLst/>
              </a:rPr>
              <a:t/>
            </a:r>
            <a:br>
              <a:rPr lang="en-US" dirty="0">
                <a:effectLst/>
              </a:rPr>
            </a:br>
            <a:endParaRPr lang="en-US" dirty="0"/>
          </a:p>
        </p:txBody>
      </p:sp>
      <p:sp>
        <p:nvSpPr>
          <p:cNvPr id="3" name="Content Placeholder 2"/>
          <p:cNvSpPr>
            <a:spLocks noGrp="1"/>
          </p:cNvSpPr>
          <p:nvPr>
            <p:ph idx="1"/>
          </p:nvPr>
        </p:nvSpPr>
        <p:spPr>
          <a:xfrm>
            <a:off x="192024" y="533400"/>
            <a:ext cx="8686800" cy="5867400"/>
          </a:xfrm>
        </p:spPr>
        <p:txBody>
          <a:bodyPr/>
          <a:lstStyle/>
          <a:p>
            <a:pPr marL="342900" indent="-342900">
              <a:buFont typeface="Arial" panose="020B0604020202020204" pitchFamily="34" charset="0"/>
              <a:buChar char="•"/>
            </a:pPr>
            <a:r>
              <a:rPr lang="en-US" sz="1800" dirty="0"/>
              <a:t>Spring Boot is approach to develop Spring based application with very less configuration. It leverages existing Spring projects as well as Third party projects to develop production ready applications. </a:t>
            </a:r>
            <a:endParaRPr lang="en-US" sz="1800" dirty="0" smtClean="0"/>
          </a:p>
          <a:p>
            <a:pPr marL="342900" indent="-342900">
              <a:buFont typeface="Arial" panose="020B0604020202020204" pitchFamily="34" charset="0"/>
              <a:buChar char="•"/>
            </a:pPr>
            <a:endParaRPr lang="en-US" sz="1800" dirty="0" smtClean="0"/>
          </a:p>
          <a:p>
            <a:pPr marL="342900" indent="-342900">
              <a:buFont typeface="Arial" panose="020B0604020202020204" pitchFamily="34" charset="0"/>
              <a:buChar char="•"/>
            </a:pPr>
            <a:r>
              <a:rPr lang="en-US" sz="1800" dirty="0" smtClean="0"/>
              <a:t>Spring </a:t>
            </a:r>
            <a:r>
              <a:rPr lang="en-US" sz="1800" dirty="0"/>
              <a:t>Boot makes it easy to create stand-alone, production-grade Spring based Applications that you can </a:t>
            </a:r>
            <a:r>
              <a:rPr lang="en-US" sz="1800" b="1" dirty="0"/>
              <a:t>“just run</a:t>
            </a:r>
            <a:r>
              <a:rPr lang="en-US" sz="1800" b="1" dirty="0" smtClean="0"/>
              <a:t>”.</a:t>
            </a:r>
          </a:p>
          <a:p>
            <a:pPr marL="342900" indent="-342900">
              <a:buFont typeface="Arial" panose="020B0604020202020204" pitchFamily="34" charset="0"/>
              <a:buChar char="•"/>
            </a:pPr>
            <a:endParaRPr lang="en-US" sz="1800" dirty="0" smtClean="0"/>
          </a:p>
          <a:p>
            <a:pPr marL="342900" indent="-342900">
              <a:buFont typeface="Arial" panose="020B0604020202020204" pitchFamily="34" charset="0"/>
              <a:buChar char="•"/>
            </a:pPr>
            <a:r>
              <a:rPr lang="en-US" sz="1800" dirty="0" smtClean="0"/>
              <a:t>We </a:t>
            </a:r>
            <a:r>
              <a:rPr lang="en-US" sz="1800" dirty="0"/>
              <a:t>take an opinionated view of the Spring platform and third-party libraries so you can get started with minimum fuss. Most Spring Boot applications need very little Spring configuration</a:t>
            </a:r>
            <a:r>
              <a:rPr lang="en-US" sz="1800" dirty="0" smtClean="0"/>
              <a:t>.</a:t>
            </a:r>
          </a:p>
          <a:p>
            <a:pPr marL="342900" indent="-342900">
              <a:buFont typeface="Arial" panose="020B0604020202020204" pitchFamily="34" charset="0"/>
              <a:buChar char="•"/>
            </a:pPr>
            <a:endParaRPr lang="en-US" sz="1800" dirty="0" smtClean="0"/>
          </a:p>
          <a:p>
            <a:pPr marL="342900" indent="-342900">
              <a:buFont typeface="Arial" panose="020B0604020202020204" pitchFamily="34" charset="0"/>
              <a:buChar char="•"/>
            </a:pPr>
            <a:r>
              <a:rPr lang="en-US" sz="1800" dirty="0" smtClean="0"/>
              <a:t>You </a:t>
            </a:r>
            <a:r>
              <a:rPr lang="en-US" sz="1800" dirty="0"/>
              <a:t>can use Spring Boot to create Java applications that can be started using java -jar or more traditional war </a:t>
            </a:r>
            <a:r>
              <a:rPr lang="en-US" sz="1800" dirty="0" smtClean="0"/>
              <a:t>deployments</a:t>
            </a:r>
          </a:p>
          <a:p>
            <a:pPr marL="342900" indent="-342900">
              <a:buFont typeface="Arial" panose="020B0604020202020204" pitchFamily="34" charset="0"/>
              <a:buChar char="•"/>
            </a:pPr>
            <a:endParaRPr lang="en-US" sz="1800" dirty="0" smtClean="0"/>
          </a:p>
          <a:p>
            <a:pPr marL="342900" indent="-342900">
              <a:buFont typeface="Arial" panose="020B0604020202020204" pitchFamily="34" charset="0"/>
              <a:buChar char="•"/>
            </a:pPr>
            <a:r>
              <a:rPr lang="en-US" sz="1800" dirty="0" smtClean="0"/>
              <a:t>Spring </a:t>
            </a:r>
            <a:r>
              <a:rPr lang="en-US" sz="1800" dirty="0"/>
              <a:t>Boot will get rid of all the fuss involved on configuring the dependencies for building the enterprise applications.</a:t>
            </a:r>
          </a:p>
          <a:p>
            <a:pPr marL="342900" indent="-342900">
              <a:buFont typeface="Arial" panose="020B0604020202020204" pitchFamily="34" charset="0"/>
              <a:buChar char="•"/>
            </a:pPr>
            <a:endParaRPr lang="en-US" sz="1800" dirty="0" smtClean="0"/>
          </a:p>
          <a:p>
            <a:pPr marL="342900" indent="-342900">
              <a:buFont typeface="Arial" panose="020B0604020202020204" pitchFamily="34" charset="0"/>
              <a:buChar char="•"/>
            </a:pPr>
            <a:r>
              <a:rPr lang="en-US" sz="1800" dirty="0" smtClean="0"/>
              <a:t>Here </a:t>
            </a:r>
            <a:r>
              <a:rPr lang="en-US" sz="1800" dirty="0"/>
              <a:t>as we know that configurations are fully loaded with bunch of XML files (Spring was first introduced the full fledged XML configurations), now they don’t like it. </a:t>
            </a:r>
            <a:r>
              <a:rPr lang="en-US" sz="1800" dirty="0"/>
              <a:t>They don’t want anything to be configured or maintained in a file which is extra work for the developers.</a:t>
            </a:r>
          </a:p>
          <a:p>
            <a:pPr marL="342900" indent="-342900">
              <a:buFont typeface="Arial" panose="020B0604020202020204" pitchFamily="34" charset="0"/>
              <a:buChar char="•"/>
            </a:pPr>
            <a:endParaRPr lang="en-US" dirty="0" smtClean="0"/>
          </a:p>
        </p:txBody>
      </p:sp>
    </p:spTree>
    <p:extLst>
      <p:ext uri="{BB962C8B-B14F-4D97-AF65-F5344CB8AC3E}">
        <p14:creationId xmlns:p14="http://schemas.microsoft.com/office/powerpoint/2010/main" val="19137160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Customizing the ApplicationContext</a:t>
            </a:r>
            <a:br>
              <a:rPr lang="en-US" dirty="0">
                <a:effectLst/>
              </a:rPr>
            </a:b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Directly on the SpringApplication instance (</a:t>
            </a:r>
            <a:r>
              <a:rPr lang="en-US" dirty="0" err="1"/>
              <a:t>spring.main</a:t>
            </a:r>
            <a:r>
              <a:rPr lang="en-US" dirty="0"/>
              <a:t>.*)</a:t>
            </a:r>
          </a:p>
          <a:p>
            <a:pPr marL="342900" indent="-342900">
              <a:buFont typeface="Arial" panose="020B0604020202020204" pitchFamily="34" charset="0"/>
              <a:buChar char="•"/>
            </a:pPr>
            <a:r>
              <a:rPr lang="en-US" dirty="0"/>
              <a:t>Add external configuration (System properties, OS </a:t>
            </a:r>
            <a:r>
              <a:rPr lang="en-US" dirty="0" err="1"/>
              <a:t>env</a:t>
            </a:r>
            <a:r>
              <a:rPr lang="en-US" dirty="0"/>
              <a:t> </a:t>
            </a:r>
            <a:r>
              <a:rPr lang="en-US" dirty="0" err="1"/>
              <a:t>vars</a:t>
            </a:r>
            <a:r>
              <a:rPr lang="en-US" dirty="0"/>
              <a:t>, </a:t>
            </a:r>
            <a:r>
              <a:rPr lang="en-US" dirty="0" err="1"/>
              <a:t>config</a:t>
            </a:r>
            <a:r>
              <a:rPr lang="en-US" dirty="0"/>
              <a:t> file, command line arguments)</a:t>
            </a:r>
          </a:p>
          <a:p>
            <a:pPr marL="342900" indent="-342900">
              <a:buFont typeface="Arial" panose="020B0604020202020204" pitchFamily="34" charset="0"/>
              <a:buChar char="•"/>
            </a:pPr>
            <a:r>
              <a:rPr lang="en-US" dirty="0"/>
              <a:t>Add </a:t>
            </a:r>
            <a:r>
              <a:rPr lang="en-US" dirty="0" err="1"/>
              <a:t>SpringApplicationInitializer</a:t>
            </a:r>
            <a:r>
              <a:rPr lang="en-US" dirty="0"/>
              <a:t> implementations and enable in META-INF/</a:t>
            </a:r>
            <a:r>
              <a:rPr lang="en-US" dirty="0" err="1"/>
              <a:t>spring.factories</a:t>
            </a:r>
            <a:endParaRPr lang="en-US" dirty="0"/>
          </a:p>
          <a:p>
            <a:endParaRPr lang="en-US" dirty="0"/>
          </a:p>
        </p:txBody>
      </p:sp>
    </p:spTree>
    <p:extLst>
      <p:ext uri="{BB962C8B-B14F-4D97-AF65-F5344CB8AC3E}">
        <p14:creationId xmlns:p14="http://schemas.microsoft.com/office/powerpoint/2010/main" val="5414428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Customizing @EnableAutoConfiguration</a:t>
            </a:r>
            <a:br>
              <a:rPr lang="en-US" dirty="0">
                <a:effectLst/>
              </a:rPr>
            </a:br>
            <a:endParaRPr lang="en-US" dirty="0"/>
          </a:p>
        </p:txBody>
      </p:sp>
      <p:sp>
        <p:nvSpPr>
          <p:cNvPr id="3" name="Content Placeholder 2"/>
          <p:cNvSpPr>
            <a:spLocks noGrp="1"/>
          </p:cNvSpPr>
          <p:nvPr>
            <p:ph idx="1"/>
          </p:nvPr>
        </p:nvSpPr>
        <p:spPr>
          <a:xfrm>
            <a:off x="192024" y="914400"/>
            <a:ext cx="8799576" cy="5486400"/>
          </a:xfrm>
        </p:spPr>
        <p:txBody>
          <a:bodyPr/>
          <a:lstStyle/>
          <a:p>
            <a:pPr marL="342900" indent="-342900">
              <a:buFont typeface="Arial" panose="020B0604020202020204" pitchFamily="34" charset="0"/>
              <a:buChar char="•"/>
            </a:pPr>
            <a:r>
              <a:rPr lang="en-US" dirty="0"/>
              <a:t>Disable specific feature @</a:t>
            </a:r>
            <a:r>
              <a:rPr lang="en-US" dirty="0" err="1"/>
              <a:t>EnableAutoConfiguration</a:t>
            </a:r>
            <a:r>
              <a:rPr lang="en-US" dirty="0"/>
              <a:t>(disable={</a:t>
            </a:r>
            <a:r>
              <a:rPr lang="en-US" dirty="0" err="1"/>
              <a:t>WebMvcAutoConfiguration.class</a:t>
            </a:r>
            <a:r>
              <a:rPr lang="en-US" dirty="0"/>
              <a:t>})</a:t>
            </a:r>
          </a:p>
          <a:p>
            <a:pPr marL="342900" indent="-342900">
              <a:buFont typeface="Arial" panose="020B0604020202020204" pitchFamily="34" charset="0"/>
              <a:buChar char="•"/>
            </a:pPr>
            <a:r>
              <a:rPr lang="en-US" dirty="0"/>
              <a:t>Write you own...</a:t>
            </a:r>
          </a:p>
          <a:p>
            <a:pPr lvl="1"/>
            <a:r>
              <a:rPr lang="en-US" dirty="0"/>
              <a:t>Add JAR with META-INF/</a:t>
            </a:r>
            <a:r>
              <a:rPr lang="en-US" dirty="0" err="1"/>
              <a:t>spring.factories</a:t>
            </a:r>
            <a:r>
              <a:rPr lang="en-US" dirty="0"/>
              <a:t> entry for EnableAutoConfiguration</a:t>
            </a:r>
          </a:p>
          <a:p>
            <a:pPr lvl="1"/>
            <a:r>
              <a:rPr lang="en-US" dirty="0"/>
              <a:t>All entries from classpath merged and added to context</a:t>
            </a:r>
          </a:p>
          <a:p>
            <a:endParaRPr lang="en-US" dirty="0"/>
          </a:p>
        </p:txBody>
      </p:sp>
    </p:spTree>
    <p:extLst>
      <p:ext uri="{BB962C8B-B14F-4D97-AF65-F5344CB8AC3E}">
        <p14:creationId xmlns:p14="http://schemas.microsoft.com/office/powerpoint/2010/main" val="10687332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Customizing the CLI</a:t>
            </a:r>
            <a:br>
              <a:rPr lang="en-US" dirty="0">
                <a:effectLst/>
              </a:rPr>
            </a:br>
            <a:endParaRPr lang="en-US" dirty="0"/>
          </a:p>
        </p:txBody>
      </p:sp>
      <p:sp>
        <p:nvSpPr>
          <p:cNvPr id="3" name="Content Placeholder 2"/>
          <p:cNvSpPr>
            <a:spLocks noGrp="1"/>
          </p:cNvSpPr>
          <p:nvPr>
            <p:ph idx="1"/>
          </p:nvPr>
        </p:nvSpPr>
        <p:spPr/>
        <p:txBody>
          <a:bodyPr/>
          <a:lstStyle/>
          <a:p>
            <a:r>
              <a:rPr lang="en-US" dirty="0"/>
              <a:t>Uses standard Java META-INF/services scanning</a:t>
            </a:r>
          </a:p>
          <a:p>
            <a:pPr marL="342900" indent="-342900">
              <a:buFont typeface="Arial" panose="020B0604020202020204" pitchFamily="34" charset="0"/>
              <a:buChar char="•"/>
            </a:pPr>
            <a:r>
              <a:rPr lang="en-US" dirty="0" err="1"/>
              <a:t>CompilerAutoConfiguration</a:t>
            </a:r>
            <a:r>
              <a:rPr lang="en-US" dirty="0"/>
              <a:t>: add dependencies and imports</a:t>
            </a:r>
          </a:p>
          <a:p>
            <a:pPr marL="342900" indent="-342900">
              <a:buFont typeface="Arial" panose="020B0604020202020204" pitchFamily="34" charset="0"/>
              <a:buChar char="•"/>
            </a:pPr>
            <a:r>
              <a:rPr lang="en-US" dirty="0" err="1"/>
              <a:t>CommandFactory</a:t>
            </a:r>
            <a:r>
              <a:rPr lang="en-US" dirty="0"/>
              <a:t>: add commands via a custom </a:t>
            </a:r>
            <a:r>
              <a:rPr lang="en-US" dirty="0" err="1"/>
              <a:t>CommandFactory</a:t>
            </a:r>
            <a:r>
              <a:rPr lang="en-US" dirty="0"/>
              <a:t> in META-INF/services</a:t>
            </a:r>
          </a:p>
          <a:p>
            <a:r>
              <a:rPr lang="en-US" dirty="0"/>
              <a:t>E.g. can add script commands (written in Groovy)</a:t>
            </a:r>
          </a:p>
          <a:p>
            <a:r>
              <a:rPr lang="en-US" dirty="0"/>
              <a:t>$ spring foo ... </a:t>
            </a:r>
          </a:p>
          <a:p>
            <a:r>
              <a:rPr lang="en-US" dirty="0"/>
              <a:t>Looks for </a:t>
            </a:r>
            <a:r>
              <a:rPr lang="en-US" dirty="0" err="1"/>
              <a:t>foo.groovy</a:t>
            </a:r>
            <a:r>
              <a:rPr lang="en-US" dirty="0"/>
              <a:t> in ${SPRING_HOME}/bin and ${SPRING_HOME}/</a:t>
            </a:r>
            <a:r>
              <a:rPr lang="en-US" dirty="0" err="1"/>
              <a:t>ext</a:t>
            </a:r>
            <a:r>
              <a:rPr lang="en-US" dirty="0"/>
              <a:t> by default</a:t>
            </a:r>
          </a:p>
          <a:p>
            <a:endParaRPr lang="en-US" dirty="0"/>
          </a:p>
        </p:txBody>
      </p:sp>
    </p:spTree>
    <p:extLst>
      <p:ext uri="{BB962C8B-B14F-4D97-AF65-F5344CB8AC3E}">
        <p14:creationId xmlns:p14="http://schemas.microsoft.com/office/powerpoint/2010/main" val="42602429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Customizing Servlet Container Properties</a:t>
            </a:r>
            <a:br>
              <a:rPr lang="en-US" dirty="0">
                <a:effectLst/>
              </a:rPr>
            </a:b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Some common features exposed with external configuration, e.g. server.port (</a:t>
            </a:r>
            <a:r>
              <a:rPr lang="en-US" dirty="0" err="1"/>
              <a:t>seeServerProperties</a:t>
            </a:r>
            <a:r>
              <a:rPr lang="en-US" dirty="0"/>
              <a:t> bean)</a:t>
            </a:r>
          </a:p>
          <a:p>
            <a:pPr marL="342900" indent="-342900">
              <a:buFont typeface="Arial" panose="020B0604020202020204" pitchFamily="34" charset="0"/>
              <a:buChar char="•"/>
            </a:pPr>
            <a:r>
              <a:rPr lang="en-US" dirty="0"/>
              <a:t>Add bean of type </a:t>
            </a:r>
            <a:r>
              <a:rPr lang="en-US" dirty="0" err="1"/>
              <a:t>EmbeddedServletContainerCustomizer</a:t>
            </a:r>
            <a:r>
              <a:rPr lang="en-US" dirty="0"/>
              <a:t> - all instances get a callback</a:t>
            </a:r>
          </a:p>
          <a:p>
            <a:pPr marL="342900" indent="-342900">
              <a:buFont typeface="Arial" panose="020B0604020202020204" pitchFamily="34" charset="0"/>
              <a:buChar char="•"/>
            </a:pPr>
            <a:r>
              <a:rPr lang="en-US" dirty="0"/>
              <a:t>Add bean of type </a:t>
            </a:r>
            <a:r>
              <a:rPr lang="en-US" dirty="0" err="1"/>
              <a:t>EmbeddedServletContainerFactory</a:t>
            </a:r>
            <a:r>
              <a:rPr lang="en-US" dirty="0"/>
              <a:t> (replacing auto-configured one)</a:t>
            </a:r>
          </a:p>
          <a:p>
            <a:endParaRPr lang="en-US" dirty="0"/>
          </a:p>
        </p:txBody>
      </p:sp>
    </p:spTree>
    <p:extLst>
      <p:ext uri="{BB962C8B-B14F-4D97-AF65-F5344CB8AC3E}">
        <p14:creationId xmlns:p14="http://schemas.microsoft.com/office/powerpoint/2010/main" val="33016080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Spring Boot Loader</a:t>
            </a:r>
            <a:br>
              <a:rPr lang="en-US" dirty="0">
                <a:effectLst/>
              </a:rPr>
            </a:br>
            <a:endParaRPr lang="en-US" dirty="0"/>
          </a:p>
        </p:txBody>
      </p:sp>
      <p:sp>
        <p:nvSpPr>
          <p:cNvPr id="3" name="Content Placeholder 2"/>
          <p:cNvSpPr>
            <a:spLocks noGrp="1"/>
          </p:cNvSpPr>
          <p:nvPr>
            <p:ph idx="1"/>
          </p:nvPr>
        </p:nvSpPr>
        <p:spPr/>
        <p:txBody>
          <a:bodyPr/>
          <a:lstStyle/>
          <a:p>
            <a:r>
              <a:rPr lang="en-US" b="1" dirty="0"/>
              <a:t>Motivation</a:t>
            </a:r>
            <a:r>
              <a:rPr lang="en-US" dirty="0"/>
              <a:t>: existing solutions for executable JAR are not very robust; executable WAR is very tricky to create.</a:t>
            </a:r>
          </a:p>
          <a:p>
            <a:r>
              <a:rPr lang="en-US" b="1" dirty="0"/>
              <a:t>Response</a:t>
            </a:r>
            <a:r>
              <a:rPr lang="en-US" dirty="0"/>
              <a:t>: </a:t>
            </a:r>
            <a:r>
              <a:rPr lang="en-US" dirty="0" err="1"/>
              <a:t>JarLauncher</a:t>
            </a:r>
            <a:r>
              <a:rPr lang="en-US" dirty="0"/>
              <a:t> and </a:t>
            </a:r>
            <a:r>
              <a:rPr lang="en-US" dirty="0" err="1"/>
              <a:t>WarLauncher</a:t>
            </a:r>
            <a:r>
              <a:rPr lang="en-US" dirty="0"/>
              <a:t> with specialized </a:t>
            </a:r>
            <a:r>
              <a:rPr lang="en-US" dirty="0" err="1"/>
              <a:t>ClassLoader</a:t>
            </a:r>
            <a:r>
              <a:rPr lang="en-US" dirty="0"/>
              <a:t> and </a:t>
            </a:r>
            <a:r>
              <a:rPr lang="en-US" dirty="0" err="1"/>
              <a:t>JarFile</a:t>
            </a:r>
            <a:r>
              <a:rPr lang="en-US" dirty="0"/>
              <a:t> implementations that can find resources in nested JARs (e.g. lib/*.jar or WEB-INF/lib/*.jar)</a:t>
            </a:r>
          </a:p>
          <a:p>
            <a:endParaRPr lang="en-US" dirty="0"/>
          </a:p>
        </p:txBody>
      </p:sp>
    </p:spTree>
    <p:extLst>
      <p:ext uri="{BB962C8B-B14F-4D97-AF65-F5344CB8AC3E}">
        <p14:creationId xmlns:p14="http://schemas.microsoft.com/office/powerpoint/2010/main" val="35868997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How We Load Nested Jars</a:t>
            </a:r>
            <a:br>
              <a:rPr lang="en-US" dirty="0">
                <a:effectLst/>
              </a:rPr>
            </a:br>
            <a:endParaRPr lang="en-US" dirty="0"/>
          </a:p>
        </p:txBody>
      </p:sp>
      <p:sp>
        <p:nvSpPr>
          <p:cNvPr id="3" name="Content Placeholder 2"/>
          <p:cNvSpPr>
            <a:spLocks noGrp="1"/>
          </p:cNvSpPr>
          <p:nvPr>
            <p:ph idx="1"/>
          </p:nvPr>
        </p:nvSpPr>
        <p:spPr/>
        <p:txBody>
          <a:bodyPr/>
          <a:lstStyle/>
          <a:p>
            <a:r>
              <a:rPr lang="en-US" dirty="0"/>
              <a:t>Each regular JAR file is sequence of </a:t>
            </a:r>
            <a:r>
              <a:rPr lang="en-US" dirty="0" err="1"/>
              <a:t>JarEntries</a:t>
            </a:r>
            <a:endParaRPr lang="en-US" dirty="0"/>
          </a:p>
          <a:p>
            <a:r>
              <a:rPr lang="en-US" dirty="0"/>
              <a:t>yourapp.original.jar</a:t>
            </a:r>
          </a:p>
          <a:p>
            <a:r>
              <a:rPr lang="en-US" dirty="0"/>
              <a:t>+----+----+----+------- | A1 | A2 | A3 | ... +----+----+----+----- </a:t>
            </a:r>
          </a:p>
          <a:p>
            <a:r>
              <a:rPr lang="en-US" dirty="0"/>
              <a:t>spring-core.jar</a:t>
            </a:r>
          </a:p>
          <a:p>
            <a:r>
              <a:rPr lang="en-US" dirty="0"/>
              <a:t>+----+----+----+------- | S1 | S2 | S3 | ... </a:t>
            </a:r>
            <a:r>
              <a:rPr lang="en-US"/>
              <a:t>+----+----+----+-----</a:t>
            </a:r>
          </a:p>
          <a:p>
            <a:endParaRPr lang="en-US"/>
          </a:p>
        </p:txBody>
      </p:sp>
    </p:spTree>
    <p:extLst>
      <p:ext uri="{BB962C8B-B14F-4D97-AF65-F5344CB8AC3E}">
        <p14:creationId xmlns:p14="http://schemas.microsoft.com/office/powerpoint/2010/main" val="10485214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Pain Areas of Monolithic </a:t>
            </a:r>
            <a:endParaRPr lang="en-US" dirty="0"/>
          </a:p>
        </p:txBody>
      </p:sp>
      <p:sp>
        <p:nvSpPr>
          <p:cNvPr id="3" name="Content Placeholder 2"/>
          <p:cNvSpPr>
            <a:spLocks noGrp="1"/>
          </p:cNvSpPr>
          <p:nvPr>
            <p:ph idx="1"/>
          </p:nvPr>
        </p:nvSpPr>
        <p:spPr>
          <a:xfrm>
            <a:off x="192024" y="756740"/>
            <a:ext cx="8686800" cy="5486400"/>
          </a:xfrm>
        </p:spPr>
        <p:txBody>
          <a:bodyPr/>
          <a:lstStyle/>
          <a:p>
            <a:pPr marL="342900" indent="-342900">
              <a:buFont typeface="Arial" panose="020B0604020202020204" pitchFamily="34" charset="0"/>
              <a:buChar char="•"/>
            </a:pPr>
            <a:r>
              <a:rPr lang="en-US" dirty="0"/>
              <a:t>This approach works well for relatively small applications. However, the monolithic architecture becomes unwieldy for complex applications</a:t>
            </a:r>
            <a:r>
              <a:rPr lang="en-US" dirty="0" smtClean="0"/>
              <a:t>.</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A </a:t>
            </a:r>
            <a:r>
              <a:rPr lang="en-US" dirty="0"/>
              <a:t>large monolithic application can be difficult for developers to understand and maintain. It is also an obstacle to frequent deployments</a:t>
            </a:r>
            <a:r>
              <a:rPr lang="en-US" dirty="0" smtClean="0"/>
              <a:t>.</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To </a:t>
            </a:r>
            <a:r>
              <a:rPr lang="en-US" dirty="0"/>
              <a:t>deploy changes to one application component you have to build and deploy the entire monolith, which can be complex, risky, time consuming, require the coordination of many developers and result in long test cycles</a:t>
            </a:r>
            <a:r>
              <a:rPr lang="en-US" dirty="0" smtClean="0"/>
              <a:t>.</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A </a:t>
            </a:r>
            <a:r>
              <a:rPr lang="en-US" dirty="0"/>
              <a:t>monolithic architecture also makes it difficult to trial and adopt new technologies. It’s difficult, for example, to try out a new infrastructure framework without rewriting the entire application, which is risky and impractical. </a:t>
            </a:r>
            <a:endParaRPr lang="en-US" dirty="0" smtClean="0"/>
          </a:p>
          <a:p>
            <a:pPr marL="342900" indent="-342900">
              <a:buFont typeface="Arial" panose="020B0604020202020204" pitchFamily="34" charset="0"/>
              <a:buChar char="•"/>
            </a:pPr>
            <a:r>
              <a:rPr lang="en-US" dirty="0" smtClean="0"/>
              <a:t>In </a:t>
            </a:r>
            <a:r>
              <a:rPr lang="en-US" dirty="0"/>
              <a:t>other words, the monolithic architecture doesn’t scale to support large, long-lived applications.</a:t>
            </a:r>
          </a:p>
        </p:txBody>
      </p:sp>
    </p:spTree>
    <p:extLst>
      <p:ext uri="{BB962C8B-B14F-4D97-AF65-F5344CB8AC3E}">
        <p14:creationId xmlns:p14="http://schemas.microsoft.com/office/powerpoint/2010/main" val="15985259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Microservices</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The big idea behind </a:t>
            </a:r>
            <a:r>
              <a:rPr lang="en-US" dirty="0" err="1"/>
              <a:t>microservices</a:t>
            </a:r>
            <a:r>
              <a:rPr lang="en-US" dirty="0"/>
              <a:t> is to architect large, complex and long-lived applications as a set of cohesive services that evolve over time</a:t>
            </a:r>
            <a:r>
              <a:rPr lang="en-US" dirty="0" smtClean="0"/>
              <a:t>.</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The </a:t>
            </a:r>
            <a:r>
              <a:rPr lang="en-US" dirty="0"/>
              <a:t>term </a:t>
            </a:r>
            <a:r>
              <a:rPr lang="en-US" b="1" dirty="0" err="1"/>
              <a:t>micro</a:t>
            </a:r>
            <a:r>
              <a:rPr lang="en-US" dirty="0" err="1"/>
              <a:t>services</a:t>
            </a:r>
            <a:r>
              <a:rPr lang="en-US" dirty="0"/>
              <a:t> strongly suggests that the services should be small</a:t>
            </a:r>
            <a:r>
              <a:rPr lang="en-US" dirty="0" smtClean="0"/>
              <a:t>.</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However</a:t>
            </a:r>
            <a:r>
              <a:rPr lang="en-US" dirty="0"/>
              <a:t>, while it’s desirable to have small services, that should not be the main goal. Instead, you should aim to decompose your system into services to solve the kinds of development and deployment </a:t>
            </a:r>
            <a:r>
              <a:rPr lang="en-US" dirty="0" smtClean="0"/>
              <a:t>problems.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It has even been called lightweight or fine-grained SOA. And indeed, one way to think about </a:t>
            </a:r>
            <a:r>
              <a:rPr lang="en-US" dirty="0" err="1"/>
              <a:t>microservice</a:t>
            </a:r>
            <a:r>
              <a:rPr lang="en-US" dirty="0"/>
              <a:t> architecture is that it’s SOA without the commercialization and perceived baggage of WS* and ESB</a:t>
            </a:r>
            <a:endParaRPr lang="en-US" dirty="0" smtClean="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9218688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Monolithic way</a:t>
            </a:r>
            <a:endParaRPr lang="en-US" dirty="0"/>
          </a:p>
        </p:txBody>
      </p:sp>
      <p:pic>
        <p:nvPicPr>
          <p:cNvPr id="1028" name="Picture 4" descr="http://cdn.infoq.com/statics_s2_20150519-0054u2/resource/articles/microservices-intro/en/resources/Fig1-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643" y="1371600"/>
            <a:ext cx="8183361"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1934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Decomposing applications into services</a:t>
            </a:r>
            <a:br>
              <a:rPr lang="en-US" dirty="0"/>
            </a:br>
            <a:endParaRPr lang="en-US" dirty="0"/>
          </a:p>
        </p:txBody>
      </p:sp>
      <p:sp>
        <p:nvSpPr>
          <p:cNvPr id="3" name="Content Placeholder 2"/>
          <p:cNvSpPr>
            <a:spLocks noGrp="1"/>
          </p:cNvSpPr>
          <p:nvPr>
            <p:ph idx="1"/>
          </p:nvPr>
        </p:nvSpPr>
        <p:spPr/>
        <p:txBody>
          <a:bodyPr/>
          <a:lstStyle/>
          <a:p>
            <a:r>
              <a:rPr lang="en-US" dirty="0" smtClean="0"/>
              <a:t>Decomposing applications into services</a:t>
            </a:r>
            <a:endParaRPr lang="en-US" dirty="0"/>
          </a:p>
        </p:txBody>
      </p:sp>
      <p:pic>
        <p:nvPicPr>
          <p:cNvPr id="2052" name="Picture 4" descr="http://cdn.infoq.com/statics_s2_20150519-0054u2/resource/articles/microservices-intro/en/resources/1Fig2-sm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342684"/>
            <a:ext cx="5715000" cy="37528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78221" y="5163852"/>
            <a:ext cx="8229600" cy="1200329"/>
          </a:xfrm>
          <a:prstGeom prst="rect">
            <a:avLst/>
          </a:prstGeom>
          <a:noFill/>
        </p:spPr>
        <p:txBody>
          <a:bodyPr wrap="square" rtlCol="0">
            <a:spAutoFit/>
          </a:bodyPr>
          <a:lstStyle/>
          <a:p>
            <a:r>
              <a:rPr lang="en-US" dirty="0"/>
              <a:t>Z-axis scaling, like X-axis scaling, improves the application’s capacity and availability. However, neither approach solves the problems of increasing development and application complexity. To solve those problems we need to apply Y-axis scaling.</a:t>
            </a:r>
          </a:p>
        </p:txBody>
      </p:sp>
    </p:spTree>
    <p:extLst>
      <p:ext uri="{BB962C8B-B14F-4D97-AF65-F5344CB8AC3E}">
        <p14:creationId xmlns:p14="http://schemas.microsoft.com/office/powerpoint/2010/main" val="680835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ffectLst/>
              </a:rPr>
              <a:t>Introduction to SpringBoot</a:t>
            </a:r>
            <a:br>
              <a:rPr lang="en-US" dirty="0">
                <a:effectLst/>
              </a:rPr>
            </a:br>
            <a:endParaRPr lang="en-US" dirty="0"/>
          </a:p>
        </p:txBody>
      </p:sp>
      <p:pic>
        <p:nvPicPr>
          <p:cNvPr id="1026" name="Picture 2" descr="http://presos.dsyer.com/decks/images/boot-focu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4286" y="672636"/>
            <a:ext cx="3609975" cy="351472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38352" y="4211010"/>
            <a:ext cx="82296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Spring boot is an opinionated library that allows to create executable Spring applications with a convention over configuration </a:t>
            </a:r>
            <a:r>
              <a:rPr lang="en-US" dirty="0" smtClean="0"/>
              <a:t>approach</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 </a:t>
            </a:r>
            <a:r>
              <a:rPr lang="en-US" dirty="0"/>
              <a:t>magic behind this framework lies in the </a:t>
            </a:r>
            <a:r>
              <a:rPr lang="en-US" b="1" dirty="0"/>
              <a:t>@EnableAutoConfiguration </a:t>
            </a:r>
            <a:r>
              <a:rPr lang="en-US" dirty="0"/>
              <a:t>annotation which will trigger automatic loading of all the beans the application requires depending on what Spring Boot finds in the classpath.</a:t>
            </a:r>
          </a:p>
        </p:txBody>
      </p:sp>
      <p:sp>
        <p:nvSpPr>
          <p:cNvPr id="4" name="TextBox 3"/>
          <p:cNvSpPr txBox="1"/>
          <p:nvPr/>
        </p:nvSpPr>
        <p:spPr>
          <a:xfrm>
            <a:off x="4953000" y="672636"/>
            <a:ext cx="3200400" cy="369332"/>
          </a:xfrm>
          <a:prstGeom prst="rect">
            <a:avLst/>
          </a:prstGeom>
          <a:noFill/>
        </p:spPr>
        <p:txBody>
          <a:bodyPr wrap="square" rtlCol="0">
            <a:spAutoFit/>
          </a:bodyPr>
          <a:lstStyle/>
          <a:p>
            <a:r>
              <a:rPr lang="en-US" dirty="0" smtClean="0"/>
              <a:t>Focused </a:t>
            </a:r>
            <a:r>
              <a:rPr lang="en-US" dirty="0"/>
              <a:t> </a:t>
            </a:r>
            <a:r>
              <a:rPr lang="en-US" dirty="0" smtClean="0"/>
              <a:t>Attention</a:t>
            </a:r>
            <a:endParaRPr lang="en-US" dirty="0"/>
          </a:p>
        </p:txBody>
      </p:sp>
    </p:spTree>
    <p:extLst>
      <p:ext uri="{BB962C8B-B14F-4D97-AF65-F5344CB8AC3E}">
        <p14:creationId xmlns:p14="http://schemas.microsoft.com/office/powerpoint/2010/main" val="3438269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Y-axis decomposition</a:t>
            </a:r>
          </a:p>
        </p:txBody>
      </p:sp>
      <p:sp>
        <p:nvSpPr>
          <p:cNvPr id="3" name="Content Placeholder 2"/>
          <p:cNvSpPr>
            <a:spLocks noGrp="1"/>
          </p:cNvSpPr>
          <p:nvPr>
            <p:ph idx="1"/>
          </p:nvPr>
        </p:nvSpPr>
        <p:spPr/>
        <p:txBody>
          <a:bodyPr/>
          <a:lstStyle/>
          <a:p>
            <a:r>
              <a:rPr lang="en-US" dirty="0"/>
              <a:t>If we apply Y-axis decomposition to the example application we get the architecture shown </a:t>
            </a:r>
            <a:r>
              <a:rPr lang="en-US" dirty="0" smtClean="0"/>
              <a:t>in:</a:t>
            </a:r>
            <a:endParaRPr lang="en-US" dirty="0"/>
          </a:p>
        </p:txBody>
      </p:sp>
      <p:pic>
        <p:nvPicPr>
          <p:cNvPr id="3076" name="Picture 4" descr="http://cdn.infoq.com/statics_s2_20150519-0054u2/resource/articles/microservices-intro/en/resources/Fig3-sm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5752" y="1295400"/>
            <a:ext cx="4114800" cy="3669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704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mechanisms in a </a:t>
            </a:r>
            <a:r>
              <a:rPr lang="en-US" dirty="0" err="1"/>
              <a:t>microservice</a:t>
            </a:r>
            <a:r>
              <a:rPr lang="en-US" dirty="0"/>
              <a:t> architecture</a:t>
            </a:r>
            <a:br>
              <a:rPr lang="en-US" dirty="0"/>
            </a:b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In a </a:t>
            </a:r>
            <a:r>
              <a:rPr lang="en-US" dirty="0" err="1"/>
              <a:t>microservice</a:t>
            </a:r>
            <a:r>
              <a:rPr lang="en-US" dirty="0"/>
              <a:t> architecture, the patterns of communication between clients and the application, as well as between application components, are different than in a monolithic application. </a:t>
            </a:r>
          </a:p>
        </p:txBody>
      </p:sp>
    </p:spTree>
    <p:extLst>
      <p:ext uri="{BB962C8B-B14F-4D97-AF65-F5344CB8AC3E}">
        <p14:creationId xmlns:p14="http://schemas.microsoft.com/office/powerpoint/2010/main" val="6564184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gateway pattern</a:t>
            </a:r>
            <a:br>
              <a:rPr lang="en-US" dirty="0"/>
            </a:br>
            <a:endParaRPr lang="en-US" dirty="0"/>
          </a:p>
        </p:txBody>
      </p:sp>
      <p:sp>
        <p:nvSpPr>
          <p:cNvPr id="3" name="Content Placeholder 2"/>
          <p:cNvSpPr>
            <a:spLocks noGrp="1"/>
          </p:cNvSpPr>
          <p:nvPr>
            <p:ph idx="1"/>
          </p:nvPr>
        </p:nvSpPr>
        <p:spPr>
          <a:xfrm>
            <a:off x="192024" y="914400"/>
            <a:ext cx="8686800" cy="2362200"/>
          </a:xfrm>
        </p:spPr>
        <p:txBody>
          <a:bodyPr/>
          <a:lstStyle/>
          <a:p>
            <a:pPr marL="342900" indent="-342900">
              <a:buFont typeface="Arial" panose="020B0604020202020204" pitchFamily="34" charset="0"/>
              <a:buChar char="•"/>
            </a:pPr>
            <a:r>
              <a:rPr lang="en-US" dirty="0"/>
              <a:t>In a monolithic architecture, clients of the application, such as web browsers and native applications, make HTTP requests via a load balancer to one of N identical instances of the application</a:t>
            </a:r>
            <a:r>
              <a:rPr lang="en-US" dirty="0" smtClean="0"/>
              <a:t>.</a:t>
            </a:r>
          </a:p>
          <a:p>
            <a:pPr marL="342900" indent="-342900">
              <a:buFont typeface="Arial" panose="020B0604020202020204" pitchFamily="34" charset="0"/>
              <a:buChar char="•"/>
            </a:pPr>
            <a:r>
              <a:rPr lang="en-US" dirty="0"/>
              <a:t>But in a </a:t>
            </a:r>
            <a:r>
              <a:rPr lang="en-US" dirty="0" err="1"/>
              <a:t>microservice</a:t>
            </a:r>
            <a:r>
              <a:rPr lang="en-US" dirty="0"/>
              <a:t> architecture, the monolith has been replaced by a collection of services. Consequently, a key question we need to answer is what do the clients interact with? An application client, such as a native mobile </a:t>
            </a:r>
            <a:r>
              <a:rPr lang="en-US" dirty="0" smtClean="0"/>
              <a:t>application</a:t>
            </a:r>
            <a:r>
              <a:rPr lang="en-US" dirty="0"/>
              <a:t>, could make RESTful HTTP requests to the individual services as</a:t>
            </a:r>
          </a:p>
        </p:txBody>
      </p:sp>
      <p:pic>
        <p:nvPicPr>
          <p:cNvPr id="4100" name="Picture 4" descr="http://cdn.infoq.com/statics_s2_20150519-0054u2/resource/articles/microservices-intro/en/resources/3Fig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131820"/>
            <a:ext cx="6172200" cy="3539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39609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gateway pattern</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A much better approach is for clients to make a small number of requests per-page, perhaps as few as one, over the Internet to a front-end server known as an API gateway, which is shown in </a:t>
            </a:r>
          </a:p>
        </p:txBody>
      </p:sp>
      <p:pic>
        <p:nvPicPr>
          <p:cNvPr id="5122" name="Picture 2" descr="http://cdn.infoq.com/statics_s2_20150519-0054u2/resource/articles/microservices-intro/en/resources/3Fig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057400"/>
            <a:ext cx="5715000"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1423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Monolithic architecture</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Monolithic applications are simple to develop since IDEs and other development tools are oriented around developing a single application. </a:t>
            </a:r>
            <a:endParaRPr lang="en-US" dirty="0" smtClean="0"/>
          </a:p>
          <a:p>
            <a:pPr marL="342900" indent="-342900">
              <a:buFont typeface="Arial" panose="020B0604020202020204" pitchFamily="34" charset="0"/>
              <a:buChar char="•"/>
            </a:pPr>
            <a:r>
              <a:rPr lang="en-US" dirty="0" smtClean="0"/>
              <a:t>They </a:t>
            </a:r>
            <a:r>
              <a:rPr lang="en-US" dirty="0"/>
              <a:t>are easy to test since you just need to launch the one application</a:t>
            </a:r>
            <a:r>
              <a:rPr lang="en-US" dirty="0" smtClean="0"/>
              <a:t>.</a:t>
            </a:r>
          </a:p>
          <a:p>
            <a:pPr marL="342900" indent="-342900">
              <a:buFont typeface="Arial" panose="020B0604020202020204" pitchFamily="34" charset="0"/>
              <a:buChar char="•"/>
            </a:pPr>
            <a:r>
              <a:rPr lang="en-US" dirty="0"/>
              <a:t>Monolithic applications are also simple to deploy since you just have to copy the deployment unit – a file or directory – to a machine running the appropriate kind of server</a:t>
            </a:r>
            <a:r>
              <a:rPr lang="en-US" dirty="0" smtClean="0"/>
              <a:t>.</a:t>
            </a:r>
          </a:p>
          <a:p>
            <a:pPr marL="342900" indent="-342900">
              <a:buFont typeface="Arial" panose="020B0604020202020204" pitchFamily="34" charset="0"/>
              <a:buChar char="•"/>
            </a:pPr>
            <a:r>
              <a:rPr lang="en-US" dirty="0"/>
              <a:t>This approach works well for relatively small applications. However, the monolithic architecture becomes </a:t>
            </a:r>
            <a:r>
              <a:rPr lang="en-US" dirty="0" smtClean="0"/>
              <a:t>unwieldy </a:t>
            </a:r>
            <a:r>
              <a:rPr lang="en-US" dirty="0"/>
              <a:t>for complex applications</a:t>
            </a:r>
            <a:r>
              <a:rPr lang="en-US" dirty="0" smtClean="0"/>
              <a:t>.</a:t>
            </a:r>
          </a:p>
          <a:p>
            <a:pPr marL="342900" indent="-342900">
              <a:buFont typeface="Arial" panose="020B0604020202020204" pitchFamily="34" charset="0"/>
              <a:buChar char="•"/>
            </a:pPr>
            <a:r>
              <a:rPr lang="en-US" dirty="0"/>
              <a:t>A </a:t>
            </a:r>
            <a:r>
              <a:rPr lang="en-US" dirty="0" err="1"/>
              <a:t>microservice</a:t>
            </a:r>
            <a:r>
              <a:rPr lang="en-US" dirty="0"/>
              <a:t> architecture makes continuous deployment feasible. If the developers responsible for a service need to deploy a change that’s local to that service they do not need to coordinate with other developers. They can simply deploy their changes</a:t>
            </a:r>
            <a:r>
              <a:rPr lang="en-US" dirty="0" smtClean="0"/>
              <a:t>.</a:t>
            </a:r>
          </a:p>
          <a:p>
            <a:pPr marL="342900" indent="-342900">
              <a:buFont typeface="Arial" panose="020B0604020202020204" pitchFamily="34" charset="0"/>
              <a:buChar char="•"/>
            </a:pPr>
            <a:r>
              <a:rPr lang="en-US" dirty="0"/>
              <a:t>The </a:t>
            </a:r>
            <a:r>
              <a:rPr lang="en-US" dirty="0" err="1"/>
              <a:t>microservice</a:t>
            </a:r>
            <a:r>
              <a:rPr lang="en-US" dirty="0"/>
              <a:t> architecture also improves fault isolation. For example, a memory leak in one service only affects that service</a:t>
            </a:r>
            <a:r>
              <a:rPr lang="en-US" dirty="0" smtClean="0"/>
              <a:t>.</a:t>
            </a:r>
          </a:p>
          <a:p>
            <a:pPr marL="342900" indent="-342900">
              <a:buFont typeface="Arial" panose="020B0604020202020204" pitchFamily="34" charset="0"/>
              <a:buChar char="•"/>
            </a:pPr>
            <a:r>
              <a:rPr lang="en-US" dirty="0"/>
              <a:t>Last but not least, the </a:t>
            </a:r>
            <a:r>
              <a:rPr lang="en-US" dirty="0" err="1"/>
              <a:t>microservice</a:t>
            </a:r>
            <a:r>
              <a:rPr lang="en-US" dirty="0"/>
              <a:t> architecture eliminates any long-term commitment to a technology stack. I</a:t>
            </a:r>
          </a:p>
        </p:txBody>
      </p:sp>
    </p:spTree>
    <p:extLst>
      <p:ext uri="{BB962C8B-B14F-4D97-AF65-F5344CB8AC3E}">
        <p14:creationId xmlns:p14="http://schemas.microsoft.com/office/powerpoint/2010/main" val="12504463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 </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D</a:t>
            </a:r>
            <a:r>
              <a:rPr lang="en-US" dirty="0" smtClean="0"/>
              <a:t>evelopers </a:t>
            </a:r>
            <a:r>
              <a:rPr lang="en-US" dirty="0"/>
              <a:t>must deal with the additional complexity of creating a distributed system</a:t>
            </a:r>
            <a:r>
              <a:rPr lang="en-US" dirty="0" smtClean="0"/>
              <a:t>.</a:t>
            </a:r>
          </a:p>
          <a:p>
            <a:pPr marL="342900" indent="-342900">
              <a:buFont typeface="Arial" panose="020B0604020202020204" pitchFamily="34" charset="0"/>
              <a:buChar char="•"/>
            </a:pPr>
            <a:r>
              <a:rPr lang="en-US" dirty="0"/>
              <a:t>Developers must implement an inter-process communication mechanism. Implementing use cases that span multiple services without using distributed transactions is difficult</a:t>
            </a:r>
            <a:r>
              <a:rPr lang="en-US" dirty="0" smtClean="0"/>
              <a:t>.</a:t>
            </a:r>
          </a:p>
          <a:p>
            <a:pPr marL="342900" indent="-342900">
              <a:buFont typeface="Arial" panose="020B0604020202020204" pitchFamily="34" charset="0"/>
              <a:buChar char="•"/>
            </a:pPr>
            <a:r>
              <a:rPr lang="en-US" dirty="0"/>
              <a:t>Writing automated tests that involve multiple services is challenging.</a:t>
            </a:r>
          </a:p>
        </p:txBody>
      </p:sp>
    </p:spTree>
    <p:extLst>
      <p:ext uri="{BB962C8B-B14F-4D97-AF65-F5344CB8AC3E}">
        <p14:creationId xmlns:p14="http://schemas.microsoft.com/office/powerpoint/2010/main" val="23411652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Need SpringBoot ?</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Spring Boot is next generation attempt to easy spring setup.</a:t>
            </a:r>
          </a:p>
          <a:p>
            <a:pPr marL="342900" indent="-342900">
              <a:buFont typeface="Arial" panose="020B0604020202020204" pitchFamily="34" charset="0"/>
              <a:buChar char="•"/>
            </a:pPr>
            <a:r>
              <a:rPr lang="en-US" dirty="0"/>
              <a:t>Spring Boot’s main benefit is configuring the resources based on what it finds in the classpath.</a:t>
            </a:r>
          </a:p>
          <a:p>
            <a:pPr marL="342900" indent="-342900">
              <a:buFont typeface="Arial" panose="020B0604020202020204" pitchFamily="34" charset="0"/>
              <a:buChar char="•"/>
            </a:pPr>
            <a:r>
              <a:rPr lang="en-US" dirty="0"/>
              <a:t>If your Maven POM includes JPA dependencies and a MYSQL driver, then Spring Boot will setup a persistence unit based on MySQL. If you’ve added a web dependency, then you will get Spring MVC configured with defaults.</a:t>
            </a:r>
          </a:p>
          <a:p>
            <a:pPr marL="342900" indent="-342900">
              <a:buFont typeface="Arial" panose="020B0604020202020204" pitchFamily="34" charset="0"/>
              <a:buChar char="•"/>
            </a:pPr>
            <a:r>
              <a:rPr lang="en-US" dirty="0"/>
              <a:t>When we talk about defaults, Spring Boot has its own opinions. If you are not specifying the details, it will use its own default configurations. If you want persistence, but don’t specify anything else in your POM file, then Spring Boot configures Hibernate as a JPA provider with an HSQLDB database.</a:t>
            </a:r>
          </a:p>
          <a:p>
            <a:endParaRPr lang="en-US" dirty="0"/>
          </a:p>
        </p:txBody>
      </p:sp>
    </p:spTree>
    <p:extLst>
      <p:ext uri="{BB962C8B-B14F-4D97-AF65-F5344CB8AC3E}">
        <p14:creationId xmlns:p14="http://schemas.microsoft.com/office/powerpoint/2010/main" val="15479775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Goals of Spring Boot</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i="1" dirty="0"/>
              <a:t>Primary Goal is :</a:t>
            </a:r>
          </a:p>
          <a:p>
            <a:pPr marL="1085850" lvl="1" indent="-342900">
              <a:buFont typeface="Arial" panose="020B0604020202020204" pitchFamily="34" charset="0"/>
              <a:buChar char="•"/>
            </a:pPr>
            <a:r>
              <a:rPr lang="en-US" dirty="0"/>
              <a:t>Provide a radically faster and widely accessible getting started experience for all Spring development.</a:t>
            </a:r>
          </a:p>
          <a:p>
            <a:pPr marL="1085850" lvl="1" indent="-342900">
              <a:buFont typeface="Arial" panose="020B0604020202020204" pitchFamily="34" charset="0"/>
              <a:buChar char="•"/>
            </a:pPr>
            <a:r>
              <a:rPr lang="en-US" dirty="0"/>
              <a:t>Be opinionated out of the box, but get out of the way quickly as requirements start to diverge from the defaults.</a:t>
            </a:r>
          </a:p>
          <a:p>
            <a:pPr marL="1028700" lvl="1">
              <a:buFont typeface="Arial" panose="020B0604020202020204" pitchFamily="34" charset="0"/>
              <a:buChar char="•"/>
            </a:pPr>
            <a:r>
              <a:rPr lang="en-US" dirty="0"/>
              <a:t>Provide a range of non-functional features that are common to large classes of projects (e.g. embedded servers, security, metrics, health checks, externalized configuration).</a:t>
            </a:r>
          </a:p>
          <a:p>
            <a:pPr marL="1085850" lvl="1" indent="-342900">
              <a:buFont typeface="Arial" panose="020B0604020202020204" pitchFamily="34" charset="0"/>
              <a:buChar char="•"/>
            </a:pPr>
            <a:r>
              <a:rPr lang="en-US" dirty="0"/>
              <a:t>Absolutely no code generation and no requirement for XML configuration.</a:t>
            </a:r>
          </a:p>
          <a:p>
            <a:endParaRPr lang="en-US" dirty="0"/>
          </a:p>
          <a:p>
            <a:endParaRPr lang="en-US" dirty="0"/>
          </a:p>
        </p:txBody>
      </p:sp>
    </p:spTree>
    <p:extLst>
      <p:ext uri="{BB962C8B-B14F-4D97-AF65-F5344CB8AC3E}">
        <p14:creationId xmlns:p14="http://schemas.microsoft.com/office/powerpoint/2010/main" val="1792571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Understanding Starter </a:t>
            </a:r>
            <a:r>
              <a:rPr lang="en-US" dirty="0" smtClean="0">
                <a:effectLst/>
              </a:rPr>
              <a:t>POMS</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sz="1800" dirty="0"/>
              <a:t>Starter POMs are a set of convenient dependency descriptors that you can include in your application. </a:t>
            </a:r>
            <a:endParaRPr lang="en-US" sz="1800" dirty="0" smtClean="0"/>
          </a:p>
          <a:p>
            <a:pPr marL="342900" indent="-342900">
              <a:buFont typeface="Arial" panose="020B0604020202020204" pitchFamily="34" charset="0"/>
              <a:buChar char="•"/>
            </a:pPr>
            <a:r>
              <a:rPr lang="en-US" sz="1800" dirty="0"/>
              <a:t>You get a one-stop-shop for all the Spring and related technology that you need, without having to hunt through sample code and copy paste loads of dependency descriptors. </a:t>
            </a:r>
            <a:endParaRPr lang="en-US" sz="1800" dirty="0" smtClean="0"/>
          </a:p>
          <a:p>
            <a:pPr marL="1085850" lvl="1" indent="-342900">
              <a:buFont typeface="Arial" panose="020B0604020202020204" pitchFamily="34" charset="0"/>
              <a:buChar char="•"/>
            </a:pPr>
            <a:r>
              <a:rPr lang="en-US" dirty="0"/>
              <a:t>For example, if you want to get started using Spring and JPA for database access, just include the </a:t>
            </a:r>
            <a:r>
              <a:rPr lang="en-US" dirty="0"/>
              <a:t>spring-boot-starter-data-</a:t>
            </a:r>
            <a:r>
              <a:rPr lang="en-US" dirty="0" err="1"/>
              <a:t>jpa</a:t>
            </a:r>
            <a:r>
              <a:rPr lang="en-US" dirty="0"/>
              <a:t> dependency in your project, and you are good to go</a:t>
            </a:r>
            <a:endParaRPr lang="en-US" dirty="0" smtClean="0"/>
          </a:p>
          <a:p>
            <a:pPr marL="342900" indent="-342900">
              <a:buFont typeface="Arial" panose="020B0604020202020204" pitchFamily="34" charset="0"/>
              <a:buChar char="•"/>
            </a:pPr>
            <a:r>
              <a:rPr lang="en-US" sz="1800" dirty="0"/>
              <a:t> The starters contain a lot of the dependencies that you need to get a project up and running quickly and with a consistent, supported set of managed transitive dependencies</a:t>
            </a:r>
            <a:r>
              <a:rPr lang="en-US" sz="1800" dirty="0" smtClean="0"/>
              <a:t>.</a:t>
            </a:r>
          </a:p>
          <a:p>
            <a:pPr marL="342900" indent="-342900">
              <a:buFont typeface="Arial" panose="020B0604020202020204" pitchFamily="34" charset="0"/>
              <a:buChar char="•"/>
            </a:pPr>
            <a:r>
              <a:rPr lang="en-US" sz="1800" dirty="0" smtClean="0"/>
              <a:t>All</a:t>
            </a:r>
            <a:r>
              <a:rPr lang="en-US" sz="1800" dirty="0"/>
              <a:t> </a:t>
            </a:r>
            <a:r>
              <a:rPr lang="en-US" sz="1800" b="1" dirty="0"/>
              <a:t>official</a:t>
            </a:r>
            <a:r>
              <a:rPr lang="en-US" sz="1800" dirty="0"/>
              <a:t> starters follow a similar naming pattern; </a:t>
            </a:r>
            <a:endParaRPr lang="en-US" sz="1800" dirty="0" smtClean="0"/>
          </a:p>
          <a:p>
            <a:pPr marL="1085850" lvl="1" indent="-342900">
              <a:buFont typeface="Arial" panose="020B0604020202020204" pitchFamily="34" charset="0"/>
              <a:buChar char="•"/>
            </a:pPr>
            <a:r>
              <a:rPr lang="en-US" sz="1600" b="1" dirty="0" smtClean="0"/>
              <a:t>spring-boot-starter-</a:t>
            </a:r>
            <a:r>
              <a:rPr lang="en-US" sz="1600" b="1" dirty="0"/>
              <a:t>*</a:t>
            </a:r>
            <a:r>
              <a:rPr lang="en-US" sz="1600" b="1" dirty="0"/>
              <a:t>, where </a:t>
            </a:r>
            <a:r>
              <a:rPr lang="en-US" sz="1600" b="1" dirty="0"/>
              <a:t>*</a:t>
            </a:r>
            <a:r>
              <a:rPr lang="en-US" sz="1600" b="1" dirty="0"/>
              <a:t> is a particular type of application</a:t>
            </a:r>
            <a:r>
              <a:rPr lang="en-US" sz="1600" dirty="0"/>
              <a:t>. </a:t>
            </a:r>
          </a:p>
        </p:txBody>
      </p:sp>
    </p:spTree>
    <p:extLst>
      <p:ext uri="{BB962C8B-B14F-4D97-AF65-F5344CB8AC3E}">
        <p14:creationId xmlns:p14="http://schemas.microsoft.com/office/powerpoint/2010/main" val="2868842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Understanding Starter POMS</a:t>
            </a:r>
            <a:r>
              <a:rPr lang="en-US" dirty="0">
                <a:effectLst/>
              </a:rPr>
              <a:t/>
            </a:r>
            <a:br>
              <a:rPr lang="en-US" dirty="0">
                <a:effectLst/>
              </a:rPr>
            </a:b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b="1" dirty="0"/>
              <a:t> </a:t>
            </a:r>
            <a:r>
              <a:rPr lang="en-US" sz="1800" dirty="0" smtClean="0"/>
              <a:t>Apart from Starter </a:t>
            </a:r>
            <a:r>
              <a:rPr lang="en-US" sz="1800" dirty="0"/>
              <a:t>Pom’s </a:t>
            </a:r>
            <a:r>
              <a:rPr lang="en-US" sz="1800" dirty="0"/>
              <a:t> </a:t>
            </a:r>
            <a:r>
              <a:rPr lang="en-US" sz="1800" dirty="0" smtClean="0"/>
              <a:t> </a:t>
            </a:r>
            <a:r>
              <a:rPr lang="en-US" sz="1800" b="1" dirty="0" err="1"/>
              <a:t>G</a:t>
            </a:r>
            <a:r>
              <a:rPr lang="en-US" sz="1800" b="1" dirty="0" err="1" smtClean="0"/>
              <a:t>radle</a:t>
            </a:r>
            <a:r>
              <a:rPr lang="en-US" sz="1800" dirty="0" smtClean="0"/>
              <a:t> can also be used  </a:t>
            </a:r>
            <a:r>
              <a:rPr lang="en-US" sz="1800" dirty="0"/>
              <a:t>build files which one can use to add required dependencies and also facilitate auto configuration</a:t>
            </a:r>
            <a:r>
              <a:rPr lang="en-US" sz="1800" dirty="0" smtClean="0"/>
              <a:t>.</a:t>
            </a:r>
          </a:p>
          <a:p>
            <a:pPr marL="342900" indent="-342900">
              <a:buFont typeface="Arial" panose="020B0604020202020204" pitchFamily="34" charset="0"/>
              <a:buChar char="•"/>
            </a:pPr>
            <a:r>
              <a:rPr lang="en-US" sz="1800" dirty="0"/>
              <a:t>Maven users can inherit from the </a:t>
            </a:r>
            <a:r>
              <a:rPr lang="en-US" sz="1800" dirty="0"/>
              <a:t>spring-boot-starter-parent</a:t>
            </a:r>
            <a:r>
              <a:rPr lang="en-US" sz="1800" dirty="0"/>
              <a:t> project to obtain sensible defaults. The parent project provides the following features:</a:t>
            </a:r>
            <a:endParaRPr lang="en-US" sz="1800" dirty="0"/>
          </a:p>
          <a:p>
            <a:pPr marL="1028700" lvl="1">
              <a:buFont typeface="Arial" panose="020B0604020202020204" pitchFamily="34" charset="0"/>
              <a:buChar char="•"/>
            </a:pPr>
            <a:r>
              <a:rPr lang="en-US" sz="1600" dirty="0"/>
              <a:t>Java 1.6 as the default compiler level</a:t>
            </a:r>
            <a:r>
              <a:rPr lang="en-US" sz="1600" dirty="0" smtClean="0"/>
              <a:t>.</a:t>
            </a:r>
          </a:p>
          <a:p>
            <a:pPr marL="1028700" lvl="1">
              <a:buFont typeface="Arial" panose="020B0604020202020204" pitchFamily="34" charset="0"/>
              <a:buChar char="•"/>
            </a:pPr>
            <a:r>
              <a:rPr lang="en-US" sz="1600" dirty="0"/>
              <a:t>A </a:t>
            </a:r>
            <a:r>
              <a:rPr lang="en-US" sz="1600" dirty="0">
                <a:hlinkClick r:id="rId3" tooltip="13.1 Dependency management"/>
              </a:rPr>
              <a:t>Dependency Management section</a:t>
            </a:r>
            <a:r>
              <a:rPr lang="en-US" sz="1600" dirty="0"/>
              <a:t>, allowing you to omit &lt;version&gt; tags for common dependencies, inherited from the spring-boot-dependencies POM.</a:t>
            </a:r>
          </a:p>
          <a:p>
            <a:pPr marL="1028700" lvl="1">
              <a:buFont typeface="Arial" panose="020B0604020202020204" pitchFamily="34" charset="0"/>
              <a:buChar char="•"/>
            </a:pPr>
            <a:r>
              <a:rPr lang="en-US" sz="1600" dirty="0" smtClean="0"/>
              <a:t>Sensible </a:t>
            </a:r>
            <a:r>
              <a:rPr lang="en-US" sz="1600" dirty="0"/>
              <a:t>plugin configuration (</a:t>
            </a:r>
            <a:r>
              <a:rPr lang="en-US" sz="1600" dirty="0">
                <a:hlinkClick r:id="rId4"/>
              </a:rPr>
              <a:t>exec plugin</a:t>
            </a:r>
            <a:r>
              <a:rPr lang="en-US" sz="1600" dirty="0"/>
              <a:t>, </a:t>
            </a:r>
            <a:r>
              <a:rPr lang="en-US" sz="1600" dirty="0">
                <a:hlinkClick r:id="rId5"/>
              </a:rPr>
              <a:t>surefire</a:t>
            </a:r>
            <a:r>
              <a:rPr lang="en-US" sz="1600" dirty="0"/>
              <a:t>, </a:t>
            </a:r>
            <a:r>
              <a:rPr lang="en-US" sz="1600" dirty="0" err="1">
                <a:hlinkClick r:id="rId6"/>
              </a:rPr>
              <a:t>Git</a:t>
            </a:r>
            <a:r>
              <a:rPr lang="en-US" sz="1600" dirty="0">
                <a:hlinkClick r:id="rId6"/>
              </a:rPr>
              <a:t> commit ID</a:t>
            </a:r>
            <a:r>
              <a:rPr lang="en-US" sz="1600" dirty="0"/>
              <a:t>, </a:t>
            </a:r>
            <a:r>
              <a:rPr lang="en-US" sz="1600" dirty="0">
                <a:hlinkClick r:id="rId7"/>
              </a:rPr>
              <a:t>shade</a:t>
            </a:r>
            <a:r>
              <a:rPr lang="en-US" sz="1600" dirty="0"/>
              <a:t>).</a:t>
            </a:r>
          </a:p>
          <a:p>
            <a:pPr marL="1028700" lvl="1">
              <a:buFont typeface="Arial" panose="020B0604020202020204" pitchFamily="34" charset="0"/>
              <a:buChar char="•"/>
            </a:pPr>
            <a:r>
              <a:rPr lang="en-US" sz="1600" dirty="0"/>
              <a:t>Sensible resource filtering for </a:t>
            </a:r>
            <a:r>
              <a:rPr lang="en-US" sz="1600" dirty="0" err="1"/>
              <a:t>application.properties</a:t>
            </a:r>
            <a:r>
              <a:rPr lang="en-US" sz="1600" dirty="0"/>
              <a:t> and </a:t>
            </a:r>
            <a:r>
              <a:rPr lang="en-US" sz="1600" dirty="0" err="1"/>
              <a:t>application.yml</a:t>
            </a:r>
            <a:r>
              <a:rPr lang="en-US" sz="1600" dirty="0"/>
              <a:t> including profile-specific files (e.g. application-</a:t>
            </a:r>
            <a:r>
              <a:rPr lang="en-US" sz="1600" dirty="0" err="1"/>
              <a:t>foo.properties</a:t>
            </a:r>
            <a:r>
              <a:rPr lang="en-US" sz="1600" dirty="0"/>
              <a:t> </a:t>
            </a:r>
            <a:r>
              <a:rPr lang="en-US" sz="1600" dirty="0" err="1"/>
              <a:t>andapplication-foo.yml</a:t>
            </a:r>
            <a:r>
              <a:rPr lang="en-US" sz="1600" dirty="0"/>
              <a:t>)</a:t>
            </a:r>
          </a:p>
          <a:p>
            <a:pPr marL="1028700" lvl="1">
              <a:buFont typeface="Arial" panose="020B0604020202020204" pitchFamily="34" charset="0"/>
              <a:buChar char="•"/>
            </a:pPr>
            <a:endParaRPr lang="en-US" sz="1600" dirty="0"/>
          </a:p>
          <a:p>
            <a:pPr marL="285750" indent="-285750">
              <a:buFont typeface="Arial" panose="020B0604020202020204" pitchFamily="34" charset="0"/>
              <a:buChar char="•"/>
            </a:pPr>
            <a:r>
              <a:rPr lang="en-US" sz="1800" dirty="0"/>
              <a:t>To configure your project to inherit from the spring-boot-starter-parent simply set the parent</a:t>
            </a:r>
            <a:r>
              <a:rPr lang="en-US" sz="1800" dirty="0" smtClean="0"/>
              <a:t>:</a:t>
            </a:r>
          </a:p>
          <a:p>
            <a:r>
              <a:rPr lang="en-US" sz="1800" dirty="0"/>
              <a:t>	</a:t>
            </a:r>
            <a:r>
              <a:rPr lang="en-US" sz="1800" dirty="0" smtClean="0"/>
              <a:t>&lt;</a:t>
            </a:r>
            <a:r>
              <a:rPr lang="en-US" sz="1800" dirty="0"/>
              <a:t>parent&gt;</a:t>
            </a:r>
            <a:r>
              <a:rPr lang="en-US" sz="1800" dirty="0"/>
              <a:t> </a:t>
            </a:r>
            <a:r>
              <a:rPr lang="en-US" sz="1800" dirty="0" smtClean="0"/>
              <a:t>            	</a:t>
            </a:r>
          </a:p>
          <a:p>
            <a:r>
              <a:rPr lang="en-US" sz="1800" dirty="0"/>
              <a:t>	</a:t>
            </a:r>
            <a:r>
              <a:rPr lang="en-US" sz="1800" dirty="0" smtClean="0"/>
              <a:t>	&lt;</a:t>
            </a:r>
            <a:r>
              <a:rPr lang="en-US" sz="1800" dirty="0" err="1"/>
              <a:t>groupId</a:t>
            </a:r>
            <a:r>
              <a:rPr lang="en-US" sz="1800" dirty="0"/>
              <a:t>&gt;</a:t>
            </a:r>
            <a:r>
              <a:rPr lang="en-US" sz="1800" dirty="0" err="1"/>
              <a:t>org.springframework.boot</a:t>
            </a:r>
            <a:r>
              <a:rPr lang="en-US" sz="1800" dirty="0"/>
              <a:t>&lt;/</a:t>
            </a:r>
            <a:r>
              <a:rPr lang="en-US" sz="1800" dirty="0" err="1"/>
              <a:t>groupId</a:t>
            </a:r>
            <a:r>
              <a:rPr lang="en-US" sz="1800" dirty="0"/>
              <a:t>&gt;</a:t>
            </a:r>
            <a:r>
              <a:rPr lang="en-US" sz="1800" dirty="0"/>
              <a:t> </a:t>
            </a:r>
            <a:endParaRPr lang="en-US" sz="1800" dirty="0" smtClean="0"/>
          </a:p>
          <a:p>
            <a:r>
              <a:rPr lang="en-US" sz="1800" dirty="0"/>
              <a:t>	</a:t>
            </a:r>
            <a:r>
              <a:rPr lang="en-US" sz="1800" dirty="0" smtClean="0"/>
              <a:t>	&lt;</a:t>
            </a:r>
            <a:r>
              <a:rPr lang="en-US" sz="1800" dirty="0" err="1"/>
              <a:t>artifactId</a:t>
            </a:r>
            <a:r>
              <a:rPr lang="en-US" sz="1800" dirty="0"/>
              <a:t>&gt;</a:t>
            </a:r>
            <a:r>
              <a:rPr lang="en-US" sz="1800" dirty="0"/>
              <a:t>spring-boot-starter-parent</a:t>
            </a:r>
            <a:r>
              <a:rPr lang="en-US" sz="1800" dirty="0"/>
              <a:t>&lt;/</a:t>
            </a:r>
            <a:r>
              <a:rPr lang="en-US" sz="1800" dirty="0" err="1"/>
              <a:t>artifactId</a:t>
            </a:r>
            <a:r>
              <a:rPr lang="en-US" sz="1800" dirty="0"/>
              <a:t>&gt;</a:t>
            </a:r>
            <a:r>
              <a:rPr lang="en-US" sz="1800" dirty="0"/>
              <a:t> </a:t>
            </a:r>
            <a:endParaRPr lang="en-US" sz="1800" dirty="0" smtClean="0"/>
          </a:p>
          <a:p>
            <a:r>
              <a:rPr lang="en-US" sz="1800" dirty="0"/>
              <a:t>	</a:t>
            </a:r>
            <a:r>
              <a:rPr lang="en-US" sz="1800" dirty="0" smtClean="0"/>
              <a:t>	&lt;</a:t>
            </a:r>
            <a:r>
              <a:rPr lang="en-US" sz="1800" dirty="0"/>
              <a:t>version&gt;</a:t>
            </a:r>
            <a:r>
              <a:rPr lang="en-US" sz="1800" dirty="0"/>
              <a:t>1.4.0.BUILD-SNAPSHOT</a:t>
            </a:r>
            <a:r>
              <a:rPr lang="en-US" sz="1800" dirty="0"/>
              <a:t>&lt;/version&gt;</a:t>
            </a:r>
            <a:r>
              <a:rPr lang="en-US" sz="1800" dirty="0"/>
              <a:t> </a:t>
            </a:r>
            <a:endParaRPr lang="en-US" sz="1800" dirty="0" smtClean="0"/>
          </a:p>
          <a:p>
            <a:r>
              <a:rPr lang="en-US" sz="1800" dirty="0"/>
              <a:t>	</a:t>
            </a:r>
            <a:r>
              <a:rPr lang="en-US" sz="1800" dirty="0" smtClean="0"/>
              <a:t>&lt;/</a:t>
            </a:r>
            <a:r>
              <a:rPr lang="en-US" sz="1800" dirty="0"/>
              <a:t>parent&gt;</a:t>
            </a:r>
          </a:p>
          <a:p>
            <a:endParaRPr lang="en-US" b="1" dirty="0" smtClean="0"/>
          </a:p>
        </p:txBody>
      </p:sp>
    </p:spTree>
    <p:extLst>
      <p:ext uri="{BB962C8B-B14F-4D97-AF65-F5344CB8AC3E}">
        <p14:creationId xmlns:p14="http://schemas.microsoft.com/office/powerpoint/2010/main" val="1706602344"/>
      </p:ext>
    </p:extLst>
  </p:cSld>
  <p:clrMapOvr>
    <a:masterClrMapping/>
  </p:clrMapOvr>
</p:sld>
</file>

<file path=ppt/theme/theme1.xml><?xml version="1.0" encoding="utf-8"?>
<a:theme xmlns:a="http://schemas.openxmlformats.org/drawingml/2006/main" name="3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a:solidFill>
            <a:schemeClr val="tx1"/>
          </a:solidFill>
          <a:round/>
          <a:headEnd/>
          <a:tailEnd/>
        </a:ln>
      </a:spPr>
      <a:bodyPr wrap="none" anchor="ctr"/>
      <a:lstStyle>
        <a:defPPr>
          <a:defRPr/>
        </a:defPPr>
      </a:lstStyle>
    </a:spDef>
  </a:objectDefaults>
  <a:extraClrSchemeLst/>
</a:theme>
</file>

<file path=ppt/theme/theme2.xml><?xml version="1.0" encoding="utf-8"?>
<a:theme xmlns:a="http://schemas.openxmlformats.org/drawingml/2006/main" name="4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DA643093E1B6B408D0D3CA2B9644BC6" ma:contentTypeVersion="" ma:contentTypeDescription="Create a new document." ma:contentTypeScope="" ma:versionID="d2cb18ce197416783ca49f134682b0ff">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51E4A4-67CE-4EFF-8648-5A1BA9716107}">
  <ds:schemaRefs>
    <ds:schemaRef ds:uri="http://schemas.microsoft.com/sharepoint/v3/contenttype/forms"/>
  </ds:schemaRefs>
</ds:datastoreItem>
</file>

<file path=customXml/itemProps2.xml><?xml version="1.0" encoding="utf-8"?>
<ds:datastoreItem xmlns:ds="http://schemas.openxmlformats.org/officeDocument/2006/customXml" ds:itemID="{164C99FF-165E-4DBB-B6A8-B1D2BD44D770}">
  <ds:schemaRefs>
    <ds:schemaRef ds:uri="http://purl.org/dc/terms/"/>
    <ds:schemaRef ds:uri="http://schemas.microsoft.com/office/2006/documentManagement/types"/>
    <ds:schemaRef ds:uri="http://schemas.openxmlformats.org/package/2006/metadata/core-properties"/>
    <ds:schemaRef ds:uri="http://purl.org/dc/elements/1.1/"/>
    <ds:schemaRef ds:uri="http://purl.org/dc/dcmitype/"/>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6C39E6F6-4BE4-4120-A92A-F5366AC908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Act Class in RIM_Revised v1 0</Template>
  <TotalTime>24126</TotalTime>
  <Words>2603</Words>
  <Application>Microsoft Office PowerPoint</Application>
  <PresentationFormat>On-screen Show (4:3)</PresentationFormat>
  <Paragraphs>410</Paragraphs>
  <Slides>55</Slides>
  <Notes>10</Notes>
  <HiddenSlides>0</HiddenSlides>
  <MMClips>0</MMClips>
  <ScaleCrop>false</ScaleCrop>
  <HeadingPairs>
    <vt:vector size="4" baseType="variant">
      <vt:variant>
        <vt:lpstr>Theme</vt:lpstr>
      </vt:variant>
      <vt:variant>
        <vt:i4>2</vt:i4>
      </vt:variant>
      <vt:variant>
        <vt:lpstr>Slide Titles</vt:lpstr>
      </vt:variant>
      <vt:variant>
        <vt:i4>55</vt:i4>
      </vt:variant>
    </vt:vector>
  </HeadingPairs>
  <TitlesOfParts>
    <vt:vector size="57" baseType="lpstr">
      <vt:lpstr>3_CT-Master</vt:lpstr>
      <vt:lpstr>4_CT-Master</vt:lpstr>
      <vt:lpstr>PowerPoint Presentation</vt:lpstr>
      <vt:lpstr>PowerPoint Presentation</vt:lpstr>
      <vt:lpstr>PowerPoint Presentation</vt:lpstr>
      <vt:lpstr>Introduction to SpringBoot </vt:lpstr>
      <vt:lpstr>Introduction to SpringBoot </vt:lpstr>
      <vt:lpstr>Why we Need SpringBoot ?</vt:lpstr>
      <vt:lpstr>Primary Goals of Spring Boot</vt:lpstr>
      <vt:lpstr>Understanding Starter POMS</vt:lpstr>
      <vt:lpstr>Understanding Starter POMS </vt:lpstr>
      <vt:lpstr>Understanding Starter POMS</vt:lpstr>
      <vt:lpstr>Structuring your code  </vt:lpstr>
      <vt:lpstr>Configuration classes</vt:lpstr>
      <vt:lpstr>Configuration classes</vt:lpstr>
      <vt:lpstr>SpringApplication </vt:lpstr>
      <vt:lpstr>@EnableAutoConfiguration </vt:lpstr>
      <vt:lpstr>Packaging For Production </vt:lpstr>
      <vt:lpstr>Packaging For Production </vt:lpstr>
      <vt:lpstr>Spring Boot Modules </vt:lpstr>
      <vt:lpstr>Spring Boot Module Relations </vt:lpstr>
      <vt:lpstr>Not a Web Application? </vt:lpstr>
      <vt:lpstr>SpringApplicationBuilder </vt:lpstr>
      <vt:lpstr>Environment and Profiles </vt:lpstr>
      <vt:lpstr>Command Line Arguments </vt:lpstr>
      <vt:lpstr>Externalizing Configuration to Properties </vt:lpstr>
      <vt:lpstr>Using YAML </vt:lpstr>
      <vt:lpstr>Binding Configuration To Beans </vt:lpstr>
      <vt:lpstr>Data Binding to @ConfigurationProperties </vt:lpstr>
      <vt:lpstr>Customizing Configuration Location </vt:lpstr>
      <vt:lpstr>Spring Profiles </vt:lpstr>
      <vt:lpstr>Logging </vt:lpstr>
      <vt:lpstr>Adding some Autoconfigured Behavior </vt:lpstr>
      <vt:lpstr>Adding Static Resources </vt:lpstr>
      <vt:lpstr>Adding A UI with Thymeleaf </vt:lpstr>
      <vt:lpstr>Currently Available Autoconfigured Behaviour </vt:lpstr>
      <vt:lpstr>The Actuator </vt:lpstr>
      <vt:lpstr>Adding Security </vt:lpstr>
      <vt:lpstr>Adding a Remote SSH Server </vt:lpstr>
      <vt:lpstr>Building a WAR </vt:lpstr>
      <vt:lpstr>Customizing Business Content </vt:lpstr>
      <vt:lpstr>Customizing the ApplicationContext </vt:lpstr>
      <vt:lpstr>Customizing @EnableAutoConfiguration </vt:lpstr>
      <vt:lpstr>Customizing the CLI </vt:lpstr>
      <vt:lpstr>Customizing Servlet Container Properties </vt:lpstr>
      <vt:lpstr>Spring Boot Loader </vt:lpstr>
      <vt:lpstr>How We Load Nested Jars </vt:lpstr>
      <vt:lpstr>Pain Areas of Monolithic </vt:lpstr>
      <vt:lpstr>Microservices</vt:lpstr>
      <vt:lpstr>Monolithic way</vt:lpstr>
      <vt:lpstr>Decomposing applications into services </vt:lpstr>
      <vt:lpstr>Y-axis decomposition</vt:lpstr>
      <vt:lpstr>Communication mechanisms in a microservice architecture </vt:lpstr>
      <vt:lpstr>API gateway pattern </vt:lpstr>
      <vt:lpstr>API gateway pattern</vt:lpstr>
      <vt:lpstr>Benefits of  Monolithic architecture</vt:lpstr>
      <vt:lpstr>Drawbacks </vt:lpstr>
    </vt:vector>
  </TitlesOfParts>
  <Company>CitiusTech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RakeshS</dc:creator>
  <cp:lastModifiedBy>Chand Ali</cp:lastModifiedBy>
  <cp:revision>521</cp:revision>
  <dcterms:created xsi:type="dcterms:W3CDTF">2007-10-04T05:49:33Z</dcterms:created>
  <dcterms:modified xsi:type="dcterms:W3CDTF">2016-03-07T18:27:07Z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0x010100EDA643093E1B6B408D0D3CA2B9644BC6</vt:lpwstr>
  </property>
</Properties>
</file>