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58" r:id="rId5"/>
    <p:sldId id="269" r:id="rId6"/>
    <p:sldId id="261" r:id="rId7"/>
    <p:sldId id="265" r:id="rId8"/>
    <p:sldId id="262" r:id="rId9"/>
    <p:sldId id="263" r:id="rId10"/>
    <p:sldId id="277" r:id="rId11"/>
    <p:sldId id="264" r:id="rId12"/>
    <p:sldId id="266" r:id="rId13"/>
    <p:sldId id="286" r:id="rId14"/>
    <p:sldId id="287" r:id="rId15"/>
    <p:sldId id="270" r:id="rId16"/>
    <p:sldId id="267" r:id="rId17"/>
    <p:sldId id="271" r:id="rId18"/>
    <p:sldId id="284" r:id="rId19"/>
    <p:sldId id="289" r:id="rId20"/>
    <p:sldId id="288" r:id="rId21"/>
    <p:sldId id="273" r:id="rId22"/>
    <p:sldId id="275" r:id="rId23"/>
    <p:sldId id="268" r:id="rId24"/>
    <p:sldId id="281" r:id="rId25"/>
    <p:sldId id="282" r:id="rId26"/>
    <p:sldId id="283" r:id="rId27"/>
    <p:sldId id="276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Health and Socio</a:t>
            </a:r>
            <a:r>
              <a:rPr lang="en-US" sz="8000" dirty="0"/>
              <a:t>-</a:t>
            </a:r>
            <a:r>
              <a:rPr lang="en-US" sz="6700" dirty="0"/>
              <a:t>Economic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 DOMARA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0E54-3E73-439B-837B-256095C7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Why we limited our study to Countries with at least 1MM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4A11-464A-4DB9-A110-9EAB1A6E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highest crime rate in the world per 100,000 citizens is … THE VATICAN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Crimes are usually committed by non-citizens on non-citizens and handled by Italy.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due to the high number of tourists and a population of less than 1,000.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Monaco has a very high number of hospital beds per citizen, but is also highly dependent on tourism and many of the beds are available for tourists.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159 countries considered represent over 99% of the world’s population and two-thirds of the world’s nations.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Small countries had high variances in results and moved the averages out of proportion to their influence.</a:t>
            </a:r>
          </a:p>
        </p:txBody>
      </p:sp>
    </p:spTree>
    <p:extLst>
      <p:ext uri="{BB962C8B-B14F-4D97-AF65-F5344CB8AC3E}">
        <p14:creationId xmlns:p14="http://schemas.microsoft.com/office/powerpoint/2010/main" val="95987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0096-B200-4259-BC4D-6450B368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CFBA-89D6-4D81-BBD4-70E31B87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B0F0"/>
                </a:solidFill>
              </a:rPr>
              <a:t>prescribed panda format </a:t>
            </a:r>
            <a:r>
              <a:rPr lang="en-US" sz="2400" dirty="0"/>
              <a:t>was established with the data to be used.</a:t>
            </a:r>
          </a:p>
          <a:p>
            <a:r>
              <a:rPr lang="en-US" sz="2400" dirty="0"/>
              <a:t>A csv file of predominant religions and sects (40% cut off) was prepared based on the CIA World Factbook information.</a:t>
            </a:r>
          </a:p>
          <a:p>
            <a:r>
              <a:rPr lang="en-US" sz="2400" dirty="0"/>
              <a:t>A small </a:t>
            </a:r>
            <a:r>
              <a:rPr lang="en-US" sz="2400" b="1" dirty="0">
                <a:solidFill>
                  <a:srgbClr val="00B0F0"/>
                </a:solidFill>
              </a:rPr>
              <a:t>sample csv file </a:t>
            </a:r>
            <a:r>
              <a:rPr lang="en-US" sz="2400" dirty="0"/>
              <a:t>data for 24 countries was manually prepared.</a:t>
            </a:r>
          </a:p>
          <a:p>
            <a:r>
              <a:rPr lang="en-US" sz="2400" dirty="0"/>
              <a:t>Matt worked on extracting the data for all countries with population over 1M.</a:t>
            </a:r>
          </a:p>
          <a:p>
            <a:r>
              <a:rPr lang="en-US" sz="2400" dirty="0"/>
              <a:t>Randall worked on preparing graphs of the data using the sample set.</a:t>
            </a:r>
          </a:p>
          <a:p>
            <a:r>
              <a:rPr lang="en-US" sz="2400" dirty="0"/>
              <a:t>Don worked on preparing the statistics of the data using the sample set.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61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E68B-EC09-4E6A-A674-493ABA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DD91D-93BF-4C6E-9338-99E4B99E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Visually reviewed scatter plots and histograms for comparisons, trends.</a:t>
                </a:r>
              </a:p>
              <a:p>
                <a:r>
                  <a:rPr lang="en-US" dirty="0"/>
                  <a:t>Reviewed the matrix of correlation coefficients 𝞺</a:t>
                </a:r>
                <a:r>
                  <a:rPr lang="en-US" baseline="-25000" dirty="0" err="1"/>
                  <a:t>x,y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for correlations.</a:t>
                </a:r>
              </a:p>
              <a:p>
                <a:r>
                  <a:rPr lang="en-US" dirty="0"/>
                  <a:t>Developed hypotheses about relationships.</a:t>
                </a:r>
              </a:p>
              <a:p>
                <a:r>
                  <a:rPr lang="en-US" dirty="0"/>
                  <a:t>Performed statistical tests to confirm or refute hypotheses.</a:t>
                </a:r>
              </a:p>
              <a:p>
                <a:r>
                  <a:rPr lang="en-US" dirty="0"/>
                  <a:t>Investigated counter-intuitive results for explanations.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DD91D-93BF-4C6E-9338-99E4B99E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81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AC9-C594-44D0-A39F-ADC91B5F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E830F8-5854-42DB-9AD4-46B5A6B2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409" y="2229853"/>
            <a:ext cx="9961165" cy="29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4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581C-4261-4E12-AF1D-7492F742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Section of Code for a Graph, with Regression Line and Analytical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6528A6-51FB-4070-8004-895E37A8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840" y="2342147"/>
            <a:ext cx="10468257" cy="33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370-4172-453A-89D9-864D3768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2865-621D-4376-AE3F-1B1DE422F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erson holding a sign&#10;&#10;Description automatically generated">
            <a:extLst>
              <a:ext uri="{FF2B5EF4-FFF2-40B4-BE49-F238E27FC236}">
                <a16:creationId xmlns:a16="http://schemas.microsoft.com/office/drawing/2014/main" id="{B535962D-2CB5-467B-A6FF-3ABFFA7D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73" y="0"/>
            <a:ext cx="9158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3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9390-31BF-4A05-8B2D-2666A614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1560-BA6B-4316-8C93-5AF9D908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variables considered. education provided the most highly correlated variables to infant mortality and life expectancy.</a:t>
            </a:r>
          </a:p>
          <a:p>
            <a:r>
              <a:rPr lang="en-US" dirty="0"/>
              <a:t>Literacy had the greatest correlation on infant mortality.</a:t>
            </a:r>
          </a:p>
          <a:p>
            <a:r>
              <a:rPr lang="en-US" dirty="0"/>
              <a:t>Level of education had the greatest correction to life expectancy at age 5. </a:t>
            </a:r>
          </a:p>
        </p:txBody>
      </p:sp>
    </p:spTree>
    <p:extLst>
      <p:ext uri="{BB962C8B-B14F-4D97-AF65-F5344CB8AC3E}">
        <p14:creationId xmlns:p14="http://schemas.microsoft.com/office/powerpoint/2010/main" val="323132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A425199-E0AC-4DE4-88C5-7010777A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0" y="1550773"/>
            <a:ext cx="5166772" cy="37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C06CFFE-DF4E-408A-B296-2E34E918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109" y="1550130"/>
            <a:ext cx="5251456" cy="359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6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09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F1F0-3439-4742-AB4E-0B59A01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74FA-6F66-4433-9A13-CE42591B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How do socio-economic and behavioral factors impact health globally?</a:t>
            </a:r>
          </a:p>
        </p:txBody>
      </p:sp>
    </p:spTree>
    <p:extLst>
      <p:ext uri="{BB962C8B-B14F-4D97-AF65-F5344CB8AC3E}">
        <p14:creationId xmlns:p14="http://schemas.microsoft.com/office/powerpoint/2010/main" val="130689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AF11-00B5-47EC-A68F-0C19AE37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Income Equality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1526-7FCB-416D-A0AB-13C3E576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Although there was a slight negative correlation based on the GINI index, the influence was negligible. Higher index means higher income inequality.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76AC397-3840-41E4-9BE4-B91DC927B8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28" y="1138988"/>
            <a:ext cx="7109882" cy="834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7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2652-054B-432B-BF5C-4FBEA93B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3043-1729-4357-B79A-6B4B47FC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3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A061-B0E0-48C4-B8E7-AF1F0603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5F80-36EB-4D06-8BDC-D3E8B796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48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F95F-212A-4C3D-A1AD-394FA3BD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D60-8F53-4CF7-88E5-77398E6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“Jumping to conclusions usually hurts someone …</a:t>
            </a:r>
          </a:p>
          <a:p>
            <a:r>
              <a:rPr lang="en-US" sz="2800" b="1" dirty="0"/>
              <a:t>… either the one </a:t>
            </a:r>
            <a:r>
              <a:rPr lang="en-US" sz="2800" b="1"/>
              <a:t>jumping or </a:t>
            </a:r>
            <a:r>
              <a:rPr lang="en-US" sz="2800" b="1" dirty="0"/>
              <a:t>the one jumped on or both.”</a:t>
            </a:r>
          </a:p>
          <a:p>
            <a:endParaRPr lang="en-US" sz="2800" b="1" dirty="0"/>
          </a:p>
          <a:p>
            <a:pPr marL="1271400" lvl="7" indent="0">
              <a:buNone/>
            </a:pPr>
            <a:r>
              <a:rPr lang="en-US" sz="2300" b="1" dirty="0"/>
              <a:t>				--- Captain Jack Sparrow</a:t>
            </a:r>
          </a:p>
        </p:txBody>
      </p:sp>
    </p:spTree>
    <p:extLst>
      <p:ext uri="{BB962C8B-B14F-4D97-AF65-F5344CB8AC3E}">
        <p14:creationId xmlns:p14="http://schemas.microsoft.com/office/powerpoint/2010/main" val="428829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1566-C70F-4FD2-863A-DF01BFE6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Religion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E6A-D381-4482-8957-BAC36380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country’s predominant religion did not have a statistically significant impact on life expectancy.</a:t>
            </a:r>
          </a:p>
        </p:txBody>
      </p:sp>
      <p:pic>
        <p:nvPicPr>
          <p:cNvPr id="5" name="Content Placeholder 4" descr="C:\Users\randall.stevenson\AppData\Local\Microsoft\Windows\Temporary Internet Files\Content.MSO\F78956E3.tmp">
            <a:extLst>
              <a:ext uri="{FF2B5EF4-FFF2-40B4-BE49-F238E27FC236}">
                <a16:creationId xmlns:a16="http://schemas.microsoft.com/office/drawing/2014/main" id="{3F8DB8BA-D09B-4CBD-BED1-0FF4956AAF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22" y="1649794"/>
            <a:ext cx="5297107" cy="362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20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35E-B875-443D-B971-6438DCE8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Obesity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4E981-46BB-42DC-B130-C537CA8B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Obesity study results indicated that as the percentage obesity in a nation increases, so does life expectancy.</a:t>
            </a:r>
          </a:p>
          <a:p>
            <a:r>
              <a:rPr lang="en-US" dirty="0"/>
              <a:t>This was the opposite of what we were expecting.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6F2028F1-1D7C-46D1-BA09-787555C6AF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01" y="946484"/>
            <a:ext cx="6493503" cy="51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07E-8FDE-4CF3-94AC-5418B152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Now What?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picture containing game&#10;&#10;Description automatically generated">
            <a:extLst>
              <a:ext uri="{FF2B5EF4-FFF2-40B4-BE49-F238E27FC236}">
                <a16:creationId xmlns:a16="http://schemas.microsoft.com/office/drawing/2014/main" id="{0BC3EC5B-5744-433F-B776-B19EBFD3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08" y="1395662"/>
            <a:ext cx="6012020" cy="41549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CB55-35CE-4FBC-99FE-F4F250556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investigated the extremes to understand what the data was telling us.</a:t>
            </a:r>
          </a:p>
        </p:txBody>
      </p:sp>
    </p:spTree>
    <p:extLst>
      <p:ext uri="{BB962C8B-B14F-4D97-AF65-F5344CB8AC3E}">
        <p14:creationId xmlns:p14="http://schemas.microsoft.com/office/powerpoint/2010/main" val="263614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D5C3-76A4-4EB6-A891-38D95EB6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1D1EC0-4829-4B2C-A882-AB1517A6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35171"/>
              </p:ext>
            </p:extLst>
          </p:nvPr>
        </p:nvGraphicFramePr>
        <p:xfrm>
          <a:off x="1096963" y="2108200"/>
          <a:ext cx="1005839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68305413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40249886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824095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Bottom Quartile in Both Obesity and Life 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Quartile in Both Obesity and Life Expectancy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8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 (School Life Exp.)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1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 Capita 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Doctors/1,000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8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 Infection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4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Africa and SE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Developed Countries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8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7AC9-E050-498C-B8D2-338D9B5E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7933-92A0-4267-A8EF-318C2F34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Poverty and lower education levels are highly correlated and contribute to higher infant mortality and shorter life expectancy at age 5. </a:t>
            </a:r>
          </a:p>
          <a:p>
            <a:r>
              <a:rPr lang="en-US" sz="2400" dirty="0"/>
              <a:t>There appears to be a minimal level of income needed to provide basic human needs and once that level is achieved, education begins to provide substantial societal health benefits.</a:t>
            </a:r>
          </a:p>
        </p:txBody>
      </p:sp>
    </p:spTree>
    <p:extLst>
      <p:ext uri="{BB962C8B-B14F-4D97-AF65-F5344CB8AC3E}">
        <p14:creationId xmlns:p14="http://schemas.microsoft.com/office/powerpoint/2010/main" val="235771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BD0A-5733-44ED-8B2B-C15569F8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AC67-9BB1-4067-A1D9-E2FBAF21D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Infant mortality</a:t>
            </a:r>
            <a:r>
              <a:rPr lang="en-US" sz="3200" dirty="0"/>
              <a:t> is a common measure used for healthcare access and effectiveness.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Life expectancy</a:t>
            </a:r>
            <a:r>
              <a:rPr lang="en-US" sz="3200" dirty="0"/>
              <a:t> is a common measure used for the overall health of a society.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Adult life expectancy</a:t>
            </a:r>
            <a:r>
              <a:rPr lang="en-US" sz="3200" dirty="0"/>
              <a:t> (life expectancy after age 5) was used as a measure of health due to lifestyle.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45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 think people would live a bit longer if they didn’t know how old they were. Age puts restrictions on things.”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Karl Pilkington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B693-47D1-4670-931F-7E3BFF6C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 Mortality Curve</a:t>
            </a:r>
          </a:p>
        </p:txBody>
      </p:sp>
      <p:pic>
        <p:nvPicPr>
          <p:cNvPr id="1026" name="Picture 2" descr="Image result for force of mortality curve">
            <a:extLst>
              <a:ext uri="{FF2B5EF4-FFF2-40B4-BE49-F238E27FC236}">
                <a16:creationId xmlns:a16="http://schemas.microsoft.com/office/drawing/2014/main" id="{16C4F346-8AB6-4776-904F-10044FFCC9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68" y="1993286"/>
            <a:ext cx="5053263" cy="42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7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7BB6-8205-4903-AE98-6A69153A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8C1A-8C9F-4CCA-B680-6860F619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Form of Government </a:t>
            </a:r>
            <a:r>
              <a:rPr lang="en-US" sz="2000" dirty="0"/>
              <a:t>– too complicated and variable within types of governments. (Removed)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Education</a:t>
            </a:r>
            <a:r>
              <a:rPr lang="en-US" sz="2000" dirty="0"/>
              <a:t> – Literacy rate (continuous) and School Life Expectancy (discrete)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Income</a:t>
            </a:r>
            <a:r>
              <a:rPr lang="en-US" sz="2000" b="1" dirty="0"/>
              <a:t> </a:t>
            </a:r>
            <a:r>
              <a:rPr lang="en-US" sz="2000" dirty="0"/>
              <a:t>– Median (not readily available), per capita, and income equality (GINI index)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Medical Resources </a:t>
            </a:r>
            <a:r>
              <a:rPr lang="en-US" sz="2000" b="1" dirty="0"/>
              <a:t>– </a:t>
            </a:r>
            <a:r>
              <a:rPr lang="en-US" sz="2000" dirty="0"/>
              <a:t>Portion of GDP spent on medicine, physicians and hospital beds per 1K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Human Behaviors 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- Religion and sect, urbanization, and obesity, 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9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1A9F-D0AD-4B88-A7D0-C92BC798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CAVEAT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8701669-552F-45EF-B1BC-50BA32BE7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79" y="1085698"/>
            <a:ext cx="6833442" cy="5287782"/>
          </a:xfrm>
        </p:spPr>
      </p:pic>
    </p:spTree>
    <p:extLst>
      <p:ext uri="{BB962C8B-B14F-4D97-AF65-F5344CB8AC3E}">
        <p14:creationId xmlns:p14="http://schemas.microsoft.com/office/powerpoint/2010/main" val="136725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B01314-B4EC-4C2D-8EFB-2223E9AB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Flow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141F7D-2B16-43DB-8804-834DB005B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Team concerns (1 dropped class, 1 was ill and 1 had surgery) required setup with alternates and reviewers. We focused on members’ strengths.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A16D41-16B2-4D85-837A-8988B9A46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305939"/>
              </p:ext>
            </p:extLst>
          </p:nvPr>
        </p:nvGraphicFramePr>
        <p:xfrm>
          <a:off x="5152768" y="812800"/>
          <a:ext cx="62343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854">
                  <a:extLst>
                    <a:ext uri="{9D8B030D-6E8A-4147-A177-3AD203B41FA5}">
                      <a16:colId xmlns:a16="http://schemas.microsoft.com/office/drawing/2014/main" val="3345358805"/>
                    </a:ext>
                  </a:extLst>
                </a:gridCol>
                <a:gridCol w="1771392">
                  <a:extLst>
                    <a:ext uri="{9D8B030D-6E8A-4147-A177-3AD203B41FA5}">
                      <a16:colId xmlns:a16="http://schemas.microsoft.com/office/drawing/2014/main" val="2592108531"/>
                    </a:ext>
                  </a:extLst>
                </a:gridCol>
                <a:gridCol w="2078123">
                  <a:extLst>
                    <a:ext uri="{9D8B030D-6E8A-4147-A177-3AD203B41FA5}">
                      <a16:colId xmlns:a16="http://schemas.microsoft.com/office/drawing/2014/main" val="389955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Reviewer/Backup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5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3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Extracts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9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Parse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3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Stat.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2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Stat.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Mapping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6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7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Report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5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1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7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5D8A4E-E973-44E3-891A-88280F29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B7438-E93F-4F86-8177-12FC8838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World Health Organization – Global Health Observatory (</a:t>
            </a:r>
            <a:r>
              <a:rPr lang="en-US" sz="2400" dirty="0" err="1"/>
              <a:t>api</a:t>
            </a:r>
            <a:r>
              <a:rPr lang="en-US" sz="2400" dirty="0"/>
              <a:t> available)</a:t>
            </a:r>
          </a:p>
          <a:p>
            <a:r>
              <a:rPr lang="en-US" sz="2400" dirty="0"/>
              <a:t>CIA World Factbook (</a:t>
            </a:r>
            <a:r>
              <a:rPr lang="en-US" sz="2400" dirty="0" err="1"/>
              <a:t>api</a:t>
            </a:r>
            <a:r>
              <a:rPr lang="en-US" sz="2400" dirty="0"/>
              <a:t> available)</a:t>
            </a:r>
          </a:p>
          <a:p>
            <a:r>
              <a:rPr lang="en-US" sz="2400" dirty="0"/>
              <a:t>World Bank – </a:t>
            </a:r>
            <a:r>
              <a:rPr lang="en-US" sz="2400" dirty="0" err="1"/>
              <a:t>IndexMundi</a:t>
            </a:r>
            <a:r>
              <a:rPr lang="en-US" sz="2400" dirty="0"/>
              <a:t> (</a:t>
            </a:r>
            <a:r>
              <a:rPr lang="en-US" sz="2400" dirty="0" err="1"/>
              <a:t>api</a:t>
            </a:r>
            <a:r>
              <a:rPr lang="en-US" sz="2400" dirty="0"/>
              <a:t> available)</a:t>
            </a:r>
          </a:p>
          <a:p>
            <a:r>
              <a:rPr lang="en-US" sz="2400" dirty="0"/>
              <a:t>United Nations Development </a:t>
            </a:r>
            <a:r>
              <a:rPr lang="en-US" sz="2400" dirty="0" err="1"/>
              <a:t>Programme</a:t>
            </a:r>
            <a:r>
              <a:rPr lang="en-US" sz="2400" dirty="0"/>
              <a:t> (</a:t>
            </a:r>
            <a:r>
              <a:rPr lang="en-US" sz="2400" dirty="0" err="1"/>
              <a:t>xlxs</a:t>
            </a:r>
            <a:r>
              <a:rPr lang="en-US" sz="2400" dirty="0"/>
              <a:t> files available)</a:t>
            </a:r>
          </a:p>
          <a:p>
            <a:r>
              <a:rPr lang="en-US" sz="2400" dirty="0"/>
              <a:t>[Note: Sometimes sources used different names for the same country, such as Burma and Myanmar. When data was missing, we attempted to fill if from other sources.]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0260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880</Words>
  <Application>Microsoft Office PowerPoint</Application>
  <PresentationFormat>Widescreen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Bookman Old Style</vt:lpstr>
      <vt:lpstr>Calibri</vt:lpstr>
      <vt:lpstr>Cambria Math</vt:lpstr>
      <vt:lpstr>Franklin Gothic Book</vt:lpstr>
      <vt:lpstr>Wingdings</vt:lpstr>
      <vt:lpstr>1_RetrospectVTI</vt:lpstr>
      <vt:lpstr>Health and Socio-Economic Factors</vt:lpstr>
      <vt:lpstr>The Question …</vt:lpstr>
      <vt:lpstr>How do we measure health?</vt:lpstr>
      <vt:lpstr>“I think people would live a bit longer if they didn’t know how old they were. Age puts restrictions on things.”</vt:lpstr>
      <vt:lpstr>A Mortality Curve</vt:lpstr>
      <vt:lpstr>Variables Considered</vt:lpstr>
      <vt:lpstr>CAVEAT </vt:lpstr>
      <vt:lpstr>Project Work Flow</vt:lpstr>
      <vt:lpstr>Data Sources</vt:lpstr>
      <vt:lpstr>Why we limited our study to Countries with at least 1MM population</vt:lpstr>
      <vt:lpstr>Initial Operations</vt:lpstr>
      <vt:lpstr>Analyses</vt:lpstr>
      <vt:lpstr>Correlation Matrix</vt:lpstr>
      <vt:lpstr>A Section of Code for a Graph, with Regression Line and Analytical Data</vt:lpstr>
      <vt:lpstr>Findings </vt:lpstr>
      <vt:lpstr>PowerPoint Presentation</vt:lpstr>
      <vt:lpstr>Education</vt:lpstr>
      <vt:lpstr>PowerPoint Presentation</vt:lpstr>
      <vt:lpstr>PowerPoint Presentation</vt:lpstr>
      <vt:lpstr>Income Equality </vt:lpstr>
      <vt:lpstr>Medical Resources</vt:lpstr>
      <vt:lpstr>Urbanization</vt:lpstr>
      <vt:lpstr>CAVEAT</vt:lpstr>
      <vt:lpstr>Religion  </vt:lpstr>
      <vt:lpstr>Obesity </vt:lpstr>
      <vt:lpstr>Now What?  </vt:lpstr>
      <vt:lpstr>Obesity</vt:lpstr>
      <vt:lpstr>Overall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2020-03-03T15:29:54Z</dcterms:created>
  <dcterms:modified xsi:type="dcterms:W3CDTF">2020-03-04T22:10:25Z</dcterms:modified>
</cp:coreProperties>
</file>