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60" r:id="rId6"/>
    <p:sldId id="259" r:id="rId7"/>
    <p:sldId id="263" r:id="rId8"/>
    <p:sldId id="266" r:id="rId9"/>
    <p:sldId id="265" r:id="rId10"/>
    <p:sldId id="264" r:id="rId11"/>
    <p:sldId id="262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ED8223-7535-8D40-B077-BE5375839729}">
          <p14:sldIdLst>
            <p14:sldId id="256"/>
            <p14:sldId id="268"/>
            <p14:sldId id="257"/>
            <p14:sldId id="258"/>
            <p14:sldId id="260"/>
            <p14:sldId id="259"/>
            <p14:sldId id="263"/>
            <p14:sldId id="266"/>
            <p14:sldId id="265"/>
            <p14:sldId id="264"/>
            <p14:sldId id="262"/>
            <p14:sldId id="272"/>
          </p14:sldIdLst>
        </p14:section>
        <p14:section name="muu" id="{57A1CD1F-3151-2949-A9CF-372874D01049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8" autoAdjust="0"/>
    <p:restoredTop sz="81413" autoAdjust="0"/>
  </p:normalViewPr>
  <p:slideViewPr>
    <p:cSldViewPr snapToGrid="0">
      <p:cViewPr varScale="1">
        <p:scale>
          <a:sx n="102" d="100"/>
          <a:sy n="102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F75D3-1826-CF42-9FC1-CE223B380277}" type="datetimeFigureOut">
              <a:rPr lang="fi-FI" smtClean="0"/>
              <a:t>12.2.2019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990F-EBB7-6C48-A39E-56E2922D7B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555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5979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324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614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dirty="0"/>
              <a:t>Tarjoamme käyttäjälle sosiaalisen median alusta, joka perustuu oluen ympärille</a:t>
            </a:r>
          </a:p>
          <a:p>
            <a:pPr marL="171450" indent="-171450">
              <a:buFontTx/>
              <a:buChar char="-"/>
            </a:pPr>
            <a:r>
              <a:rPr lang="fi-FI" dirty="0"/>
              <a:t>Käyttäjän ongelmana on ollut alustan puute, johon sovelluksemme on ratkaisu</a:t>
            </a:r>
          </a:p>
          <a:p>
            <a:pPr marL="171450" indent="-171450">
              <a:buFontTx/>
              <a:buChar char="-"/>
            </a:pPr>
            <a:r>
              <a:rPr lang="fi-FI" dirty="0"/>
              <a:t>Käyttäjän tarpeena on jakaa kokemus erilaisista oluista</a:t>
            </a:r>
          </a:p>
          <a:p>
            <a:pPr marL="171450" indent="-171450">
              <a:buFontTx/>
              <a:buChar char="-"/>
            </a:pP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353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969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1. Millaisia asiakassuhteita kukin asiakasryhmä haluaa luoda kanssamme?</a:t>
            </a:r>
          </a:p>
          <a:p>
            <a:pPr marL="0" indent="0">
              <a:buNone/>
            </a:pPr>
            <a:r>
              <a:rPr lang="fi-FI" dirty="0"/>
              <a:t>2. Millaisia asiakassuhteita kilpailijamme ovat luoneet asiakasryhmien kanssa?</a:t>
            </a:r>
          </a:p>
          <a:p>
            <a:pPr marL="0" indent="0">
              <a:buNone/>
            </a:pPr>
            <a:r>
              <a:rPr lang="fi-FI" dirty="0"/>
              <a:t>3. Kuinka kalliita erilaiset vaihtoehtoiset asiakassuhteet ovat?</a:t>
            </a:r>
          </a:p>
          <a:p>
            <a:pPr marL="0" indent="0">
              <a:buNone/>
            </a:pPr>
            <a:r>
              <a:rPr lang="fi-FI" dirty="0"/>
              <a:t>4. Miten erilaiset asiakassuhteet sopivat yhteen muun liiketoimintamallin kanssa?</a:t>
            </a:r>
            <a:endParaRPr lang="en-US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088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1. Mitkä ovat tärkeimmät toimet, joilla luomme arvon ja hyödyn asiakkaille?</a:t>
            </a:r>
          </a:p>
          <a:p>
            <a:pPr marL="0" indent="0">
              <a:buNone/>
            </a:pPr>
            <a:r>
              <a:rPr lang="fi-FI" dirty="0"/>
              <a:t>2. Mitkä ovat tärkeimmät toimet, joita tarvitsemme jakelukanaviamme varten?</a:t>
            </a:r>
          </a:p>
          <a:p>
            <a:pPr marL="0" indent="0">
              <a:buNone/>
            </a:pPr>
            <a:r>
              <a:rPr lang="fi-FI" dirty="0"/>
              <a:t>3. Mitkä ovat tärkeimmät toimet, joita tarvitsemme asiakassuhteitamme varten?</a:t>
            </a:r>
          </a:p>
          <a:p>
            <a:pPr marL="0" indent="0">
              <a:buNone/>
            </a:pPr>
            <a:r>
              <a:rPr lang="fi-FI" dirty="0"/>
              <a:t>4. Entä mitkä ovat tärkeimmät toimet, joita tarvitsemme tulovirtoja varten?</a:t>
            </a:r>
            <a:endParaRPr lang="en-US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356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b="1" dirty="0"/>
              <a:t>Tuotteidentarjoajat;</a:t>
            </a:r>
            <a:br>
              <a:rPr lang="fi-FI" dirty="0"/>
            </a:br>
            <a:r>
              <a:rPr lang="fi-FI" dirty="0"/>
              <a:t>- Panimot</a:t>
            </a:r>
          </a:p>
          <a:p>
            <a:pPr marL="171450" indent="-171450">
              <a:buFontTx/>
              <a:buChar char="-"/>
            </a:pPr>
            <a:r>
              <a:rPr lang="fi-FI" dirty="0"/>
              <a:t>Lasinalusen toimittajat</a:t>
            </a:r>
          </a:p>
          <a:p>
            <a:pPr marL="171450" indent="-171450">
              <a:buFontTx/>
              <a:buChar char="-"/>
            </a:pPr>
            <a:r>
              <a:rPr lang="fi-FI" dirty="0"/>
              <a:t>RollUpit</a:t>
            </a:r>
          </a:p>
          <a:p>
            <a:pPr marL="171450" indent="-171450">
              <a:buFontTx/>
              <a:buChar char="-"/>
            </a:pPr>
            <a:endParaRPr lang="fi-FI" dirty="0"/>
          </a:p>
          <a:p>
            <a:pPr marL="0" indent="0">
              <a:buNone/>
            </a:pPr>
            <a:r>
              <a:rPr lang="fi-FI" dirty="0"/>
              <a:t>1. Ketkä ovat tärkeimmät kumppanimme?</a:t>
            </a:r>
          </a:p>
          <a:p>
            <a:pPr marL="0" indent="0">
              <a:buNone/>
            </a:pPr>
            <a:r>
              <a:rPr lang="fi-FI" dirty="0"/>
              <a:t>2. Ketkä ovat tärkeimmät tavarantoimittajamme (alihankkijamme)?</a:t>
            </a:r>
          </a:p>
          <a:p>
            <a:pPr marL="0" indent="0">
              <a:buNone/>
            </a:pPr>
            <a:r>
              <a:rPr lang="fi-FI" dirty="0"/>
              <a:t>3. Mitä avainresursseja hankimme kumppaneiltamme?</a:t>
            </a:r>
          </a:p>
          <a:p>
            <a:pPr marL="0" indent="0">
              <a:buNone/>
            </a:pPr>
            <a:r>
              <a:rPr lang="fi-FI" dirty="0"/>
              <a:t>4. Mitkä avaintoimistamme kumppanimme tekevät?</a:t>
            </a:r>
            <a:endParaRPr lang="en-US" dirty="0"/>
          </a:p>
          <a:p>
            <a:pPr marL="171450" indent="-171450">
              <a:buFontTx/>
              <a:buChar char="-"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269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1. Mitkä ovat tärkeimmät resurssit, joilla luomme arvon ja hyödyn asiakkaille?</a:t>
            </a:r>
          </a:p>
          <a:p>
            <a:pPr marL="0" indent="0">
              <a:buNone/>
            </a:pPr>
            <a:r>
              <a:rPr lang="fi-FI" dirty="0"/>
              <a:t>2. Mitkä ovat tärkeimmät resurssit, joita tarvitsemme jakelukanaviamme varten?</a:t>
            </a:r>
          </a:p>
          <a:p>
            <a:pPr marL="0" indent="0">
              <a:buNone/>
            </a:pPr>
            <a:r>
              <a:rPr lang="fi-FI" dirty="0"/>
              <a:t>3. Mitkä ovat tärkeimmät resurssit, joita tarvitsemme asiakassuhteitamme varten?</a:t>
            </a:r>
            <a:endParaRPr lang="en-US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694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6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1. Mistä arvosta/hyödystä asiakkaat ovat todella valmiita maksamaan?</a:t>
            </a:r>
          </a:p>
          <a:p>
            <a:pPr marL="0" indent="0">
              <a:buNone/>
            </a:pPr>
            <a:r>
              <a:rPr lang="fi-FI" dirty="0"/>
              <a:t>2. Mistä he maksavat tällä hetkellä (kilpailijoillemme)?</a:t>
            </a:r>
          </a:p>
          <a:p>
            <a:pPr marL="0" indent="0">
              <a:buNone/>
            </a:pPr>
            <a:r>
              <a:rPr lang="fi-FI" dirty="0"/>
              <a:t>3. Millä tavoin he maksavat tällä hetkellä (kilpailijoillemme)?</a:t>
            </a:r>
          </a:p>
          <a:p>
            <a:pPr marL="0" indent="0">
              <a:buNone/>
            </a:pPr>
            <a:r>
              <a:rPr lang="fi-FI" dirty="0"/>
              <a:t>4. Miten he haluaisivat maksaa?</a:t>
            </a:r>
          </a:p>
          <a:p>
            <a:pPr marL="0" indent="0">
              <a:buNone/>
            </a:pPr>
            <a:r>
              <a:rPr lang="fi-FI" dirty="0"/>
              <a:t>5. Kuinka tärkeä kukin eri maksutapa ja hinnoittelumalli on tulojemme kannalta?</a:t>
            </a:r>
            <a:endParaRPr lang="en-US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0990F-EBB7-6C48-A39E-56E2922D7B62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91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589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1747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190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569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6982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FI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97320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79940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5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017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61FF884-A7C8-472A-B592-89D5CD633C25}" type="datetimeFigureOut">
              <a:rPr lang="en-FI" smtClean="0"/>
              <a:t>2/12/19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FI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E9EC574-89FD-4A61-9152-58076600A1D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230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8C1E-95F9-4427-83C0-FFB3670BA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PINT.it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B9633-685B-417E-A378-33D14CC80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074152" cy="119748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Antony </a:t>
            </a:r>
            <a:r>
              <a:rPr lang="en-US" dirty="0" err="1"/>
              <a:t>Smal</a:t>
            </a:r>
            <a:br>
              <a:rPr lang="en-US" dirty="0"/>
            </a:br>
            <a:r>
              <a:rPr lang="en-US" dirty="0"/>
              <a:t>Marcus </a:t>
            </a:r>
            <a:r>
              <a:rPr lang="en-US" dirty="0" err="1"/>
              <a:t>Palenius</a:t>
            </a:r>
            <a:br>
              <a:rPr lang="en-US" dirty="0"/>
            </a:br>
            <a:r>
              <a:rPr lang="en-US" dirty="0" err="1"/>
              <a:t>Samuli</a:t>
            </a:r>
            <a:r>
              <a:rPr lang="en-US" dirty="0"/>
              <a:t> </a:t>
            </a:r>
            <a:r>
              <a:rPr lang="en-US" dirty="0" err="1"/>
              <a:t>Rukkila</a:t>
            </a:r>
            <a:br>
              <a:rPr lang="en-US" dirty="0"/>
            </a:br>
            <a:r>
              <a:rPr lang="en-US" dirty="0"/>
              <a:t>Christian </a:t>
            </a:r>
            <a:r>
              <a:rPr lang="en-US" dirty="0" err="1"/>
              <a:t>Kätkä</a:t>
            </a:r>
            <a:br>
              <a:rPr lang="en-US" dirty="0"/>
            </a:br>
            <a:r>
              <a:rPr lang="en-US" dirty="0" err="1"/>
              <a:t>Panu</a:t>
            </a:r>
            <a:r>
              <a:rPr lang="en-US" dirty="0"/>
              <a:t> </a:t>
            </a:r>
            <a:r>
              <a:rPr lang="en-US" dirty="0" err="1"/>
              <a:t>Laitinen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0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F8F0-9F18-496C-AC87-4FBEEF52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Kustannusrakenne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C73F-DBE3-42C4-B728-0A17D2AAD7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Markkinointi</a:t>
            </a:r>
            <a:r>
              <a:rPr lang="en-US" dirty="0"/>
              <a:t> </a:t>
            </a:r>
            <a:r>
              <a:rPr lang="en-US" dirty="0" err="1"/>
              <a:t>sosiaalisessa</a:t>
            </a:r>
            <a:r>
              <a:rPr lang="en-US" dirty="0"/>
              <a:t> </a:t>
            </a:r>
            <a:r>
              <a:rPr lang="en-US" dirty="0" err="1"/>
              <a:t>mediassa</a:t>
            </a:r>
            <a:endParaRPr lang="en-US" dirty="0"/>
          </a:p>
          <a:p>
            <a:r>
              <a:rPr lang="en-US" dirty="0" err="1"/>
              <a:t>Tilitoimisto</a:t>
            </a:r>
            <a:endParaRPr lang="en-US" dirty="0"/>
          </a:p>
          <a:p>
            <a:r>
              <a:rPr lang="en-US" dirty="0" err="1"/>
              <a:t>Järjestelmäympäristö</a:t>
            </a:r>
            <a:endParaRPr lang="en-US" dirty="0"/>
          </a:p>
          <a:p>
            <a:pPr lvl="1"/>
            <a:r>
              <a:rPr lang="en-US" dirty="0" err="1"/>
              <a:t>Tietokanta</a:t>
            </a:r>
            <a:endParaRPr lang="en-US" dirty="0"/>
          </a:p>
          <a:p>
            <a:pPr lvl="1"/>
            <a:r>
              <a:rPr lang="en-US" dirty="0" err="1"/>
              <a:t>Palvelin</a:t>
            </a:r>
            <a:endParaRPr lang="en-US" dirty="0"/>
          </a:p>
          <a:p>
            <a:pPr lvl="2"/>
            <a:r>
              <a:rPr lang="en-US" dirty="0"/>
              <a:t>Back-end</a:t>
            </a:r>
          </a:p>
          <a:p>
            <a:pPr lvl="1"/>
            <a:r>
              <a:rPr lang="en-US" dirty="0"/>
              <a:t>Domain</a:t>
            </a:r>
          </a:p>
          <a:p>
            <a:r>
              <a:rPr lang="en-US" dirty="0" err="1"/>
              <a:t>Kehittäjän</a:t>
            </a:r>
            <a:r>
              <a:rPr lang="en-US" dirty="0"/>
              <a:t> </a:t>
            </a:r>
            <a:r>
              <a:rPr lang="en-US" dirty="0" err="1"/>
              <a:t>lisenssit</a:t>
            </a:r>
            <a:endParaRPr lang="en-US" dirty="0"/>
          </a:p>
          <a:p>
            <a:pPr lvl="1"/>
            <a:r>
              <a:rPr lang="en-US" dirty="0"/>
              <a:t>Google Play 25$,  Apple App Store 99$ / </a:t>
            </a:r>
            <a:r>
              <a:rPr lang="en-US" dirty="0" err="1"/>
              <a:t>vuosi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3503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B292-8D40-4491-A353-B8AE7A36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Tulovirrat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1167-DEF3-4667-848C-59E4F71F4C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Sovellus</a:t>
            </a:r>
            <a:r>
              <a:rPr lang="en-US" dirty="0"/>
              <a:t> on </a:t>
            </a:r>
            <a:r>
              <a:rPr lang="en-US" dirty="0" err="1"/>
              <a:t>käyttäjille</a:t>
            </a:r>
            <a:r>
              <a:rPr lang="en-US" dirty="0"/>
              <a:t> </a:t>
            </a:r>
            <a:r>
              <a:rPr lang="en-US" dirty="0" err="1"/>
              <a:t>ilmainen</a:t>
            </a:r>
            <a:endParaRPr lang="en-US" dirty="0"/>
          </a:p>
          <a:p>
            <a:r>
              <a:rPr lang="en-US" dirty="0"/>
              <a:t>Premium-</a:t>
            </a:r>
            <a:r>
              <a:rPr lang="en-US" dirty="0" err="1"/>
              <a:t>passi</a:t>
            </a:r>
            <a:endParaRPr lang="en-US" dirty="0"/>
          </a:p>
          <a:p>
            <a:pPr lvl="1"/>
            <a:r>
              <a:rPr lang="en-US" dirty="0" err="1"/>
              <a:t>Alennuksia</a:t>
            </a:r>
            <a:r>
              <a:rPr lang="en-US" dirty="0"/>
              <a:t> </a:t>
            </a:r>
            <a:r>
              <a:rPr lang="en-US" dirty="0" err="1"/>
              <a:t>yhteistyökumppaneiden</a:t>
            </a:r>
            <a:r>
              <a:rPr lang="en-US" dirty="0"/>
              <a:t> </a:t>
            </a:r>
            <a:r>
              <a:rPr lang="en-US" dirty="0" err="1"/>
              <a:t>palveluista</a:t>
            </a:r>
            <a:endParaRPr lang="en-US" dirty="0"/>
          </a:p>
          <a:p>
            <a:r>
              <a:rPr lang="en-US" dirty="0" err="1"/>
              <a:t>Tarjoamme</a:t>
            </a:r>
            <a:r>
              <a:rPr lang="en-US" dirty="0"/>
              <a:t> </a:t>
            </a:r>
            <a:r>
              <a:rPr lang="en-US" dirty="0" err="1"/>
              <a:t>mainostilaa</a:t>
            </a:r>
            <a:r>
              <a:rPr lang="en-US" dirty="0"/>
              <a:t> </a:t>
            </a:r>
            <a:r>
              <a:rPr lang="en-US" dirty="0" err="1"/>
              <a:t>asiakkaillemme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1462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CF7D-C5D9-A249-B368-86FA8A0C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Kysymyksiä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68E9-5702-A344-AF01-F63C76042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074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>
            <a:extLst>
              <a:ext uri="{FF2B5EF4-FFF2-40B4-BE49-F238E27FC236}">
                <a16:creationId xmlns:a16="http://schemas.microsoft.com/office/drawing/2014/main" id="{36D8852C-B167-4EED-9E47-682019D9BB9A}"/>
              </a:ext>
            </a:extLst>
          </p:cNvPr>
          <p:cNvGrpSpPr/>
          <p:nvPr/>
        </p:nvGrpSpPr>
        <p:grpSpPr>
          <a:xfrm>
            <a:off x="9662747" y="5213838"/>
            <a:ext cx="2397368" cy="1496906"/>
            <a:chOff x="0" y="-1591"/>
            <a:chExt cx="12192000" cy="6870598"/>
          </a:xfrm>
        </p:grpSpPr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5B066F01-24F7-4C6B-B163-692F2DE323F4}"/>
                </a:ext>
              </a:extLst>
            </p:cNvPr>
            <p:cNvSpPr/>
            <p:nvPr/>
          </p:nvSpPr>
          <p:spPr>
            <a:xfrm>
              <a:off x="0" y="-1590"/>
              <a:ext cx="2448000" cy="50985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>
                  <a:solidFill>
                    <a:schemeClr val="bg1"/>
                  </a:solidFill>
                </a:rPr>
                <a:t>(AK)</a:t>
              </a:r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35652081-C507-45FC-927D-E40095D40620}"/>
                </a:ext>
              </a:extLst>
            </p:cNvPr>
            <p:cNvSpPr/>
            <p:nvPr/>
          </p:nvSpPr>
          <p:spPr>
            <a:xfrm>
              <a:off x="9744000" y="1"/>
              <a:ext cx="2448000" cy="509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>
                  <a:solidFill>
                    <a:schemeClr val="bg1"/>
                  </a:solidFill>
                </a:rPr>
                <a:t>(AR)</a:t>
              </a:r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89ADF21A-726D-410B-97DB-ABD7235BD1A2}"/>
                </a:ext>
              </a:extLst>
            </p:cNvPr>
            <p:cNvSpPr/>
            <p:nvPr/>
          </p:nvSpPr>
          <p:spPr>
            <a:xfrm>
              <a:off x="4872000" y="1"/>
              <a:ext cx="2448000" cy="509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>
                  <a:solidFill>
                    <a:schemeClr val="bg1"/>
                  </a:solidFill>
                </a:rPr>
                <a:t>(AL)</a:t>
              </a:r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16ED25FC-8444-4F16-9699-C48D8990F043}"/>
                </a:ext>
              </a:extLst>
            </p:cNvPr>
            <p:cNvSpPr/>
            <p:nvPr/>
          </p:nvSpPr>
          <p:spPr>
            <a:xfrm>
              <a:off x="2448000" y="1"/>
              <a:ext cx="2448000" cy="26727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>
                  <a:solidFill>
                    <a:schemeClr val="bg1"/>
                  </a:solidFill>
                </a:rPr>
                <a:t>(AT)</a:t>
              </a:r>
            </a:p>
          </p:txBody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8E8B864B-A7C0-401D-A746-DD2AF246C34C}"/>
                </a:ext>
              </a:extLst>
            </p:cNvPr>
            <p:cNvSpPr/>
            <p:nvPr/>
          </p:nvSpPr>
          <p:spPr>
            <a:xfrm>
              <a:off x="7320000" y="-1591"/>
              <a:ext cx="2424000" cy="26727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>
                  <a:solidFill>
                    <a:schemeClr val="bg1"/>
                  </a:solidFill>
                </a:rPr>
                <a:t>(AS)</a:t>
              </a:r>
            </a:p>
          </p:txBody>
        </p:sp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84D79EB3-3071-438A-909D-EC5545999BAA}"/>
                </a:ext>
              </a:extLst>
            </p:cNvPr>
            <p:cNvSpPr/>
            <p:nvPr/>
          </p:nvSpPr>
          <p:spPr>
            <a:xfrm>
              <a:off x="2448000" y="2671201"/>
              <a:ext cx="2448000" cy="241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>
                  <a:solidFill>
                    <a:schemeClr val="bg1"/>
                  </a:solidFill>
                </a:rPr>
                <a:t>(RE)</a:t>
              </a:r>
            </a:p>
          </p:txBody>
        </p:sp>
        <p:sp>
          <p:nvSpPr>
            <p:cNvPr id="18" name="Suorakulmio 17">
              <a:extLst>
                <a:ext uri="{FF2B5EF4-FFF2-40B4-BE49-F238E27FC236}">
                  <a16:creationId xmlns:a16="http://schemas.microsoft.com/office/drawing/2014/main" id="{3852F5F3-5728-4196-B402-1E8DB2CB3BBC}"/>
                </a:ext>
              </a:extLst>
            </p:cNvPr>
            <p:cNvSpPr/>
            <p:nvPr/>
          </p:nvSpPr>
          <p:spPr>
            <a:xfrm>
              <a:off x="7320000" y="2671201"/>
              <a:ext cx="2424000" cy="241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>
                  <a:solidFill>
                    <a:schemeClr val="bg1"/>
                  </a:solidFill>
                </a:rPr>
                <a:t>(JK)</a:t>
              </a:r>
            </a:p>
          </p:txBody>
        </p:sp>
        <p:sp>
          <p:nvSpPr>
            <p:cNvPr id="19" name="Suorakulmio 18">
              <a:extLst>
                <a:ext uri="{FF2B5EF4-FFF2-40B4-BE49-F238E27FC236}">
                  <a16:creationId xmlns:a16="http://schemas.microsoft.com/office/drawing/2014/main" id="{CE7E73D5-C90A-49FD-817C-10FC3020039A}"/>
                </a:ext>
              </a:extLst>
            </p:cNvPr>
            <p:cNvSpPr/>
            <p:nvPr/>
          </p:nvSpPr>
          <p:spPr>
            <a:xfrm>
              <a:off x="0" y="5090400"/>
              <a:ext cx="6096000" cy="17786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>
                  <a:solidFill>
                    <a:schemeClr val="bg1"/>
                  </a:solidFill>
                </a:rPr>
                <a:t>(KR)</a:t>
              </a:r>
            </a:p>
          </p:txBody>
        </p: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B959D9D6-AD1B-41E8-A8BB-8246FD1DA3F9}"/>
                </a:ext>
              </a:extLst>
            </p:cNvPr>
            <p:cNvSpPr/>
            <p:nvPr/>
          </p:nvSpPr>
          <p:spPr>
            <a:xfrm>
              <a:off x="6095980" y="5090400"/>
              <a:ext cx="6096000" cy="17786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>
                  <a:solidFill>
                    <a:schemeClr val="bg1"/>
                  </a:solidFill>
                </a:rPr>
                <a:t>(TV)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40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014E-318B-4E0A-B512-4CBCEB99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Asiakassuhteet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31BD-C666-469F-B29B-3E28195E6C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Kestäviä</a:t>
            </a:r>
            <a:r>
              <a:rPr lang="en-US" dirty="0"/>
              <a:t> </a:t>
            </a:r>
            <a:r>
              <a:rPr lang="en-US" dirty="0" err="1"/>
              <a:t>suhteita</a:t>
            </a:r>
            <a:r>
              <a:rPr lang="en-US" dirty="0"/>
              <a:t> </a:t>
            </a:r>
            <a:r>
              <a:rPr lang="en-US" dirty="0" err="1"/>
              <a:t>tuotteen</a:t>
            </a:r>
            <a:r>
              <a:rPr lang="en-US" dirty="0"/>
              <a:t>- ja </a:t>
            </a:r>
            <a:r>
              <a:rPr lang="en-US" dirty="0" err="1"/>
              <a:t>palveluntarjoajien</a:t>
            </a:r>
            <a:r>
              <a:rPr lang="en-US" dirty="0"/>
              <a:t> </a:t>
            </a:r>
            <a:r>
              <a:rPr lang="en-US" dirty="0" err="1"/>
              <a:t>kanssa</a:t>
            </a:r>
            <a:r>
              <a:rPr lang="en-US" dirty="0"/>
              <a:t>.</a:t>
            </a:r>
          </a:p>
          <a:p>
            <a:r>
              <a:rPr lang="en-US" dirty="0" err="1"/>
              <a:t>Saamme</a:t>
            </a:r>
            <a:r>
              <a:rPr lang="en-US" dirty="0"/>
              <a:t> </a:t>
            </a:r>
            <a:r>
              <a:rPr lang="en-US" dirty="0" err="1"/>
              <a:t>asiakkaat</a:t>
            </a:r>
            <a:r>
              <a:rPr lang="en-US" dirty="0"/>
              <a:t> </a:t>
            </a:r>
            <a:r>
              <a:rPr lang="en-US" dirty="0" err="1"/>
              <a:t>pysymään</a:t>
            </a:r>
            <a:r>
              <a:rPr lang="en-US" dirty="0"/>
              <a:t> </a:t>
            </a:r>
            <a:r>
              <a:rPr lang="en-US" dirty="0" err="1"/>
              <a:t>sovelluksen</a:t>
            </a:r>
            <a:r>
              <a:rPr lang="en-US" dirty="0"/>
              <a:t> </a:t>
            </a:r>
            <a:r>
              <a:rPr lang="en-US" dirty="0" err="1"/>
              <a:t>käyttäjänä</a:t>
            </a:r>
            <a:endParaRPr lang="en-US" dirty="0"/>
          </a:p>
          <a:p>
            <a:r>
              <a:rPr lang="en-US" dirty="0" err="1"/>
              <a:t>Luoda</a:t>
            </a:r>
            <a:r>
              <a:rPr lang="en-US" dirty="0"/>
              <a:t> </a:t>
            </a:r>
            <a:r>
              <a:rPr lang="en-US" dirty="0" err="1"/>
              <a:t>sosiaalinen</a:t>
            </a:r>
            <a:r>
              <a:rPr lang="en-US" dirty="0"/>
              <a:t> </a:t>
            </a:r>
            <a:r>
              <a:rPr lang="en-US" dirty="0" err="1"/>
              <a:t>ympäristö</a:t>
            </a:r>
            <a:r>
              <a:rPr lang="en-US" dirty="0"/>
              <a:t> </a:t>
            </a:r>
            <a:r>
              <a:rPr lang="en-US" dirty="0" err="1"/>
              <a:t>käyttäjille</a:t>
            </a:r>
            <a:r>
              <a:rPr lang="en-US" dirty="0"/>
              <a:t> </a:t>
            </a:r>
            <a:r>
              <a:rPr lang="en-US" dirty="0" err="1"/>
              <a:t>erikoisoluiden</a:t>
            </a:r>
            <a:r>
              <a:rPr lang="en-US" dirty="0"/>
              <a:t> </a:t>
            </a:r>
            <a:r>
              <a:rPr lang="en-US" dirty="0" err="1"/>
              <a:t>juonnin</a:t>
            </a:r>
            <a:r>
              <a:rPr lang="en-US" dirty="0"/>
              <a:t> </a:t>
            </a:r>
            <a:r>
              <a:rPr lang="en-US" dirty="0" err="1"/>
              <a:t>ympärille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6386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uorakulmio 5">
            <a:extLst>
              <a:ext uri="{FF2B5EF4-FFF2-40B4-BE49-F238E27FC236}">
                <a16:creationId xmlns:a16="http://schemas.microsoft.com/office/drawing/2014/main" id="{5B066F01-24F7-4C6B-B163-692F2DE323F4}"/>
              </a:ext>
            </a:extLst>
          </p:cNvPr>
          <p:cNvSpPr/>
          <p:nvPr/>
        </p:nvSpPr>
        <p:spPr>
          <a:xfrm>
            <a:off x="0" y="-1590"/>
            <a:ext cx="2448000" cy="5098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AVAINKUMPPANIT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(AK)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35652081-C507-45FC-927D-E40095D40620}"/>
              </a:ext>
            </a:extLst>
          </p:cNvPr>
          <p:cNvSpPr/>
          <p:nvPr/>
        </p:nvSpPr>
        <p:spPr>
          <a:xfrm>
            <a:off x="9744000" y="1"/>
            <a:ext cx="2448000" cy="509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ASIAKASRYHMÄT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(AR)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89ADF21A-726D-410B-97DB-ABD7235BD1A2}"/>
              </a:ext>
            </a:extLst>
          </p:cNvPr>
          <p:cNvSpPr/>
          <p:nvPr/>
        </p:nvSpPr>
        <p:spPr>
          <a:xfrm>
            <a:off x="4872000" y="1"/>
            <a:ext cx="2448000" cy="509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ARVOLUPAUS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(AL)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6ED25FC-8444-4F16-9699-C48D8990F043}"/>
              </a:ext>
            </a:extLst>
          </p:cNvPr>
          <p:cNvSpPr/>
          <p:nvPr/>
        </p:nvSpPr>
        <p:spPr>
          <a:xfrm>
            <a:off x="2448000" y="1"/>
            <a:ext cx="2448000" cy="2672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AVAINTOIMINNAT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(AT)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8E8B864B-A7C0-401D-A746-DD2AF246C34C}"/>
              </a:ext>
            </a:extLst>
          </p:cNvPr>
          <p:cNvSpPr/>
          <p:nvPr/>
        </p:nvSpPr>
        <p:spPr>
          <a:xfrm>
            <a:off x="7320000" y="-1591"/>
            <a:ext cx="2424000" cy="2672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ASIAKASSUHTEET 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(AS)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84D79EB3-3071-438A-909D-EC5545999BAA}"/>
              </a:ext>
            </a:extLst>
          </p:cNvPr>
          <p:cNvSpPr/>
          <p:nvPr/>
        </p:nvSpPr>
        <p:spPr>
          <a:xfrm>
            <a:off x="2448000" y="2671201"/>
            <a:ext cx="2448000" cy="2419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AVAINRESURSSIT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(RE)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3852F5F3-5728-4196-B402-1E8DB2CB3BBC}"/>
              </a:ext>
            </a:extLst>
          </p:cNvPr>
          <p:cNvSpPr/>
          <p:nvPr/>
        </p:nvSpPr>
        <p:spPr>
          <a:xfrm>
            <a:off x="7320000" y="2671201"/>
            <a:ext cx="2424000" cy="2419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JAKELUKAVANAT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(JK)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CE7E73D5-C90A-49FD-817C-10FC3020039A}"/>
              </a:ext>
            </a:extLst>
          </p:cNvPr>
          <p:cNvSpPr/>
          <p:nvPr/>
        </p:nvSpPr>
        <p:spPr>
          <a:xfrm>
            <a:off x="0" y="5090400"/>
            <a:ext cx="6096000" cy="17786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KUSTANNUSRAKENNE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(KR)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B959D9D6-AD1B-41E8-A8BB-8246FD1DA3F9}"/>
              </a:ext>
            </a:extLst>
          </p:cNvPr>
          <p:cNvSpPr/>
          <p:nvPr/>
        </p:nvSpPr>
        <p:spPr>
          <a:xfrm>
            <a:off x="6095980" y="5090400"/>
            <a:ext cx="6096000" cy="17786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TULOVIRRAT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(TV)</a:t>
            </a:r>
          </a:p>
        </p:txBody>
      </p:sp>
    </p:spTree>
    <p:extLst>
      <p:ext uri="{BB962C8B-B14F-4D97-AF65-F5344CB8AC3E}">
        <p14:creationId xmlns:p14="http://schemas.microsoft.com/office/powerpoint/2010/main" val="4605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D624-6FE1-4EFD-BAB2-A5FD86D5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Arvolupauksemme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60CB-4775-485B-8F06-5F4FDF7FDE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31930" y="2949261"/>
            <a:ext cx="9496318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1800" b="1" i="1" dirty="0" err="1"/>
              <a:t>Pint.it</a:t>
            </a:r>
            <a:r>
              <a:rPr lang="fi-FI" sz="1800" dirty="0"/>
              <a:t> tarjoaa oluen ystäville ja sellaisiksi haluaville tavan verkostoitua, sekä saada uusia kokemuksia oluiden parissa.</a:t>
            </a:r>
          </a:p>
          <a:p>
            <a:endParaRPr lang="en-FI" sz="1800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1A196889-F561-484C-8FDD-FBBC0867D0D6}"/>
              </a:ext>
            </a:extLst>
          </p:cNvPr>
          <p:cNvSpPr txBox="1"/>
          <p:nvPr/>
        </p:nvSpPr>
        <p:spPr>
          <a:xfrm>
            <a:off x="1406767" y="2742547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49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E852-FBD4-4CFE-847C-9E2C4FF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ASIAKASRYHMÄT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F6EC-3D39-4828-BF64-7DCC5E41DE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Oluesta</a:t>
            </a:r>
            <a:r>
              <a:rPr lang="en-US" dirty="0"/>
              <a:t> </a:t>
            </a:r>
            <a:r>
              <a:rPr lang="en-US" dirty="0" err="1"/>
              <a:t>nauttivat</a:t>
            </a:r>
            <a:r>
              <a:rPr lang="en-US" dirty="0"/>
              <a:t> </a:t>
            </a:r>
            <a:r>
              <a:rPr lang="en-US" dirty="0" err="1"/>
              <a:t>ihmiset</a:t>
            </a:r>
            <a:r>
              <a:rPr lang="en-US" dirty="0"/>
              <a:t> ja </a:t>
            </a:r>
            <a:r>
              <a:rPr lang="en-US" dirty="0" err="1"/>
              <a:t>olut</a:t>
            </a:r>
            <a:r>
              <a:rPr lang="en-US" dirty="0"/>
              <a:t> </a:t>
            </a:r>
            <a:r>
              <a:rPr lang="en-US" dirty="0" err="1"/>
              <a:t>kokemuksia</a:t>
            </a:r>
            <a:r>
              <a:rPr lang="en-US" dirty="0"/>
              <a:t> </a:t>
            </a:r>
            <a:r>
              <a:rPr lang="en-US" dirty="0" err="1"/>
              <a:t>haluavat</a:t>
            </a:r>
            <a:r>
              <a:rPr lang="en-US" dirty="0"/>
              <a:t> </a:t>
            </a:r>
            <a:r>
              <a:rPr lang="en-US" dirty="0" err="1"/>
              <a:t>ihmiset</a:t>
            </a:r>
            <a:endParaRPr lang="en-US" dirty="0"/>
          </a:p>
          <a:p>
            <a:r>
              <a:rPr lang="en-US" dirty="0" err="1"/>
              <a:t>Olutharrastajat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Anniskeluravintolat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0CD1-35F2-5C47-8F75-031DAF4D3044}"/>
              </a:ext>
            </a:extLst>
          </p:cNvPr>
          <p:cNvSpPr/>
          <p:nvPr/>
        </p:nvSpPr>
        <p:spPr>
          <a:xfrm>
            <a:off x="787791" y="2236763"/>
            <a:ext cx="7934178" cy="998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17700-3858-3F4E-AA6A-9F263CA355EC}"/>
              </a:ext>
            </a:extLst>
          </p:cNvPr>
          <p:cNvSpPr/>
          <p:nvPr/>
        </p:nvSpPr>
        <p:spPr>
          <a:xfrm>
            <a:off x="787791" y="3446787"/>
            <a:ext cx="7934178" cy="8403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2D005-91AB-D842-B50C-BF799D4CF01E}"/>
              </a:ext>
            </a:extLst>
          </p:cNvPr>
          <p:cNvSpPr txBox="1"/>
          <p:nvPr/>
        </p:nvSpPr>
        <p:spPr>
          <a:xfrm>
            <a:off x="8970334" y="250216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Käyttäjä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97F32-34B9-BC44-9350-39A190D14BA0}"/>
              </a:ext>
            </a:extLst>
          </p:cNvPr>
          <p:cNvSpPr txBox="1"/>
          <p:nvPr/>
        </p:nvSpPr>
        <p:spPr>
          <a:xfrm>
            <a:off x="8970334" y="361717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Asiakas</a:t>
            </a:r>
          </a:p>
        </p:txBody>
      </p:sp>
    </p:spTree>
    <p:extLst>
      <p:ext uri="{BB962C8B-B14F-4D97-AF65-F5344CB8AC3E}">
        <p14:creationId xmlns:p14="http://schemas.microsoft.com/office/powerpoint/2010/main" val="42428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014E-318B-4E0A-B512-4CBCEB99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Asiakassuhteet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31BD-C666-469F-B29B-3E28195E6C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Kestäviä</a:t>
            </a:r>
            <a:r>
              <a:rPr lang="en-US" dirty="0"/>
              <a:t> </a:t>
            </a:r>
            <a:r>
              <a:rPr lang="en-US" dirty="0" err="1"/>
              <a:t>suhteita</a:t>
            </a:r>
            <a:r>
              <a:rPr lang="en-US" dirty="0"/>
              <a:t> </a:t>
            </a:r>
            <a:r>
              <a:rPr lang="en-US" dirty="0" err="1"/>
              <a:t>tuotteen</a:t>
            </a:r>
            <a:r>
              <a:rPr lang="en-US" dirty="0"/>
              <a:t>- ja </a:t>
            </a:r>
            <a:r>
              <a:rPr lang="en-US" dirty="0" err="1"/>
              <a:t>palveluntarjoajien</a:t>
            </a:r>
            <a:r>
              <a:rPr lang="en-US" dirty="0"/>
              <a:t> </a:t>
            </a:r>
            <a:r>
              <a:rPr lang="en-US" dirty="0" err="1"/>
              <a:t>kanssa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Vaatimus</a:t>
            </a:r>
            <a:r>
              <a:rPr lang="en-US" dirty="0"/>
              <a:t>: </a:t>
            </a:r>
            <a:r>
              <a:rPr lang="en-US" dirty="0" err="1"/>
              <a:t>Saamme</a:t>
            </a:r>
            <a:r>
              <a:rPr lang="en-US" dirty="0"/>
              <a:t> </a:t>
            </a:r>
            <a:r>
              <a:rPr lang="en-US" dirty="0" err="1"/>
              <a:t>käyttäjät</a:t>
            </a:r>
            <a:r>
              <a:rPr lang="en-US" dirty="0"/>
              <a:t> </a:t>
            </a:r>
            <a:r>
              <a:rPr lang="en-US" dirty="0" err="1"/>
              <a:t>pysymään</a:t>
            </a:r>
            <a:r>
              <a:rPr lang="en-US" dirty="0"/>
              <a:t> </a:t>
            </a:r>
            <a:r>
              <a:rPr lang="en-US" dirty="0" err="1"/>
              <a:t>sovelluksen</a:t>
            </a:r>
            <a:r>
              <a:rPr lang="en-US" dirty="0"/>
              <a:t> </a:t>
            </a:r>
            <a:r>
              <a:rPr lang="en-US" dirty="0" err="1"/>
              <a:t>parissa</a:t>
            </a:r>
            <a:endParaRPr lang="en-US" dirty="0"/>
          </a:p>
          <a:p>
            <a:pPr lvl="1"/>
            <a:r>
              <a:rPr lang="en-US" b="1" dirty="0" err="1"/>
              <a:t>Hyöty</a:t>
            </a:r>
            <a:r>
              <a:rPr lang="en-US" b="1" dirty="0"/>
              <a:t> </a:t>
            </a:r>
            <a:r>
              <a:rPr lang="en-US" b="1" dirty="0" err="1"/>
              <a:t>heille</a:t>
            </a:r>
            <a:r>
              <a:rPr lang="en-US" dirty="0"/>
              <a:t>: </a:t>
            </a:r>
            <a:r>
              <a:rPr lang="en-US" dirty="0" err="1"/>
              <a:t>Markkinointialusta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526F-AA19-40A4-B6A6-FE92FFF1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Jakelukanavat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A8FB-4E95-4DCE-9B4E-BCF090BB37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Play-</a:t>
            </a:r>
            <a:r>
              <a:rPr lang="en-US" dirty="0" err="1"/>
              <a:t>kauppa</a:t>
            </a:r>
            <a:r>
              <a:rPr lang="en-US" dirty="0"/>
              <a:t> &amp; App Store</a:t>
            </a:r>
          </a:p>
          <a:p>
            <a:r>
              <a:rPr lang="en-US" dirty="0"/>
              <a:t>Oma </a:t>
            </a:r>
            <a:r>
              <a:rPr lang="en-US" dirty="0" err="1"/>
              <a:t>verkkosivumme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0405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7CE4-0114-409C-9C4C-B7F54E53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Avaintoiminnat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4932-A57C-4D4F-9E13-19A06A04DE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Oluen</a:t>
            </a:r>
            <a:r>
              <a:rPr lang="en-US" dirty="0"/>
              <a:t> </a:t>
            </a:r>
            <a:r>
              <a:rPr lang="en-US" dirty="0" err="1"/>
              <a:t>ympärille</a:t>
            </a:r>
            <a:r>
              <a:rPr lang="en-US" dirty="0"/>
              <a:t> </a:t>
            </a:r>
            <a:r>
              <a:rPr lang="en-US" dirty="0" err="1"/>
              <a:t>painottuva</a:t>
            </a:r>
            <a:r>
              <a:rPr lang="en-US" dirty="0"/>
              <a:t> </a:t>
            </a:r>
            <a:r>
              <a:rPr lang="en-US" dirty="0" err="1"/>
              <a:t>sosiaalisen</a:t>
            </a:r>
            <a:r>
              <a:rPr lang="en-US" dirty="0"/>
              <a:t> median </a:t>
            </a:r>
            <a:r>
              <a:rPr lang="en-US" dirty="0" err="1"/>
              <a:t>alusta</a:t>
            </a:r>
            <a:endParaRPr lang="en-US" dirty="0"/>
          </a:p>
          <a:p>
            <a:r>
              <a:rPr lang="en-US" dirty="0" err="1"/>
              <a:t>Käyttäjää</a:t>
            </a:r>
            <a:r>
              <a:rPr lang="en-US" dirty="0"/>
              <a:t> </a:t>
            </a:r>
            <a:r>
              <a:rPr lang="en-US" dirty="0" err="1"/>
              <a:t>palkitaan</a:t>
            </a:r>
            <a:r>
              <a:rPr lang="en-US" dirty="0"/>
              <a:t> </a:t>
            </a:r>
            <a:r>
              <a:rPr lang="en-US" dirty="0" err="1"/>
              <a:t>omasta</a:t>
            </a:r>
            <a:r>
              <a:rPr lang="en-US" dirty="0"/>
              <a:t> </a:t>
            </a:r>
            <a:r>
              <a:rPr lang="en-US" dirty="0" err="1"/>
              <a:t>aktiivisuudestaan</a:t>
            </a:r>
            <a:r>
              <a:rPr lang="en-US" dirty="0"/>
              <a:t> ja </a:t>
            </a:r>
            <a:r>
              <a:rPr lang="en-US" dirty="0" err="1"/>
              <a:t>sisällöntuottamisesta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Kohdennettua</a:t>
            </a:r>
            <a:r>
              <a:rPr lang="en-US" dirty="0"/>
              <a:t> </a:t>
            </a:r>
            <a:r>
              <a:rPr lang="en-US" dirty="0" err="1"/>
              <a:t>mainontaa</a:t>
            </a:r>
            <a:r>
              <a:rPr lang="en-US" dirty="0"/>
              <a:t>; </a:t>
            </a:r>
            <a:r>
              <a:rPr lang="en-US" dirty="0" err="1"/>
              <a:t>Mainos</a:t>
            </a:r>
            <a:r>
              <a:rPr lang="en-US" dirty="0"/>
              <a:t> ja </a:t>
            </a:r>
            <a:r>
              <a:rPr lang="en-US" dirty="0" err="1"/>
              <a:t>käyttäjä</a:t>
            </a:r>
            <a:r>
              <a:rPr lang="en-US" dirty="0"/>
              <a:t> </a:t>
            </a:r>
            <a:r>
              <a:rPr lang="en-US" dirty="0" err="1"/>
              <a:t>kohtaa</a:t>
            </a:r>
            <a:r>
              <a:rPr lang="en-US" dirty="0"/>
              <a:t> </a:t>
            </a:r>
            <a:r>
              <a:rPr lang="en-US" dirty="0" err="1"/>
              <a:t>toisensa</a:t>
            </a:r>
            <a:endParaRPr lang="en-US" dirty="0"/>
          </a:p>
          <a:p>
            <a:r>
              <a:rPr lang="en-US" dirty="0" err="1"/>
              <a:t>Uusia</a:t>
            </a:r>
            <a:r>
              <a:rPr lang="en-US" dirty="0"/>
              <a:t> </a:t>
            </a:r>
            <a:r>
              <a:rPr lang="en-US" dirty="0" err="1"/>
              <a:t>asiakkaita</a:t>
            </a:r>
            <a:r>
              <a:rPr lang="en-US" dirty="0"/>
              <a:t> (Premium-</a:t>
            </a:r>
            <a:r>
              <a:rPr lang="en-US" dirty="0" err="1"/>
              <a:t>passi</a:t>
            </a:r>
            <a:r>
              <a:rPr lang="en-US" dirty="0"/>
              <a:t>)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80D7C-03C9-D348-A8AD-178690E6B38F}"/>
              </a:ext>
            </a:extLst>
          </p:cNvPr>
          <p:cNvSpPr/>
          <p:nvPr/>
        </p:nvSpPr>
        <p:spPr>
          <a:xfrm>
            <a:off x="913774" y="2229633"/>
            <a:ext cx="8606007" cy="10647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630B6-785E-484E-A731-AC0D15E29130}"/>
              </a:ext>
            </a:extLst>
          </p:cNvPr>
          <p:cNvSpPr/>
          <p:nvPr/>
        </p:nvSpPr>
        <p:spPr>
          <a:xfrm>
            <a:off x="913773" y="3916471"/>
            <a:ext cx="8606007" cy="10647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0C5F3-828F-DA46-A12D-0B0CD3288F45}"/>
              </a:ext>
            </a:extLst>
          </p:cNvPr>
          <p:cNvSpPr txBox="1"/>
          <p:nvPr/>
        </p:nvSpPr>
        <p:spPr>
          <a:xfrm>
            <a:off x="9883966" y="257732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Käyttäjä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F854F-029D-AE41-A4F4-8A064B8E6AF1}"/>
              </a:ext>
            </a:extLst>
          </p:cNvPr>
          <p:cNvSpPr txBox="1"/>
          <p:nvPr/>
        </p:nvSpPr>
        <p:spPr>
          <a:xfrm>
            <a:off x="9883965" y="426416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Asiakas</a:t>
            </a:r>
          </a:p>
        </p:txBody>
      </p:sp>
    </p:spTree>
    <p:extLst>
      <p:ext uri="{BB962C8B-B14F-4D97-AF65-F5344CB8AC3E}">
        <p14:creationId xmlns:p14="http://schemas.microsoft.com/office/powerpoint/2010/main" val="316750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EED1-1EE6-4E03-939C-D9C259B9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avainkumppanit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4AF8-FEBB-4CE6-8C1A-E00DC7CB25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Anniskeluravintolat</a:t>
            </a:r>
            <a:r>
              <a:rPr lang="en-US" dirty="0"/>
              <a:t> ja </a:t>
            </a:r>
            <a:r>
              <a:rPr lang="en-US" dirty="0" err="1"/>
              <a:t>tuotteidenvalmistajat</a:t>
            </a:r>
            <a:endParaRPr lang="fi-FI" dirty="0"/>
          </a:p>
          <a:p>
            <a:r>
              <a:rPr lang="fi-FI" dirty="0"/>
              <a:t>Avainkumppaneiden kanssa tuotetaan </a:t>
            </a:r>
            <a:r>
              <a:rPr lang="fi-FI" dirty="0" err="1"/>
              <a:t>ristiinmarkkinointia</a:t>
            </a:r>
            <a:endParaRPr lang="fi-FI" dirty="0"/>
          </a:p>
          <a:p>
            <a:pPr lvl="1"/>
            <a:r>
              <a:rPr lang="fi-FI" dirty="0"/>
              <a:t>Mainostamme esimerkiksi anniskeluravintolassa lasinalusissa. Puolestamme tarjoamme mainostilaa heidän uudelle hampurilaiselle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39107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82F4-4870-4043-80E1-BB53A4BA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avainresurssit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AAAC-54D5-4E8B-8F0E-5E3F75AA14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Käyttäjät</a:t>
            </a:r>
            <a:endParaRPr lang="en-US" dirty="0"/>
          </a:p>
          <a:p>
            <a:r>
              <a:rPr lang="en-US" dirty="0" err="1"/>
              <a:t>Intuitiivisen</a:t>
            </a:r>
            <a:r>
              <a:rPr lang="en-US" dirty="0"/>
              <a:t> </a:t>
            </a:r>
            <a:r>
              <a:rPr lang="en-US" dirty="0" err="1"/>
              <a:t>käyttöliittymän</a:t>
            </a:r>
            <a:r>
              <a:rPr lang="en-US" dirty="0"/>
              <a:t> </a:t>
            </a:r>
            <a:r>
              <a:rPr lang="en-US" dirty="0" err="1"/>
              <a:t>pohjalta</a:t>
            </a:r>
            <a:r>
              <a:rPr lang="en-US" dirty="0"/>
              <a:t> </a:t>
            </a:r>
            <a:r>
              <a:rPr lang="en-US" dirty="0" err="1"/>
              <a:t>rakennettu</a:t>
            </a:r>
            <a:r>
              <a:rPr lang="en-US" dirty="0"/>
              <a:t> </a:t>
            </a:r>
            <a:r>
              <a:rPr lang="en-US" dirty="0" err="1"/>
              <a:t>sovelluksemme</a:t>
            </a:r>
            <a:endParaRPr lang="en-US" dirty="0"/>
          </a:p>
          <a:p>
            <a:r>
              <a:rPr lang="en-US" dirty="0" err="1"/>
              <a:t>Lisenssit</a:t>
            </a:r>
            <a:r>
              <a:rPr lang="en-US" dirty="0"/>
              <a:t> </a:t>
            </a:r>
            <a:r>
              <a:rPr lang="en-US" dirty="0" err="1"/>
              <a:t>kolmansien</a:t>
            </a:r>
            <a:r>
              <a:rPr lang="en-US" dirty="0"/>
              <a:t> </a:t>
            </a:r>
            <a:r>
              <a:rPr lang="en-US" dirty="0" err="1"/>
              <a:t>osapuolien</a:t>
            </a:r>
            <a:r>
              <a:rPr lang="en-US" dirty="0"/>
              <a:t> </a:t>
            </a:r>
            <a:r>
              <a:rPr lang="en-US" dirty="0" err="1"/>
              <a:t>sovelluskauppoihin</a:t>
            </a:r>
            <a:r>
              <a:rPr lang="en-US" dirty="0"/>
              <a:t> (Play-</a:t>
            </a:r>
            <a:r>
              <a:rPr lang="en-US" dirty="0" err="1"/>
              <a:t>kauppa</a:t>
            </a:r>
            <a:r>
              <a:rPr lang="en-US" dirty="0"/>
              <a:t>,  App Store)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19502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445</Words>
  <Application>Microsoft Macintosh PowerPoint</Application>
  <PresentationFormat>Widescreen</PresentationFormat>
  <Paragraphs>114</Paragraphs>
  <Slides>14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PINT.it</vt:lpstr>
      <vt:lpstr>PowerPoint Presentation</vt:lpstr>
      <vt:lpstr>Arvolupauksemme</vt:lpstr>
      <vt:lpstr>ASIAKASRYHMÄT</vt:lpstr>
      <vt:lpstr>Asiakassuhteet</vt:lpstr>
      <vt:lpstr>Jakelukanavat</vt:lpstr>
      <vt:lpstr>Avaintoiminnat</vt:lpstr>
      <vt:lpstr>avainkumppanit</vt:lpstr>
      <vt:lpstr>avainresurssit</vt:lpstr>
      <vt:lpstr>Kustannusrakenne</vt:lpstr>
      <vt:lpstr>Tulovirrat</vt:lpstr>
      <vt:lpstr>Kysymyksiä ?</vt:lpstr>
      <vt:lpstr>PowerPoint Presentation</vt:lpstr>
      <vt:lpstr>Asiakassuhteet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Yksille</dc:title>
  <dc:creator>Smal Antony</dc:creator>
  <cp:lastModifiedBy>Smal Antony</cp:lastModifiedBy>
  <cp:revision>21</cp:revision>
  <dcterms:created xsi:type="dcterms:W3CDTF">2019-02-11T17:31:26Z</dcterms:created>
  <dcterms:modified xsi:type="dcterms:W3CDTF">2019-02-12T08:00:48Z</dcterms:modified>
</cp:coreProperties>
</file>