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2"/>
  </p:notesMasterIdLst>
  <p:sldIdLst>
    <p:sldId id="265" r:id="rId2"/>
    <p:sldId id="266" r:id="rId3"/>
    <p:sldId id="258" r:id="rId4"/>
    <p:sldId id="259" r:id="rId5"/>
    <p:sldId id="260" r:id="rId6"/>
    <p:sldId id="262" r:id="rId7"/>
    <p:sldId id="272" r:id="rId8"/>
    <p:sldId id="271" r:id="rId9"/>
    <p:sldId id="274" r:id="rId10"/>
    <p:sldId id="275" r:id="rId11"/>
    <p:sldId id="278" r:id="rId12"/>
    <p:sldId id="276" r:id="rId13"/>
    <p:sldId id="261" r:id="rId14"/>
    <p:sldId id="267" r:id="rId15"/>
    <p:sldId id="282" r:id="rId16"/>
    <p:sldId id="285" r:id="rId17"/>
    <p:sldId id="284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C1A337-6A1D-DC4C-8C27-BCD1FED83105}">
          <p14:sldIdLst>
            <p14:sldId id="265"/>
            <p14:sldId id="266"/>
            <p14:sldId id="258"/>
            <p14:sldId id="259"/>
          </p14:sldIdLst>
        </p14:section>
        <p14:section name="SPRINT 1" id="{86989DA5-4952-4045-8B06-DDB01CC72CB4}">
          <p14:sldIdLst>
            <p14:sldId id="260"/>
            <p14:sldId id="262"/>
            <p14:sldId id="272"/>
            <p14:sldId id="271"/>
          </p14:sldIdLst>
        </p14:section>
        <p14:section name="Sprint 2" id="{04A90752-1672-0943-8213-A31A94C32C4D}">
          <p14:sldIdLst>
            <p14:sldId id="274"/>
            <p14:sldId id="275"/>
            <p14:sldId id="278"/>
            <p14:sldId id="276"/>
          </p14:sldIdLst>
        </p14:section>
        <p14:section name="Lopputulos" id="{D3BDDFDA-A5B4-014E-AE27-A1F52F2D9C03}">
          <p14:sldIdLst>
            <p14:sldId id="261"/>
          </p14:sldIdLst>
        </p14:section>
        <p14:section name="Oppimisnäkökulma" id="{F0D59213-0E34-3244-9F87-59440D4DE23D}">
          <p14:sldIdLst>
            <p14:sldId id="267"/>
            <p14:sldId id="282"/>
            <p14:sldId id="285"/>
            <p14:sldId id="284"/>
            <p14:sldId id="268"/>
          </p14:sldIdLst>
        </p14:section>
        <p14:section name="DEMO" id="{8650A8DB-7CC8-2A41-83E5-C476D529DB38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/>
    <p:restoredTop sz="73955"/>
  </p:normalViewPr>
  <p:slideViewPr>
    <p:cSldViewPr snapToGrid="0" snapToObjects="1">
      <p:cViewPr>
        <p:scale>
          <a:sx n="135" d="100"/>
          <a:sy n="135" d="100"/>
        </p:scale>
        <p:origin x="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AA4AE-5E00-584D-ADB5-91896FEDB1DE}" type="datetimeFigureOut">
              <a:rPr lang="fi-FI" smtClean="0"/>
              <a:t>28.3.2019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047E2-AF36-1740-BC6D-31C67568F4B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200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047E2-AF36-1740-BC6D-31C67568F4BC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673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047E2-AF36-1740-BC6D-31C67568F4BC}" type="slidenum">
              <a:rPr lang="fi-FI" smtClean="0"/>
              <a:t>15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845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b="1" dirty="0"/>
              <a:t>Tekniikan jakautuminen:</a:t>
            </a:r>
          </a:p>
          <a:p>
            <a:r>
              <a:rPr lang="fi-FI" dirty="0"/>
              <a:t>Tekniset työtehtävät eivät aina jakaudu tasaisesti ryhmänjäsenten kesken</a:t>
            </a:r>
          </a:p>
          <a:p>
            <a:endParaRPr lang="fi-FI" dirty="0"/>
          </a:p>
          <a:p>
            <a:endParaRPr lang="fi-FI" dirty="0"/>
          </a:p>
          <a:p>
            <a:r>
              <a:rPr lang="fi-FI" b="1" dirty="0" err="1"/>
              <a:t>Backlog</a:t>
            </a:r>
            <a:r>
              <a:rPr lang="fi-FI" b="1" dirty="0"/>
              <a:t> </a:t>
            </a:r>
            <a:r>
              <a:rPr lang="fi-FI" b="1" dirty="0" err="1"/>
              <a:t>Grooming</a:t>
            </a:r>
            <a:r>
              <a:rPr lang="fi-FI" b="1" dirty="0"/>
              <a:t>: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047E2-AF36-1740-BC6D-31C67568F4BC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971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047E2-AF36-1740-BC6D-31C67568F4BC}" type="slidenum">
              <a:rPr lang="fi-FI" smtClean="0"/>
              <a:t>19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324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43FF-8BB3-F240-84FC-1F9058A7D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288C6-4F29-FA4C-A56E-643552AFC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1C93-9FB3-AF41-BA76-DF81AA3D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1877-B182-3F43-B096-A74F1F7B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6DA68-C304-B842-9A28-E19A510F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1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5018-E520-DE42-9F6E-22E79E62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DE549-712A-784A-A9E2-1EB69AEE3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7906-86BA-914F-882C-C5CE5343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E437-5E7C-D94C-AD26-01844C04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67C6C-258F-084A-974F-9D02987A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E4EB4-7357-BB42-BAFF-F6558E17D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E43C5-AA93-4F41-9F11-5EAC1740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3D105-6023-3045-B8D3-1206A017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007E-A9A3-DF40-9ABD-C16C0644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C120-D605-2C4C-892B-3236445B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7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79F0-DA15-5B4D-80C0-8CFDAF8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0C01-C655-514B-A761-911AE8F1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C3C7-8E0C-2A42-99EF-457D075F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D986C-4E45-6745-A7B6-3D88B993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34EA9-F8E8-5B49-9CD1-2056741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8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D87C-93D1-094A-B16E-9FD76839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9F75A-3FB7-FC4A-BD6B-DE3438E1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5A62-EA06-6849-BD83-D6E65B8D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916D-F06C-FB40-92A6-5E7B0A25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06EA-3E9C-CC4B-9E64-3EB5CB6F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1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E13F-478B-7045-9EA9-F6D339CA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FB66-A350-3945-BF90-0BA27C054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D2CCF-2231-9B41-9B30-249C93507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64FF6-FD00-8A46-B5BC-8D5033B1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75FB9-AEEF-6946-BE80-2F416334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51440-CCBB-5841-8D24-ADD2D990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9A61-7D8C-3E44-8F2E-FE04E2C4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1907F-9256-D74F-B807-5C6005049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6E16F-1470-1340-B6EA-F66536023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74C37-E184-194F-B813-A7BF46B46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B186C-3566-8548-9065-2CE5007E2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C621C-4F57-0549-B294-982722BA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C4E94-8F35-EC46-9B5B-9CA37571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49029-0DE4-2B4E-9D22-C42D5286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5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2155-742E-7F40-A2D8-7439DC61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21651-057A-F542-8B33-BBF69C16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691E0-209C-1C40-B44C-7E8422DA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3C0CA-1FA7-984C-A565-CEEE6400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8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7E28E-5DE2-434A-A98B-31DD6481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88EBE-7D44-2743-8AE8-91857919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55E73-5772-5C44-9DE5-6D27B0F6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7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C3BB-3A82-A34D-8142-11027970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E849-ED9A-DD40-92D3-18A2732CC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62620-B42F-6242-A2E3-0B3FD0B21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21684-A3AF-5B4F-81EE-106E6BEE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A79B4-0CE2-8E49-8BA0-FFA4B42E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4474A-E0EB-314B-A360-67436FCE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2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9D94-EED9-E447-BFBE-E2869035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720D2-C6EB-574E-8A3C-551EFE9A5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24CD7-9F9A-A54C-9C27-597CB60A1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8320B-D137-004A-B29A-9792B6C1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6BB97-C4B7-1D4B-8CF7-D9E5C310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99361-AD56-E046-A39E-554BF1B5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15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56660-AD36-564A-B4CC-0ABAF059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C9DE2-CC1E-534A-ADB7-90643FDF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12B94-8D0A-8742-AFD1-DB9AEC30F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2BCEA-E1C0-E845-8ABD-0E5BAF059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E840B-8FBB-EB41-8A17-9DE3F6EBA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90B0-C859-7743-8E24-EE2E57361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C4AA1-F325-054A-A2BB-A799C6A7C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BA0F4-3369-3740-8C2C-7330F147FF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696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7D39-3C66-F244-9E92-A93B2A72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Suunnitelma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9AAB-8556-E543-8B86-549A9AB153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400" dirty="0"/>
              <a:t>Uuden </a:t>
            </a:r>
            <a:r>
              <a:rPr lang="fi-FI" sz="2400" dirty="0" err="1"/>
              <a:t>postauksen</a:t>
            </a:r>
            <a:r>
              <a:rPr lang="fi-FI" sz="2400" dirty="0"/>
              <a:t> tekeminen</a:t>
            </a:r>
          </a:p>
          <a:p>
            <a:pPr>
              <a:lnSpc>
                <a:spcPct val="150000"/>
              </a:lnSpc>
            </a:pPr>
            <a:r>
              <a:rPr lang="fi-FI" sz="2400" dirty="0" err="1"/>
              <a:t>Notifikaatiot</a:t>
            </a:r>
            <a:r>
              <a:rPr lang="fi-FI" sz="2400" dirty="0"/>
              <a:t> tietokannasta käyttäjälle näkyviin</a:t>
            </a:r>
          </a:p>
          <a:p>
            <a:pPr>
              <a:lnSpc>
                <a:spcPct val="150000"/>
              </a:lnSpc>
            </a:pPr>
            <a:r>
              <a:rPr lang="fi-FI" sz="2400" dirty="0"/>
              <a:t>Käyttäjän profiilitiedot ja </a:t>
            </a:r>
            <a:r>
              <a:rPr lang="fi-FI" sz="2400" dirty="0" err="1"/>
              <a:t>postaukset</a:t>
            </a:r>
            <a:r>
              <a:rPr lang="fi-FI" sz="2400" dirty="0"/>
              <a:t> </a:t>
            </a:r>
            <a:r>
              <a:rPr lang="fi-FI" sz="2400" dirty="0" err="1"/>
              <a:t>frontendiin</a:t>
            </a:r>
            <a:endParaRPr lang="fi-FI" sz="2400" dirty="0"/>
          </a:p>
          <a:p>
            <a:pPr>
              <a:lnSpc>
                <a:spcPct val="150000"/>
              </a:lnSpc>
            </a:pPr>
            <a:r>
              <a:rPr lang="fi-FI" sz="2400" dirty="0"/>
              <a:t>Toisen profiiliin navigointi </a:t>
            </a:r>
            <a:r>
              <a:rPr lang="fi-FI" sz="2400" dirty="0" err="1"/>
              <a:t>postauksesta</a:t>
            </a:r>
            <a:endParaRPr lang="fi-FI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1C343-51CE-D148-8F11-E470A6A6BF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400" dirty="0"/>
              <a:t>Ensimmäisen automaatiotestin luominen</a:t>
            </a:r>
          </a:p>
          <a:p>
            <a:pPr>
              <a:lnSpc>
                <a:spcPct val="150000"/>
              </a:lnSpc>
            </a:pP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34965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C97B29-6E7C-8944-BEAE-A32E96A8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C06D3C-EDA5-5E48-AE70-3D89DC42D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14610"/>
            <a:ext cx="7188199" cy="40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3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A7FB6B1-A952-B745-BF26-9F9E0C377C13}"/>
              </a:ext>
            </a:extLst>
          </p:cNvPr>
          <p:cNvGrpSpPr/>
          <p:nvPr/>
        </p:nvGrpSpPr>
        <p:grpSpPr>
          <a:xfrm>
            <a:off x="-397692" y="-213360"/>
            <a:ext cx="12834983" cy="7284720"/>
            <a:chOff x="5015060" y="-1498862"/>
            <a:chExt cx="5231876" cy="2969443"/>
          </a:xfrm>
        </p:grpSpPr>
        <p:pic>
          <p:nvPicPr>
            <p:cNvPr id="10" name="Content Placeholder 5">
              <a:extLst>
                <a:ext uri="{FF2B5EF4-FFF2-40B4-BE49-F238E27FC236}">
                  <a16:creationId xmlns:a16="http://schemas.microsoft.com/office/drawing/2014/main" id="{50E662B6-3526-E442-B4F2-12340404B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2555" y="-1457325"/>
              <a:ext cx="5181600" cy="291465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CE6F13-65D8-064C-A3C5-A71EF6A40BC3}"/>
                </a:ext>
              </a:extLst>
            </p:cNvPr>
            <p:cNvSpPr/>
            <p:nvPr/>
          </p:nvSpPr>
          <p:spPr>
            <a:xfrm>
              <a:off x="5015060" y="-1498862"/>
              <a:ext cx="5231876" cy="2969443"/>
            </a:xfrm>
            <a:prstGeom prst="rect">
              <a:avLst/>
            </a:prstGeom>
            <a:solidFill>
              <a:schemeClr val="dk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8A7D39-3C66-F244-9E92-A93B2A72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solidFill>
                  <a:schemeClr val="bg1">
                    <a:lumMod val="95000"/>
                  </a:schemeClr>
                </a:solidFill>
              </a:rPr>
              <a:t>Lopputulos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9AAB-8556-E543-8B86-549A9AB153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Mahdollisuus luoda uusi </a:t>
            </a:r>
            <a:r>
              <a:rPr lang="fi-FI" sz="2400" dirty="0" err="1">
                <a:solidFill>
                  <a:schemeClr val="bg1">
                    <a:lumMod val="95000"/>
                  </a:schemeClr>
                </a:solidFill>
              </a:rPr>
              <a:t>postaus</a:t>
            </a:r>
            <a:endParaRPr lang="fi-FI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Mahdollisuus selata käyttäjän tietoja sekä </a:t>
            </a:r>
            <a:r>
              <a:rPr lang="fi-FI" sz="2400" dirty="0" err="1">
                <a:solidFill>
                  <a:schemeClr val="bg1">
                    <a:lumMod val="95000"/>
                  </a:schemeClr>
                </a:solidFill>
              </a:rPr>
              <a:t>postauksia</a:t>
            </a:r>
            <a:endParaRPr lang="fi-FI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Toisen käyttäjäprofiiliin navigointi</a:t>
            </a:r>
          </a:p>
          <a:p>
            <a:pPr>
              <a:lnSpc>
                <a:spcPct val="150000"/>
              </a:lnSpc>
            </a:pPr>
            <a:r>
              <a:rPr lang="fi-FI" sz="2400" dirty="0" err="1">
                <a:solidFill>
                  <a:schemeClr val="bg1">
                    <a:lumMod val="95000"/>
                  </a:schemeClr>
                </a:solidFill>
              </a:rPr>
              <a:t>Notifikaatiot</a:t>
            </a: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 tietokannasta </a:t>
            </a:r>
            <a:r>
              <a:rPr lang="fi-FI" sz="2400" dirty="0" err="1">
                <a:solidFill>
                  <a:schemeClr val="bg1">
                    <a:lumMod val="95000"/>
                  </a:schemeClr>
                </a:solidFill>
              </a:rPr>
              <a:t>fronttii</a:t>
            </a:r>
            <a:endParaRPr lang="fi-FI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fi-FI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fi-FI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66A45E-CEE2-BD43-B08A-B7EFC29C3C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Ensimmäiset automaatiotestit ovat nyt ajettu</a:t>
            </a:r>
          </a:p>
        </p:txBody>
      </p:sp>
    </p:spTree>
    <p:extLst>
      <p:ext uri="{BB962C8B-B14F-4D97-AF65-F5344CB8AC3E}">
        <p14:creationId xmlns:p14="http://schemas.microsoft.com/office/powerpoint/2010/main" val="276333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tting in front of a computer&#13;&#10;&#13;&#10;Description automatically generated">
            <a:extLst>
              <a:ext uri="{FF2B5EF4-FFF2-40B4-BE49-F238E27FC236}">
                <a16:creationId xmlns:a16="http://schemas.microsoft.com/office/drawing/2014/main" id="{49E1C06F-5367-1843-8DE4-E434D87B6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683F8-2DE9-5C4A-86E1-E31A2B8D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69020"/>
            <a:ext cx="9144000" cy="9538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 Braille Outline 8 Dot" pitchFamily="2" charset="0"/>
              </a:rPr>
              <a:t>Lopputulos</a:t>
            </a:r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pple Braille Outline 8 Dot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27367-4F2D-644A-9ED7-E16B86E1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755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tting at a desk using a computer&#10;&#10;Description automatically generated">
            <a:extLst>
              <a:ext uri="{FF2B5EF4-FFF2-40B4-BE49-F238E27FC236}">
                <a16:creationId xmlns:a16="http://schemas.microsoft.com/office/drawing/2014/main" id="{797F75B1-904F-4D46-8AF3-7052170675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DECE9E-6536-A24D-A082-F92BEC8A6D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4F45D-5211-D744-BE25-3A346E17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Oppimisnäkökulma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B960-5DE5-9242-941F-72243F47E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0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84F7-914E-6E48-BBB6-9E7299A5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fi-FI"/>
              <a:t>Testaaminen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06C50-14F5-2F4C-A60F-256A1F93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377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B2E181-F5B4-B247-8676-E3FAD790D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39861"/>
            <a:ext cx="5294716" cy="29782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E0647D9-900F-6740-AF60-07DF54FDB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817" y="1708218"/>
            <a:ext cx="5294715" cy="34415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FB1D01-1C67-E143-BF4F-359E9F77AA73}"/>
              </a:ext>
            </a:extLst>
          </p:cNvPr>
          <p:cNvSpPr/>
          <p:nvPr/>
        </p:nvSpPr>
        <p:spPr>
          <a:xfrm>
            <a:off x="6693031" y="4345757"/>
            <a:ext cx="2318994" cy="141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FC7519-44EA-764C-9ACD-60DE225EA834}"/>
              </a:ext>
            </a:extLst>
          </p:cNvPr>
          <p:cNvSpPr/>
          <p:nvPr/>
        </p:nvSpPr>
        <p:spPr>
          <a:xfrm>
            <a:off x="6693031" y="4585787"/>
            <a:ext cx="2318994" cy="141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5C9583-67FA-3449-AFBD-DC1183284600}"/>
              </a:ext>
            </a:extLst>
          </p:cNvPr>
          <p:cNvSpPr/>
          <p:nvPr/>
        </p:nvSpPr>
        <p:spPr>
          <a:xfrm>
            <a:off x="6693031" y="4797083"/>
            <a:ext cx="2318994" cy="1414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B4F0E0-C755-B241-AFD8-D2B207AE879F}"/>
              </a:ext>
            </a:extLst>
          </p:cNvPr>
          <p:cNvSpPr/>
          <p:nvPr/>
        </p:nvSpPr>
        <p:spPr>
          <a:xfrm>
            <a:off x="6253817" y="5037113"/>
            <a:ext cx="2409416" cy="112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10FFD6-40E5-6B4A-9452-70A8355F88F0}"/>
              </a:ext>
            </a:extLst>
          </p:cNvPr>
          <p:cNvSpPr/>
          <p:nvPr/>
        </p:nvSpPr>
        <p:spPr>
          <a:xfrm>
            <a:off x="1604128" y="4059457"/>
            <a:ext cx="1384169" cy="135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704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D012968-ACEB-C146-BF7A-0EF0E153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393" y="112145"/>
            <a:ext cx="9029214" cy="66337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E7E2C6-2603-EE4C-A86E-C7850C61387B}"/>
              </a:ext>
            </a:extLst>
          </p:cNvPr>
          <p:cNvSpPr/>
          <p:nvPr/>
        </p:nvSpPr>
        <p:spPr>
          <a:xfrm>
            <a:off x="6730738" y="3902697"/>
            <a:ext cx="3879869" cy="263950"/>
          </a:xfrm>
          <a:prstGeom prst="rect">
            <a:avLst/>
          </a:prstGeom>
          <a:noFill/>
          <a:ln w="28575">
            <a:solidFill>
              <a:srgbClr val="FF000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4F6DB-5969-1E47-B473-C91C70E2C461}"/>
              </a:ext>
            </a:extLst>
          </p:cNvPr>
          <p:cNvSpPr/>
          <p:nvPr/>
        </p:nvSpPr>
        <p:spPr>
          <a:xfrm>
            <a:off x="6726764" y="6500758"/>
            <a:ext cx="3879869" cy="263950"/>
          </a:xfrm>
          <a:prstGeom prst="rect">
            <a:avLst/>
          </a:prstGeom>
          <a:noFill/>
          <a:ln w="28575">
            <a:solidFill>
              <a:srgbClr val="FF000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6166EB-47C0-E646-8024-33DD663AC4B4}"/>
              </a:ext>
            </a:extLst>
          </p:cNvPr>
          <p:cNvSpPr/>
          <p:nvPr/>
        </p:nvSpPr>
        <p:spPr>
          <a:xfrm>
            <a:off x="-84841" y="-56562"/>
            <a:ext cx="12276841" cy="6971122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pic>
        <p:nvPicPr>
          <p:cNvPr id="5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7E8DCF-DA90-DE4D-A404-05C32AAE0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71" y="784568"/>
            <a:ext cx="9360816" cy="52888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49769BF-2EB4-BF4E-9316-BC5D704E539B}"/>
              </a:ext>
            </a:extLst>
          </p:cNvPr>
          <p:cNvSpPr/>
          <p:nvPr/>
        </p:nvSpPr>
        <p:spPr>
          <a:xfrm>
            <a:off x="5090474" y="3400718"/>
            <a:ext cx="3572759" cy="2450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898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442865-6B68-A142-993A-089EC6F8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5C6B50-3046-C24C-9EB1-8274FD336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fi-FI" sz="2800" dirty="0"/>
              <a:t>Missä parannettavaa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706BF0-ACBB-D441-9080-099FEF61EB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400" dirty="0"/>
              <a:t>Pariohjelmoinnin säännöllisyys</a:t>
            </a:r>
          </a:p>
          <a:p>
            <a:pPr>
              <a:lnSpc>
                <a:spcPct val="150000"/>
              </a:lnSpc>
            </a:pPr>
            <a:r>
              <a:rPr lang="fi-FI" sz="2400" dirty="0"/>
              <a:t>Tekniikan jakautuminen</a:t>
            </a:r>
          </a:p>
          <a:p>
            <a:pPr>
              <a:lnSpc>
                <a:spcPct val="150000"/>
              </a:lnSpc>
            </a:pPr>
            <a:r>
              <a:rPr lang="fi-FI" sz="2400" dirty="0" err="1"/>
              <a:t>Backlog</a:t>
            </a:r>
            <a:r>
              <a:rPr lang="fi-FI" sz="2400" dirty="0"/>
              <a:t> </a:t>
            </a:r>
            <a:r>
              <a:rPr lang="fi-FI" sz="2400" dirty="0" err="1"/>
              <a:t>grooming</a:t>
            </a:r>
            <a:endParaRPr lang="fi-FI" sz="2400" dirty="0"/>
          </a:p>
          <a:p>
            <a:pPr lvl="1">
              <a:lnSpc>
                <a:spcPct val="150000"/>
              </a:lnSpc>
            </a:pPr>
            <a:r>
              <a:rPr lang="fi-FI" sz="2000" dirty="0"/>
              <a:t>Projektin skaala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F04F6C-5BB9-1141-9FD7-A36E901A0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fi-FI" sz="2800" dirty="0"/>
              <a:t>Missä onnistuttiin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43B839-3C40-3F4A-99A6-B90224094A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fi-FI" dirty="0" err="1"/>
              <a:t>Scrum</a:t>
            </a:r>
            <a:r>
              <a:rPr lang="fi-FI" dirty="0"/>
              <a:t>-rituaalit</a:t>
            </a:r>
          </a:p>
          <a:p>
            <a:pPr lvl="1">
              <a:lnSpc>
                <a:spcPct val="150000"/>
              </a:lnSpc>
            </a:pPr>
            <a:r>
              <a:rPr lang="fi-FI" dirty="0"/>
              <a:t>Asiat, joista etukäteen sovittiin, onnistuivat</a:t>
            </a:r>
          </a:p>
          <a:p>
            <a:pPr lvl="1">
              <a:lnSpc>
                <a:spcPct val="150000"/>
              </a:lnSpc>
            </a:pPr>
            <a:r>
              <a:rPr lang="fi-FI" dirty="0"/>
              <a:t>Aikataulutus &amp; </a:t>
            </a:r>
            <a:r>
              <a:rPr lang="fi-FI" dirty="0" err="1"/>
              <a:t>taskien</a:t>
            </a:r>
            <a:r>
              <a:rPr lang="fi-FI" dirty="0"/>
              <a:t> koot</a:t>
            </a:r>
          </a:p>
        </p:txBody>
      </p:sp>
    </p:spTree>
    <p:extLst>
      <p:ext uri="{BB962C8B-B14F-4D97-AF65-F5344CB8AC3E}">
        <p14:creationId xmlns:p14="http://schemas.microsoft.com/office/powerpoint/2010/main" val="390921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975993-01A9-5E4B-95FA-955F8EA7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29" y="2002631"/>
            <a:ext cx="4276862" cy="2852737"/>
          </a:xfrm>
        </p:spPr>
        <p:txBody>
          <a:bodyPr/>
          <a:lstStyle/>
          <a:p>
            <a:r>
              <a:rPr lang="fi-FI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BFB35-3548-5C47-826F-F81B0C2B3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529" y="4882356"/>
            <a:ext cx="4276862" cy="15001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dirty="0"/>
              <a:t>Gate 2 | 4.3.2019 – 29.3.2019</a:t>
            </a:r>
            <a:br>
              <a:rPr lang="fi-FI" dirty="0"/>
            </a:br>
            <a:r>
              <a:rPr lang="fi-FI" dirty="0"/>
              <a:t>Team </a:t>
            </a:r>
            <a:r>
              <a:rPr lang="fi-FI" dirty="0" err="1"/>
              <a:t>Sip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552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22732FC-FE8E-C642-B822-52330AA74682}"/>
              </a:ext>
            </a:extLst>
          </p:cNvPr>
          <p:cNvSpPr/>
          <p:nvPr/>
        </p:nvSpPr>
        <p:spPr>
          <a:xfrm>
            <a:off x="-658368" y="-256032"/>
            <a:ext cx="13350240" cy="7182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A65A5E8-54B3-554C-82FD-921404F2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7644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39C2672-BA60-C44E-9883-79DB34058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7195312"/>
            <a:ext cx="582636" cy="577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457787-8732-3048-A31F-E5F3608B1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063" y="6926580"/>
            <a:ext cx="582636" cy="5770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B67C6F6-7C51-B445-BC0C-6C768B5D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5" y="7747672"/>
            <a:ext cx="301243" cy="2983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2C751F-DCD5-9640-B0C0-15111D514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03250" y="11433556"/>
            <a:ext cx="3984088" cy="39461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90322E-AF5C-4546-9877-2D0A184BD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9909556"/>
            <a:ext cx="582636" cy="57708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BEE5D59-3324-3645-B395-F23DC9B04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8943340"/>
            <a:ext cx="582636" cy="57708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7D4E8C-4B9B-4A42-8D35-3CCFC820B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94716" y="10198100"/>
            <a:ext cx="582637" cy="57708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E100768-D364-9E44-B26C-41A691099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7806690"/>
            <a:ext cx="582636" cy="57708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E8059E3-BF94-F64C-B8EE-70D3AB0E2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54020" y="9719729"/>
            <a:ext cx="301244" cy="2983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5CCEB26-7B98-7844-AC7C-D5CF51D0E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146" y="8023058"/>
            <a:ext cx="301243" cy="2983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0463A3D-F042-ED4F-8F2F-F9B87732A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148" y="7806690"/>
            <a:ext cx="301243" cy="2983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C289363-E0A0-9341-A5F9-69097CA69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853" y="8943340"/>
            <a:ext cx="301243" cy="2983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579C710-5E44-4546-AD0D-0D3D2319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880" y="9719728"/>
            <a:ext cx="301243" cy="2983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3DFED97-2E55-8945-A037-8888A268EC9F}"/>
              </a:ext>
            </a:extLst>
          </p:cNvPr>
          <p:cNvSpPr txBox="1"/>
          <p:nvPr/>
        </p:nvSpPr>
        <p:spPr>
          <a:xfrm>
            <a:off x="4008029" y="2274824"/>
            <a:ext cx="4017446" cy="1862048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i-FI" sz="11500" dirty="0">
                <a:latin typeface="Desdemona" pitchFamily="82" charset="77"/>
              </a:rPr>
              <a:t>PINT.IT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1947E3-8C12-D34C-ABBE-9E243D177573}"/>
              </a:ext>
            </a:extLst>
          </p:cNvPr>
          <p:cNvSpPr txBox="1"/>
          <p:nvPr/>
        </p:nvSpPr>
        <p:spPr>
          <a:xfrm>
            <a:off x="-1298448" y="8723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60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8958 L 0 -1.02917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9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416 C 0.03125 -0.06412 0.06446 -0.12407 0.07292 -0.18194 C 0.08151 -0.24004 0.04714 -0.2706 0.04896 -0.35231 C 0.05091 -0.43426 0.09063 -0.58819 0.08438 -0.67268 C 0.07813 -0.7574 0.00625 -0.7787 0.01146 -0.85972 C 0.01667 -0.94097 0.09766 -1.10902 0.11563 -1.15949 C 0.13373 -1.21018 0.12683 -1.1868 0.11979 -1.16319 " pathEditMode="relative" ptsTypes="AAAAAAA">
                                      <p:cBhvr>
                                        <p:cTn id="8" dur="1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1736 C -0.03073 -0.10532 -0.05846 -0.19328 -0.04896 -0.27476 C -0.03932 -0.35625 0.05508 -0.42615 0.0543 -0.50625 C 0.05339 -0.58657 -0.05794 -0.66435 -0.05417 -0.75625 C -0.05026 -0.84838 0.0707 -0.96736 0.07722 -1.0581 C 0.0836 -1.14884 0.00104 -1.25879 -0.01562 -1.30046 C -0.03229 -1.34213 -0.02292 -1.30787 -0.02292 -1.30787 C -0.02409 -1.31111 -0.02292 -1.31898 -0.02292 -1.31898 L -0.02292 -1.31898 " pathEditMode="relative" ptsTypes="AAAAAAAAA">
                                      <p:cBhvr>
                                        <p:cTn id="10" dur="1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C -0.05065 -0.05973 -0.10117 -0.11922 -0.09218 -0.25649 C -0.08294 -0.39375 0.05586 -0.67848 0.05443 -0.82338 C 0.053 -0.96829 -0.10052 -1.12524 -0.10052 -1.125 C -0.12617 -1.1757 -0.1125 -1.15047 -0.09896 -1.12524 " pathEditMode="relative" rAng="0" ptsTypes="AAAAA">
                                      <p:cBhvr>
                                        <p:cTn id="12" dur="1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-577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C -0.00417 0.01435 -0.00847 0.0287 0.00599 -0.00556 C 0.02057 -0.03959 0.08633 -0.12801 0.08711 -0.20556 C 0.08776 -0.28287 0.01328 -0.36412 0.01054 -0.46945 C 0.00781 -0.57477 0.07903 -0.73449 0.07057 -0.8375 C 0.06198 -0.94051 -0.0513 -0.99051 -0.0405 -1.0882 C -0.02969 -1.18611 0.11758 -1.33658 0.13502 -1.42431 C 0.1526 -1.51134 0.10859 -1.5625 0.06458 -1.61343 " pathEditMode="relative" rAng="0" ptsTypes="AAAAAAAA">
                                      <p:cBhvr>
                                        <p:cTn id="14" dur="1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-7990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00013 -0.00208 C 0.02044 -0.07338 0.04101 -0.14445 0.0388 -0.23148 C 0.03659 -0.31875 -0.01263 -0.41343 -0.01354 -0.52477 C -0.01458 -0.63634 0.02904 -0.79283 0.03281 -0.90093 C 0.03659 -1.0088 0.00885 -1.10486 0.00885 -1.17269 C 0.00885 -1.24074 0.03281 -1.3088 0.03281 -1.3088 L 0.03281 -1.3088 " pathEditMode="relative" ptsTypes="AAAAAAA">
                                      <p:cBhvr>
                                        <p:cTn id="16" dur="7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00247 0.00555 C -0.03464 -0.08148 -0.06693 -0.16829 -0.06536 -0.28241 C -0.06393 -0.39676 0.00664 -0.56875 0.00664 -0.67986 C 0.00664 -0.79098 -0.06289 -0.84468 -0.06536 -0.94908 C -0.06797 -1.05348 -0.03815 -1.17986 -0.00846 -1.30625 " pathEditMode="relative" ptsTypes="AAAAA">
                                      <p:cBhvr>
                                        <p:cTn id="18" dur="6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0.00326 -0.00602 C 0.00716 -0.08843 0.01094 -0.17061 0.00326 -0.2382 C -0.00455 -0.30579 -0.04583 -0.33149 -0.04336 -0.41158 C -0.04075 -0.49144 0.01628 -0.58704 0.01823 -0.71806 C 0.02019 -0.84931 -0.0306 -1.08172 -0.03125 -1.19815 C -0.03203 -1.31459 -0.00911 -1.36551 0.01368 -1.41667 " pathEditMode="relative" ptsTypes="AAAAAA">
                                      <p:cBhvr>
                                        <p:cTn id="20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00013 -0.00556 C 0.02148 -0.11945 0.0431 -0.23311 0.04935 -0.34167 C 0.0556 -0.45 0.03034 -0.55718 0.03724 -0.65625 C 0.04427 -0.75533 0.08828 -0.83311 0.09127 -0.93635 C 0.09427 -1.03936 0.07474 -1.15718 0.05534 -1.27477 " pathEditMode="relative" ptsTypes="AAAAA">
                                      <p:cBhvr>
                                        <p:cTn id="22" dur="6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-0.003 0.00625 C -0.02943 -0.1169 -0.05573 -0.24005 -0.04805 -0.34329 C -0.04024 -0.4463 0.03646 -0.4831 0.04349 -0.6125 C 0.05052 -0.7419 -0.00625 -0.96852 -0.00599 -1.11921 C -0.00573 -1.26991 0.01966 -1.39329 0.04505 -1.51643 " pathEditMode="relative" ptsTypes="AAAAA">
                                      <p:cBhvr>
                                        <p:cTn id="24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FAE5-B155-A14D-B29A-98A3145E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Kysymyksiä?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723A8-01B1-1A4E-803F-133D38CCE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1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FD7D-F206-674F-8A0A-745D3A10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59421"/>
            <a:ext cx="10515600" cy="2103054"/>
          </a:xfrm>
        </p:spPr>
        <p:txBody>
          <a:bodyPr anchor="ctr">
            <a:noAutofit/>
          </a:bodyPr>
          <a:lstStyle/>
          <a:p>
            <a:r>
              <a:rPr lang="fi-FI" sz="2800" b="1" i="1" dirty="0" err="1"/>
              <a:t>Pint.it</a:t>
            </a:r>
            <a:r>
              <a:rPr lang="fi-FI" sz="2800" b="1" dirty="0"/>
              <a:t> </a:t>
            </a:r>
            <a:r>
              <a:rPr lang="fi-FI" sz="2800" dirty="0"/>
              <a:t>tarjoaa oluen ystäville ja sellaisiksi haluaville tavan verkostoitua, sekä saada uusia kokemuksia oluiden parissa.</a:t>
            </a:r>
          </a:p>
        </p:txBody>
      </p:sp>
    </p:spTree>
    <p:extLst>
      <p:ext uri="{BB962C8B-B14F-4D97-AF65-F5344CB8AC3E}">
        <p14:creationId xmlns:p14="http://schemas.microsoft.com/office/powerpoint/2010/main" val="61896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3648-99C4-4144-B35D-F367A788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Gate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7A8C2-AAB9-EC44-BC7E-52FC9109A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04.03.2019 – 29.3.2019</a:t>
            </a:r>
          </a:p>
        </p:txBody>
      </p:sp>
    </p:spTree>
    <p:extLst>
      <p:ext uri="{BB962C8B-B14F-4D97-AF65-F5344CB8AC3E}">
        <p14:creationId xmlns:p14="http://schemas.microsoft.com/office/powerpoint/2010/main" val="322891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0E99D460-115F-394C-877A-939CF9A88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6C55D8-0E78-0745-BF9A-0A206772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Sprint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8BD75-A7D2-CD4D-BA49-375A36196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31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7D39-3C66-F244-9E92-A93B2A72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Suunnitelma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9AAB-8556-E543-8B86-549A9AB153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400" dirty="0"/>
              <a:t>Luodaan tietokantaan </a:t>
            </a:r>
            <a:r>
              <a:rPr lang="fi-FI" sz="2400" dirty="0" err="1"/>
              <a:t>mock</a:t>
            </a:r>
            <a:r>
              <a:rPr lang="fi-FI" sz="2400" dirty="0"/>
              <a:t>-dataa, jotta voimme testata sovelluksemme toimintaa ja visuaalista ilmettä.</a:t>
            </a:r>
          </a:p>
          <a:p>
            <a:pPr>
              <a:lnSpc>
                <a:spcPct val="150000"/>
              </a:lnSpc>
            </a:pPr>
            <a:r>
              <a:rPr lang="fi-FI" sz="2400" dirty="0"/>
              <a:t>Luodaan </a:t>
            </a:r>
            <a:r>
              <a:rPr lang="fi-FI" sz="2400" dirty="0" err="1"/>
              <a:t>sequelizen</a:t>
            </a:r>
            <a:r>
              <a:rPr lang="fi-FI" sz="2400" dirty="0"/>
              <a:t> avulla tietokanta.</a:t>
            </a:r>
          </a:p>
          <a:p>
            <a:pPr>
              <a:lnSpc>
                <a:spcPct val="150000"/>
              </a:lnSpc>
            </a:pPr>
            <a:r>
              <a:rPr lang="fi-FI" sz="2400" dirty="0"/>
              <a:t>Luodaan </a:t>
            </a:r>
            <a:r>
              <a:rPr lang="fi-FI" sz="2400" dirty="0" err="1"/>
              <a:t>backendin</a:t>
            </a:r>
            <a:r>
              <a:rPr lang="fi-FI" sz="2400" dirty="0"/>
              <a:t> luuranko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1C343-51CE-D148-8F11-E470A6A6BF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400" dirty="0"/>
              <a:t>Haetaan tietokannasta käyttäjän </a:t>
            </a:r>
            <a:r>
              <a:rPr lang="fi-FI" sz="2400" dirty="0" err="1"/>
              <a:t>postaukset</a:t>
            </a:r>
            <a:r>
              <a:rPr lang="fi-FI" sz="2400" dirty="0"/>
              <a:t> etusivulle</a:t>
            </a:r>
          </a:p>
          <a:p>
            <a:pPr>
              <a:lnSpc>
                <a:spcPct val="150000"/>
              </a:lnSpc>
            </a:pPr>
            <a:r>
              <a:rPr lang="fi-FI" sz="2400" dirty="0"/>
              <a:t>Testien hyväksymiskriteerien suunnittelu</a:t>
            </a:r>
          </a:p>
          <a:p>
            <a:pPr>
              <a:lnSpc>
                <a:spcPct val="150000"/>
              </a:lnSpc>
            </a:pP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46063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C97B29-6E7C-8944-BEAE-A32E96A8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C06D3C-EDA5-5E48-AE70-3D89DC42D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17600"/>
            <a:ext cx="7188199" cy="40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8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E62B7BE-BD9C-D24C-B787-D0FCA7167AAE}"/>
              </a:ext>
            </a:extLst>
          </p:cNvPr>
          <p:cNvGrpSpPr/>
          <p:nvPr/>
        </p:nvGrpSpPr>
        <p:grpSpPr>
          <a:xfrm>
            <a:off x="-397692" y="-213360"/>
            <a:ext cx="12834983" cy="7284720"/>
            <a:chOff x="5015060" y="-1498862"/>
            <a:chExt cx="5231876" cy="2969443"/>
          </a:xfrm>
        </p:grpSpPr>
        <p:pic>
          <p:nvPicPr>
            <p:cNvPr id="8" name="Content Placeholder 5">
              <a:extLst>
                <a:ext uri="{FF2B5EF4-FFF2-40B4-BE49-F238E27FC236}">
                  <a16:creationId xmlns:a16="http://schemas.microsoft.com/office/drawing/2014/main" id="{5CE91222-8CC8-E646-8962-DEC40E217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2555" y="-1457325"/>
              <a:ext cx="5181600" cy="29146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90FCFB-D6A4-A044-BCF1-D63137F94C9F}"/>
                </a:ext>
              </a:extLst>
            </p:cNvPr>
            <p:cNvSpPr/>
            <p:nvPr/>
          </p:nvSpPr>
          <p:spPr>
            <a:xfrm>
              <a:off x="5015060" y="-1498862"/>
              <a:ext cx="5231876" cy="2969443"/>
            </a:xfrm>
            <a:prstGeom prst="rect">
              <a:avLst/>
            </a:prstGeom>
            <a:solidFill>
              <a:schemeClr val="dk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8A7D39-3C66-F244-9E92-A93B2A72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solidFill>
                  <a:schemeClr val="bg1">
                    <a:lumMod val="95000"/>
                  </a:schemeClr>
                </a:solidFill>
              </a:rPr>
              <a:t>Lopputulos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9AAB-8556-E543-8B86-549A9AB153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Luotiin </a:t>
            </a:r>
            <a:r>
              <a:rPr lang="fi-FI" sz="2400" dirty="0" err="1">
                <a:solidFill>
                  <a:schemeClr val="bg1">
                    <a:lumMod val="95000"/>
                  </a:schemeClr>
                </a:solidFill>
              </a:rPr>
              <a:t>Sequelizen</a:t>
            </a: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 avulla mallit sekä tietokanta</a:t>
            </a:r>
          </a:p>
          <a:p>
            <a:pPr>
              <a:lnSpc>
                <a:spcPct val="11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Luotiin SQL-</a:t>
            </a:r>
            <a:r>
              <a:rPr lang="fi-FI" sz="2400" dirty="0" err="1">
                <a:solidFill>
                  <a:schemeClr val="bg1">
                    <a:lumMod val="95000"/>
                  </a:schemeClr>
                </a:solidFill>
              </a:rPr>
              <a:t>dump</a:t>
            </a: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 =&gt; Tietokantaan dataa</a:t>
            </a:r>
          </a:p>
          <a:p>
            <a:pPr>
              <a:lnSpc>
                <a:spcPct val="11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Luotiin </a:t>
            </a:r>
            <a:r>
              <a:rPr lang="fi-FI" sz="2400" dirty="0" err="1">
                <a:solidFill>
                  <a:schemeClr val="bg1">
                    <a:lumMod val="95000"/>
                  </a:schemeClr>
                </a:solidFill>
              </a:rPr>
              <a:t>backendin</a:t>
            </a: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 luuranko</a:t>
            </a:r>
          </a:p>
          <a:p>
            <a:pPr>
              <a:lnSpc>
                <a:spcPct val="11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Testeille saatiin alustavat hyväksymiskriteerit</a:t>
            </a:r>
          </a:p>
          <a:p>
            <a:pPr>
              <a:lnSpc>
                <a:spcPct val="110000"/>
              </a:lnSpc>
            </a:pPr>
            <a:r>
              <a:rPr lang="fi-FI" sz="2400" dirty="0">
                <a:solidFill>
                  <a:schemeClr val="bg1">
                    <a:lumMod val="95000"/>
                  </a:schemeClr>
                </a:solidFill>
              </a:rPr>
              <a:t>Tietokannasta data etusivulle</a:t>
            </a:r>
          </a:p>
          <a:p>
            <a:pPr>
              <a:lnSpc>
                <a:spcPct val="110000"/>
              </a:lnSpc>
            </a:pPr>
            <a:endParaRPr lang="fi-FI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fi-FI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B2209E-5968-D345-9982-D41372B198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00014" y="61452"/>
            <a:ext cx="2788170" cy="6759203"/>
          </a:xfrm>
        </p:spPr>
      </p:pic>
    </p:spTree>
    <p:extLst>
      <p:ext uri="{BB962C8B-B14F-4D97-AF65-F5344CB8AC3E}">
        <p14:creationId xmlns:p14="http://schemas.microsoft.com/office/powerpoint/2010/main" val="119387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0E99D460-115F-394C-877A-939CF9A88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6C55D8-0E78-0745-BF9A-0A206772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Sprint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8BD75-A7D2-CD4D-BA49-375A36196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69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183</Words>
  <Application>Microsoft Macintosh PowerPoint</Application>
  <PresentationFormat>Widescreen</PresentationFormat>
  <Paragraphs>56</Paragraphs>
  <Slides>20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Apple Braille Outline 8 Dot</vt:lpstr>
      <vt:lpstr>Arial</vt:lpstr>
      <vt:lpstr>Calibri</vt:lpstr>
      <vt:lpstr>Calibri Light</vt:lpstr>
      <vt:lpstr>Desdemona</vt:lpstr>
      <vt:lpstr>Office Theme</vt:lpstr>
      <vt:lpstr>PowerPoint Presentation</vt:lpstr>
      <vt:lpstr>PowerPoint Presentation</vt:lpstr>
      <vt:lpstr>Pint.it tarjoaa oluen ystäville ja sellaisiksi haluaville tavan verkostoitua, sekä saada uusia kokemuksia oluiden parissa.</vt:lpstr>
      <vt:lpstr>Gate 2</vt:lpstr>
      <vt:lpstr>Sprint 1</vt:lpstr>
      <vt:lpstr>Suunnitelma</vt:lpstr>
      <vt:lpstr>Sprint 1</vt:lpstr>
      <vt:lpstr>Lopputulos</vt:lpstr>
      <vt:lpstr>Sprint 2</vt:lpstr>
      <vt:lpstr>Suunnitelma</vt:lpstr>
      <vt:lpstr>Sprint 2</vt:lpstr>
      <vt:lpstr>Lopputulos</vt:lpstr>
      <vt:lpstr>Lopputulos</vt:lpstr>
      <vt:lpstr>Oppimisnäkökulma</vt:lpstr>
      <vt:lpstr>Testaaminen</vt:lpstr>
      <vt:lpstr>PowerPoint Presentation</vt:lpstr>
      <vt:lpstr>PowerPoint Presentation</vt:lpstr>
      <vt:lpstr>PowerPoint Presentation</vt:lpstr>
      <vt:lpstr>DEMO</vt:lpstr>
      <vt:lpstr>Kysymyksiä?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Smal Antony</dc:creator>
  <cp:lastModifiedBy>Smal Antony</cp:lastModifiedBy>
  <cp:revision>6</cp:revision>
  <dcterms:created xsi:type="dcterms:W3CDTF">2019-03-28T13:41:15Z</dcterms:created>
  <dcterms:modified xsi:type="dcterms:W3CDTF">2019-03-28T15:14:11Z</dcterms:modified>
</cp:coreProperties>
</file>