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2" r:id="rId5"/>
  </p:sldMasterIdLst>
  <p:notesMasterIdLst>
    <p:notesMasterId r:id="rId18"/>
  </p:notesMasterIdLst>
  <p:handoutMasterIdLst>
    <p:handoutMasterId r:id="rId19"/>
  </p:handoutMasterIdLst>
  <p:sldIdLst>
    <p:sldId id="289" r:id="rId6"/>
    <p:sldId id="268" r:id="rId7"/>
    <p:sldId id="286" r:id="rId8"/>
    <p:sldId id="280" r:id="rId9"/>
    <p:sldId id="272" r:id="rId10"/>
    <p:sldId id="296" r:id="rId11"/>
    <p:sldId id="297" r:id="rId12"/>
    <p:sldId id="291" r:id="rId13"/>
    <p:sldId id="265" r:id="rId14"/>
    <p:sldId id="273" r:id="rId15"/>
    <p:sldId id="298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7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42345-EBAA-9F48-9CF5-BA164910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9D3BF-562E-9B8F-5A70-454979D50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25259-B27A-F681-E6C0-DB83779B3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0381D-6CCB-99F2-53C7-63D4726AC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BC49-E0E7-2293-6F39-3559EAB3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36965-9ACE-3461-8F5B-F15B7818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10F21-13B3-62BD-859C-9B3196AA0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AE9D-00F4-DB31-2FDF-BC252653D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7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A004F4-F240-48F9-8AE1-486585C7F0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5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5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7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0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8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0128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58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5382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294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34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03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33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3/10/2025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3/10/2025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254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dpw/msc-pds-group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152145"/>
            <a:ext cx="10561320" cy="1938528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400" dirty="0">
                <a:solidFill>
                  <a:schemeClr val="bg1"/>
                </a:solidFill>
                <a:latin typeface="Gill Sans MT" panose="020B0502020104020203" pitchFamily="34" charset="0"/>
              </a:rPr>
              <a:t>MONTHLY SALES FORCASTING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Gill Sans MT" panose="020B0502020104020203" pitchFamily="34" charset="0"/>
              </a:rPr>
              <a:t>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672" y="4221162"/>
            <a:ext cx="8156448" cy="1658430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000" b="1" i="1" spc="65" dirty="0">
                <a:solidFill>
                  <a:schemeClr val="accent1"/>
                </a:solidFill>
                <a:latin typeface="Arial"/>
                <a:cs typeface="Arial"/>
              </a:rPr>
              <a:t>MSc Data Science, Coventry University UK </a:t>
            </a:r>
          </a:p>
          <a:p>
            <a:r>
              <a:rPr lang="en-US" sz="2000" b="1" i="1" spc="65" dirty="0">
                <a:solidFill>
                  <a:schemeClr val="accent1"/>
                </a:solidFill>
                <a:latin typeface="Arial"/>
                <a:cs typeface="Arial"/>
              </a:rPr>
              <a:t>(2024 Batch)</a:t>
            </a:r>
          </a:p>
          <a:p>
            <a:r>
              <a:rPr lang="en-US" sz="2000" dirty="0"/>
              <a:t>Group-1</a:t>
            </a:r>
            <a:endParaRPr lang="en-US" sz="20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 flipV="1">
            <a:off x="1147572" y="2496312"/>
            <a:ext cx="9363456" cy="7315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pPr marL="0" lvl="0" indent="0" algn="l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2000" kern="1200" dirty="0"/>
              <a:t>Data Quality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cs typeface="Arial"/>
              </a:rPr>
              <a:t>Missing data due to incomplete records for certain time periods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cs typeface="Arial"/>
              </a:rPr>
              <a:t>Outliers in sales of certain stores could skew the analysis and model performance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endParaRPr lang="en-US" i="1" dirty="0">
              <a:solidFill>
                <a:srgbClr val="FFFFFF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sz="2000" dirty="0"/>
              <a:t>Seasonality and Trends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dirty="0">
                <a:solidFill>
                  <a:srgbClr val="FFFFFF"/>
                </a:solidFill>
                <a:cs typeface="Arial"/>
              </a:rPr>
              <a:t>Sales data are often influenced by seasonal patterns which may affect the model accuracy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endParaRPr lang="en-US" i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22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None/>
              <a:tabLst/>
              <a:defRPr b="1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Scalability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DA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"/>
                <a:ea typeface="+mn-ea"/>
                <a:cs typeface="Arial"/>
              </a:rPr>
              <a:t>Processing and analyzing large-scale data require significant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AB10E-8779-8A91-C058-FADF825C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38827-0B65-382B-CA75-4C97D331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8F73D1-F578-3F50-0646-B1078F8C40B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https://github.com/mdpw/msc-pds-group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565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2925761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267322" y="241139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4842" y="4604376"/>
            <a:ext cx="2700338" cy="738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Dinesh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COMScDS241P-002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lue circle">
            <a:extLst>
              <a:ext uri="{FF2B5EF4-FFF2-40B4-BE49-F238E27FC236}">
                <a16:creationId xmlns:a16="http://schemas.microsoft.com/office/drawing/2014/main" id="{F022418F-A5B3-63B9-FB99-860A14CF2C67}"/>
              </a:ext>
            </a:extLst>
          </p:cNvPr>
          <p:cNvSpPr/>
          <p:nvPr/>
        </p:nvSpPr>
        <p:spPr>
          <a:xfrm>
            <a:off x="2614734" y="244882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Placeholder 17" descr="A person in a blue shirt&#10;&#10;AI-generated content may be incorrect.">
            <a:extLst>
              <a:ext uri="{FF2B5EF4-FFF2-40B4-BE49-F238E27FC236}">
                <a16:creationId xmlns:a16="http://schemas.microsoft.com/office/drawing/2014/main" id="{07266CD1-DE35-6B2A-6597-9AD0FBE42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639" y="2618197"/>
            <a:ext cx="1638185" cy="1638185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22" name="Oval 21" descr="Blue circle">
            <a:extLst>
              <a:ext uri="{FF2B5EF4-FFF2-40B4-BE49-F238E27FC236}">
                <a16:creationId xmlns:a16="http://schemas.microsoft.com/office/drawing/2014/main" id="{0F5D37EA-9088-B415-D723-6AE9593284BC}"/>
              </a:ext>
            </a:extLst>
          </p:cNvPr>
          <p:cNvSpPr/>
          <p:nvPr/>
        </p:nvSpPr>
        <p:spPr>
          <a:xfrm>
            <a:off x="5021471" y="2440533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41">
            <a:extLst>
              <a:ext uri="{FF2B5EF4-FFF2-40B4-BE49-F238E27FC236}">
                <a16:creationId xmlns:a16="http://schemas.microsoft.com/office/drawing/2014/main" id="{AAB0706A-DD50-F961-CA34-08A3FD8E5CD4}"/>
              </a:ext>
            </a:extLst>
          </p:cNvPr>
          <p:cNvSpPr txBox="1">
            <a:spLocks/>
          </p:cNvSpPr>
          <p:nvPr/>
        </p:nvSpPr>
        <p:spPr>
          <a:xfrm>
            <a:off x="5798" y="460375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Tharinda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COMScDS241P-001</a:t>
            </a:r>
          </a:p>
        </p:txBody>
      </p:sp>
      <p:sp>
        <p:nvSpPr>
          <p:cNvPr id="32" name="Oval 31" descr="Blue circle">
            <a:extLst>
              <a:ext uri="{FF2B5EF4-FFF2-40B4-BE49-F238E27FC236}">
                <a16:creationId xmlns:a16="http://schemas.microsoft.com/office/drawing/2014/main" id="{F9753F1C-BB42-7FD6-9267-974AC3B42C66}"/>
              </a:ext>
            </a:extLst>
          </p:cNvPr>
          <p:cNvSpPr/>
          <p:nvPr/>
        </p:nvSpPr>
        <p:spPr>
          <a:xfrm>
            <a:off x="7428209" y="2430535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11B1913B-3E22-378B-6473-9FC43B7FF70A}"/>
              </a:ext>
            </a:extLst>
          </p:cNvPr>
          <p:cNvSpPr txBox="1">
            <a:spLocks/>
          </p:cNvSpPr>
          <p:nvPr/>
        </p:nvSpPr>
        <p:spPr>
          <a:xfrm>
            <a:off x="7166501" y="457592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Arosha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COMScDS241P-004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20F5E110-32C9-5432-252B-77FBCE034AB5}"/>
              </a:ext>
            </a:extLst>
          </p:cNvPr>
          <p:cNvSpPr txBox="1">
            <a:spLocks/>
          </p:cNvSpPr>
          <p:nvPr/>
        </p:nvSpPr>
        <p:spPr>
          <a:xfrm>
            <a:off x="9650823" y="457592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Osanda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COMScDS241P-019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0DB4EB9-336A-8406-5CED-3B293EA5B6DF}"/>
              </a:ext>
            </a:extLst>
          </p:cNvPr>
          <p:cNvSpPr txBox="1">
            <a:spLocks/>
          </p:cNvSpPr>
          <p:nvPr/>
        </p:nvSpPr>
        <p:spPr>
          <a:xfrm>
            <a:off x="4656843" y="4585926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Dinushi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COMScDS241P-003</a:t>
            </a:r>
          </a:p>
        </p:txBody>
      </p:sp>
      <p:sp>
        <p:nvSpPr>
          <p:cNvPr id="37" name="Oval 36" descr="Blue circle">
            <a:extLst>
              <a:ext uri="{FF2B5EF4-FFF2-40B4-BE49-F238E27FC236}">
                <a16:creationId xmlns:a16="http://schemas.microsoft.com/office/drawing/2014/main" id="{154E96E3-C12D-E2B0-3192-DE3F07914C3F}"/>
              </a:ext>
            </a:extLst>
          </p:cNvPr>
          <p:cNvSpPr/>
          <p:nvPr/>
        </p:nvSpPr>
        <p:spPr>
          <a:xfrm>
            <a:off x="9866839" y="244882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7">
            <a:extLst>
              <a:ext uri="{FF2B5EF4-FFF2-40B4-BE49-F238E27FC236}">
                <a16:creationId xmlns:a16="http://schemas.microsoft.com/office/drawing/2014/main" id="{8B4071AA-E160-1BF6-7931-36FF5EB52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305" y="2580767"/>
            <a:ext cx="1638185" cy="1638185"/>
          </a:xfrm>
          <a:prstGeom prst="ellipse">
            <a:avLst/>
          </a:prstGeom>
          <a:noFill/>
          <a:ln w="387350">
            <a:noFill/>
          </a:ln>
        </p:spPr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AIM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313932" y="2989834"/>
            <a:ext cx="1867408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We are tasked with analyzing the past sales and some other data collected by the ABC Marketing Company Pvt (Ltd) and build a forecasting model to help the company to improve their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77865736"/>
              </p:ext>
            </p:extLst>
          </p:nvPr>
        </p:nvGraphicFramePr>
        <p:xfrm>
          <a:off x="3017436" y="2018330"/>
          <a:ext cx="5843100" cy="137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50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921550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</a:tblGrid>
              <a:tr h="45801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Stores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Departments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797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45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Stores Island Wide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99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Different Departments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Feature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180648" y="3354792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365223" y="2566992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8190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D4393-5469-14C6-8477-8EC95E232C3C}"/>
              </a:ext>
            </a:extLst>
          </p:cNvPr>
          <p:cNvSpPr txBox="1"/>
          <p:nvPr/>
        </p:nvSpPr>
        <p:spPr>
          <a:xfrm>
            <a:off x="286866" y="1777278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Arial  (Body)"/>
              </a:rPr>
              <a:t>Additional data related to the store, department, and regional activity for the given dates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DF0DB421-7632-0831-F900-CBCEF00750CC}"/>
              </a:ext>
            </a:extLst>
          </p:cNvPr>
          <p:cNvSpPr/>
          <p:nvPr/>
        </p:nvSpPr>
        <p:spPr>
          <a:xfrm>
            <a:off x="270490" y="2155758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5F9A7C86-620E-01B0-5DAD-BB0E82A5FE61}"/>
              </a:ext>
            </a:extLst>
          </p:cNvPr>
          <p:cNvSpPr txBox="1"/>
          <p:nvPr/>
        </p:nvSpPr>
        <p:spPr>
          <a:xfrm>
            <a:off x="1551189" y="3367755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3FBD9DA7-AF81-B400-7EFE-0C329A82EDC4}"/>
              </a:ext>
            </a:extLst>
          </p:cNvPr>
          <p:cNvSpPr txBox="1"/>
          <p:nvPr/>
        </p:nvSpPr>
        <p:spPr>
          <a:xfrm>
            <a:off x="1735764" y="257995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12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6AEF6C20-5094-EB2B-8218-CAF7BCC29357}"/>
              </a:ext>
            </a:extLst>
          </p:cNvPr>
          <p:cNvSpPr/>
          <p:nvPr/>
        </p:nvSpPr>
        <p:spPr>
          <a:xfrm>
            <a:off x="1641031" y="2168721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8" name="Content Placeholder 57">
            <a:extLst>
              <a:ext uri="{FF2B5EF4-FFF2-40B4-BE49-F238E27FC236}">
                <a16:creationId xmlns:a16="http://schemas.microsoft.com/office/drawing/2014/main" id="{2C6CC20C-5060-F84E-753B-1A9D8546DE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9402498"/>
              </p:ext>
            </p:extLst>
          </p:nvPr>
        </p:nvGraphicFramePr>
        <p:xfrm>
          <a:off x="286866" y="4471100"/>
          <a:ext cx="10963028" cy="2025333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00394">
                  <a:extLst>
                    <a:ext uri="{9D8B030D-6E8A-4147-A177-3AD203B41FA5}">
                      <a16:colId xmlns:a16="http://schemas.microsoft.com/office/drawing/2014/main" val="567795933"/>
                    </a:ext>
                  </a:extLst>
                </a:gridCol>
                <a:gridCol w="792883">
                  <a:extLst>
                    <a:ext uri="{9D8B030D-6E8A-4147-A177-3AD203B41FA5}">
                      <a16:colId xmlns:a16="http://schemas.microsoft.com/office/drawing/2014/main" val="3608826586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668831478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80047068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226471575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237258541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384836564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3637211847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98715671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59276175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752631482"/>
                    </a:ext>
                  </a:extLst>
                </a:gridCol>
              </a:tblGrid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Temperature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Fuel Price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Markdown1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Markdown2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Markdown3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Markdown4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CPI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Unemployment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53817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8190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8190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8190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8816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59.356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3.406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7032.372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3384.177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1760.1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3292.936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4132.216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172.461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2582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12.988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18.679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9262.747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8793.583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11276.46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6792.33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13086.69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39.738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0608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-7.29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2.472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-2781.45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-265.76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-179.26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-185.17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126.064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3.684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3286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45.903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3.041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1577.533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68.88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304.688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1440.828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132.365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42827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3.513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4743.58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364.57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36.26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1176.425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2727.135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182.764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7.806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2990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73.88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8923.31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2153.35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163.15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3310.008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4832.555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213.932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8.567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137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4.468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103185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104519.5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149483.3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67474.85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771448.1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228.976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14.313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21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D276062-DF04-33F1-CB0D-601273529F5D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66054-91A4-C2DE-A01D-D2A9733E2C9C}"/>
              </a:ext>
            </a:extLst>
          </p:cNvPr>
          <p:cNvSpPr txBox="1"/>
          <p:nvPr/>
        </p:nvSpPr>
        <p:spPr>
          <a:xfrm>
            <a:off x="3011572" y="2187832"/>
            <a:ext cx="8324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Date: Dates of the data from 2010 February 05th  - 2013 July 26th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Temperature: Temperature in Fahrenheit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Fuel Price: Price of Fuel on that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Markdown1, Markdown2, Markdown3, Markdown4, Markdown5: Data related to promotional markdowns at ABC which are anonymous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CPI: The consumer price index which measures the monthly changes in prices paid by consumers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Unemployment: Rate of Unemployment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</a:rPr>
              <a:t>IsHoliday</a:t>
            </a:r>
            <a:r>
              <a:rPr lang="en-US" sz="1050" dirty="0">
                <a:solidFill>
                  <a:schemeClr val="bg1"/>
                </a:solidFill>
              </a:rPr>
              <a:t>: Whether a particular day is a holiday or not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AF935-0A74-9A08-18A3-CE261ACB8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53791-031C-E48D-0EBF-C8540F42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A0A575-B6D0-7425-317E-99215E7A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Train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C94A9F45-EDFE-59D6-6F8E-30E225A38310}"/>
              </a:ext>
            </a:extLst>
          </p:cNvPr>
          <p:cNvSpPr txBox="1"/>
          <p:nvPr/>
        </p:nvSpPr>
        <p:spPr>
          <a:xfrm>
            <a:off x="221235" y="3352564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102733E-54BD-74F9-3A6E-56EC6E8F3FAF}"/>
              </a:ext>
            </a:extLst>
          </p:cNvPr>
          <p:cNvSpPr txBox="1"/>
          <p:nvPr/>
        </p:nvSpPr>
        <p:spPr>
          <a:xfrm>
            <a:off x="405810" y="2564764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421570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61786463-2FFC-4521-BFCF-FE37BB6701E8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D42DDE45-E0D3-B5D2-2A80-0C633D11EBDF}"/>
              </a:ext>
            </a:extLst>
          </p:cNvPr>
          <p:cNvGraphicFramePr>
            <a:graphicFrameLocks/>
          </p:cNvGraphicFramePr>
          <p:nvPr/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82087ADC-73CB-973C-3CD7-D8213C657EE7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3458A1-407E-F5B9-DF01-A30095C80975}"/>
              </a:ext>
            </a:extLst>
          </p:cNvPr>
          <p:cNvSpPr txBox="1"/>
          <p:nvPr/>
        </p:nvSpPr>
        <p:spPr>
          <a:xfrm>
            <a:off x="286866" y="1777278"/>
            <a:ext cx="9085552" cy="28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  <a:latin typeface="Arial  (Body)"/>
              </a:rPr>
              <a:t>H</a:t>
            </a:r>
            <a:r>
              <a:rPr lang="en-US" b="0" i="0" dirty="0">
                <a:solidFill>
                  <a:schemeClr val="bg1"/>
                </a:solidFill>
                <a:effectLst/>
                <a:latin typeface="Arial  (Body)"/>
              </a:rPr>
              <a:t>istorical training data</a:t>
            </a:r>
            <a:endParaRPr lang="en-US" b="0" dirty="0">
              <a:solidFill>
                <a:schemeClr val="bg1"/>
              </a:solidFill>
              <a:effectLst/>
              <a:latin typeface="Arial  (Body)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4917ECA-E39B-1F1C-DE20-B60CB271382B}"/>
              </a:ext>
            </a:extLst>
          </p:cNvPr>
          <p:cNvSpPr/>
          <p:nvPr/>
        </p:nvSpPr>
        <p:spPr>
          <a:xfrm>
            <a:off x="311077" y="2153530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60C3F9CD-8A5E-4FD1-FC59-F09477FFCDFB}"/>
              </a:ext>
            </a:extLst>
          </p:cNvPr>
          <p:cNvSpPr txBox="1"/>
          <p:nvPr/>
        </p:nvSpPr>
        <p:spPr>
          <a:xfrm>
            <a:off x="1591776" y="3365527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20419269-0B62-5445-E811-B7DFF86A876C}"/>
              </a:ext>
            </a:extLst>
          </p:cNvPr>
          <p:cNvSpPr txBox="1"/>
          <p:nvPr/>
        </p:nvSpPr>
        <p:spPr>
          <a:xfrm>
            <a:off x="1776351" y="2577727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5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3A83F98B-154E-4844-8F69-4F26C3710045}"/>
              </a:ext>
            </a:extLst>
          </p:cNvPr>
          <p:cNvSpPr/>
          <p:nvPr/>
        </p:nvSpPr>
        <p:spPr>
          <a:xfrm>
            <a:off x="1681618" y="2166493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BEA6A8-F608-9E49-4946-D0197FAD88B9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0F53593C-564E-423A-8263-33EBAD85FB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2156365"/>
              </p:ext>
            </p:extLst>
          </p:nvPr>
        </p:nvGraphicFramePr>
        <p:xfrm>
          <a:off x="322298" y="4471100"/>
          <a:ext cx="4507344" cy="2025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36">
                  <a:extLst>
                    <a:ext uri="{9D8B030D-6E8A-4147-A177-3AD203B41FA5}">
                      <a16:colId xmlns:a16="http://schemas.microsoft.com/office/drawing/2014/main" val="1028463867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3493178918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63038569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053147033"/>
                    </a:ext>
                  </a:extLst>
                </a:gridCol>
              </a:tblGrid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Dept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Weekly Sales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92116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51002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15981.26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23369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12.785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30.492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22711.18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46647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-4988.94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872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2079.65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27097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7612.03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687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20205.85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2665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693099.4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0207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FB007E8-64A1-4F61-544E-1AA7EE3A8BEB}"/>
              </a:ext>
            </a:extLst>
          </p:cNvPr>
          <p:cNvSpPr txBox="1"/>
          <p:nvPr/>
        </p:nvSpPr>
        <p:spPr>
          <a:xfrm>
            <a:off x="3197909" y="227764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Dept: Department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Date: Dates of the data from 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  (Body)"/>
              </a:rPr>
              <a:t>2010–02–05 to 2012-10-26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Weekly_Sales</a:t>
            </a:r>
            <a:r>
              <a:rPr lang="en-US" sz="1100" dirty="0">
                <a:solidFill>
                  <a:schemeClr val="bg1"/>
                </a:solidFill>
              </a:rPr>
              <a:t>: Weekly sales of the store in a particular department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IsHoliday</a:t>
            </a:r>
            <a:r>
              <a:rPr lang="en-US" sz="1100" dirty="0">
                <a:solidFill>
                  <a:schemeClr val="bg1"/>
                </a:solidFill>
              </a:rPr>
              <a:t>: Whether a particular day is a holiday</a:t>
            </a:r>
          </a:p>
        </p:txBody>
      </p:sp>
    </p:spTree>
    <p:extLst>
      <p:ext uri="{BB962C8B-B14F-4D97-AF65-F5344CB8AC3E}">
        <p14:creationId xmlns:p14="http://schemas.microsoft.com/office/powerpoint/2010/main" val="11265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2D65-2091-1CB3-87E4-86E5959FD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0B872-1694-E641-FABB-EE6C0ECA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2F3CC2-69C6-4E6A-0506-507295DA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Store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844AB44E-4A67-5539-A1D9-63B913571BD9}"/>
              </a:ext>
            </a:extLst>
          </p:cNvPr>
          <p:cNvSpPr txBox="1"/>
          <p:nvPr/>
        </p:nvSpPr>
        <p:spPr>
          <a:xfrm>
            <a:off x="208265" y="3351769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C14E45A-6B4C-EFF5-5032-DD37C9650AEC}"/>
              </a:ext>
            </a:extLst>
          </p:cNvPr>
          <p:cNvSpPr txBox="1"/>
          <p:nvPr/>
        </p:nvSpPr>
        <p:spPr>
          <a:xfrm>
            <a:off x="392840" y="2563969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45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07E97FB4-C228-B2C8-7830-E65B03421B7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F47E8BD1-9734-4A6A-E455-D5176AF095A6}"/>
              </a:ext>
            </a:extLst>
          </p:cNvPr>
          <p:cNvGraphicFramePr>
            <a:graphicFrameLocks/>
          </p:cNvGraphicFramePr>
          <p:nvPr/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6193C9D3-F449-C933-2C78-634D78B58454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2400D8-FBD5-0DDA-654D-AB2ECE6F2339}"/>
              </a:ext>
            </a:extLst>
          </p:cNvPr>
          <p:cNvSpPr txBox="1"/>
          <p:nvPr/>
        </p:nvSpPr>
        <p:spPr>
          <a:xfrm>
            <a:off x="286866" y="1777278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  <a:latin typeface="Arial  (Body)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Arial  (Body)"/>
              </a:rPr>
              <a:t>nformation about the 45 stores, indicating the type and size of the store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0A1630DF-C5DC-66B5-7116-EE4FCFCF6DD1}"/>
              </a:ext>
            </a:extLst>
          </p:cNvPr>
          <p:cNvSpPr/>
          <p:nvPr/>
        </p:nvSpPr>
        <p:spPr>
          <a:xfrm>
            <a:off x="298107" y="2152735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AF81D6F8-A114-E42F-E925-7399835C08BA}"/>
              </a:ext>
            </a:extLst>
          </p:cNvPr>
          <p:cNvSpPr txBox="1"/>
          <p:nvPr/>
        </p:nvSpPr>
        <p:spPr>
          <a:xfrm>
            <a:off x="1578806" y="3351769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A26775DB-6F82-D70D-E72B-7C7A4EDA57FA}"/>
              </a:ext>
            </a:extLst>
          </p:cNvPr>
          <p:cNvSpPr txBox="1"/>
          <p:nvPr/>
        </p:nvSpPr>
        <p:spPr>
          <a:xfrm>
            <a:off x="1763381" y="2576932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3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0B13E63B-2A7E-4D41-5A91-AF47955E706F}"/>
              </a:ext>
            </a:extLst>
          </p:cNvPr>
          <p:cNvSpPr/>
          <p:nvPr/>
        </p:nvSpPr>
        <p:spPr>
          <a:xfrm>
            <a:off x="1668648" y="2165698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D0BE24-98FF-AD5C-1C8A-FEA0615B7641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E2784-3246-0AF1-B756-CE22A640AC33}"/>
              </a:ext>
            </a:extLst>
          </p:cNvPr>
          <p:cNvSpPr txBox="1"/>
          <p:nvPr/>
        </p:nvSpPr>
        <p:spPr>
          <a:xfrm>
            <a:off x="3336399" y="2363725"/>
            <a:ext cx="33989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Type: The type pf the Store which can be A,B,C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Size: Size of the Store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C06B130-0862-3866-070A-F6A35D5DE3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2252437"/>
              </p:ext>
            </p:extLst>
          </p:nvPr>
        </p:nvGraphicFramePr>
        <p:xfrm>
          <a:off x="215547" y="4608679"/>
          <a:ext cx="4097835" cy="2051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033">
                  <a:extLst>
                    <a:ext uri="{9D8B030D-6E8A-4147-A177-3AD203B41FA5}">
                      <a16:colId xmlns:a16="http://schemas.microsoft.com/office/drawing/2014/main" val="1897682834"/>
                    </a:ext>
                  </a:extLst>
                </a:gridCol>
                <a:gridCol w="1477772">
                  <a:extLst>
                    <a:ext uri="{9D8B030D-6E8A-4147-A177-3AD203B41FA5}">
                      <a16:colId xmlns:a16="http://schemas.microsoft.com/office/drawing/2014/main" val="615837377"/>
                    </a:ext>
                  </a:extLst>
                </a:gridCol>
                <a:gridCol w="1487030">
                  <a:extLst>
                    <a:ext uri="{9D8B030D-6E8A-4147-A177-3AD203B41FA5}">
                      <a16:colId xmlns:a16="http://schemas.microsoft.com/office/drawing/2014/main" val="4190647330"/>
                    </a:ext>
                  </a:extLst>
                </a:gridCol>
              </a:tblGrid>
              <a:tr h="33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Size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3657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1813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130287.6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74141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13.13393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63825.27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95254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2683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70713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85019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126512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21153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202307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2242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219622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9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1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44708" y="1925413"/>
            <a:ext cx="383767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Assumed that the datasets have sufficient data.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6256" y="193370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7619" y="2730657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44708" y="2736345"/>
            <a:ext cx="3837672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External influences have been excluded for the prediction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84333" y="3523448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50083" y="3523448"/>
            <a:ext cx="3754729" cy="780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Correlation of certain features may not always imply causation.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697619" y="1496467"/>
            <a:ext cx="3085478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951" y="640604"/>
            <a:ext cx="4421229" cy="11049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ASSUMPTIONS</a:t>
            </a:r>
            <a:endParaRPr lang="en-US" dirty="0"/>
          </a:p>
        </p:txBody>
      </p:sp>
      <p:pic>
        <p:nvPicPr>
          <p:cNvPr id="7" name="Picture Placeholder 31" descr="Check mark">
            <a:extLst>
              <a:ext uri="{FF2B5EF4-FFF2-40B4-BE49-F238E27FC236}">
                <a16:creationId xmlns:a16="http://schemas.microsoft.com/office/drawing/2014/main" id="{83155410-0103-DD4F-B3AE-6F4328EDC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2176" y="4316117"/>
            <a:ext cx="720000" cy="719999"/>
          </a:xfrm>
          <a:prstGeom prst="rect">
            <a:avLst/>
          </a:prstGeom>
        </p:spPr>
      </p:pic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7CE4E7F9-3CCC-D254-E1E0-49BC4A324311}"/>
              </a:ext>
            </a:extLst>
          </p:cNvPr>
          <p:cNvSpPr txBox="1">
            <a:spLocks/>
          </p:cNvSpPr>
          <p:nvPr/>
        </p:nvSpPr>
        <p:spPr>
          <a:xfrm>
            <a:off x="7453495" y="4305525"/>
            <a:ext cx="3754729" cy="780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Certain noisy data has been assumed to be tolerable</a:t>
            </a:r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2DCD771F-1D4B-9907-C53D-4DB9375B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2EE24B5-652C-4DB5-B7C3-B5BBEC1280B1}" type="slidenum"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292E">
                    <a:alpha val="70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292E">
                  <a:alpha val="70000"/>
                </a:srgbClr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B7539-0E1B-02F8-EC3F-E02943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F5099F-16F9-558F-3F0D-AEC4CE21144E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0" tIns="0" rIns="0" bIns="0" numCol="1" spcCol="1270" anchorCtr="0">
            <a:normAutofit/>
          </a:bodyPr>
          <a:lstStyle/>
          <a:p>
            <a:pPr marL="0" lvl="0" indent="0" defTabSz="1022350"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Behavior</a:t>
            </a:r>
          </a:p>
          <a:p>
            <a:pPr lvl="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preferences and purchasing patterns changes rapidly due to trends or events</a:t>
            </a:r>
          </a:p>
          <a:p>
            <a:pPr marL="0" lvl="0" indent="0" defTabSz="1022350">
              <a:spcBef>
                <a:spcPct val="0"/>
              </a:spcBef>
              <a:spcAft>
                <a:spcPct val="35000"/>
              </a:spcAft>
              <a:buNone/>
              <a:defRPr b="1"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AA61F5-A196-BF61-BC36-042B85C155DB}"/>
              </a:ext>
            </a:extLst>
          </p:cNvPr>
          <p:cNvSpPr txBox="1"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lIns="0" tIns="0" rIns="0" bIns="0" numCol="1" spcCol="1270" anchorCtr="0">
            <a:normAutofit/>
          </a:bodyPr>
          <a:lstStyle/>
          <a:p>
            <a:pPr marL="0" lvl="0" indent="0" defTabSz="1022350"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kern="1200" dirty="0"/>
              <a:t>Limited External Data</a:t>
            </a:r>
          </a:p>
          <a:p>
            <a:pPr lvl="0"/>
            <a:r>
              <a:rPr lang="en-US" dirty="0"/>
              <a:t>The dataset lack certain information on external factors that may influence sales</a:t>
            </a:r>
          </a:p>
          <a:p>
            <a:pPr lvl="1"/>
            <a:r>
              <a:rPr lang="en-US" dirty="0"/>
              <a:t>Events </a:t>
            </a:r>
          </a:p>
          <a:p>
            <a:pPr lvl="1"/>
            <a:r>
              <a:rPr lang="en-US" dirty="0"/>
              <a:t>Economic factors</a:t>
            </a:r>
          </a:p>
          <a:p>
            <a:pPr lvl="1"/>
            <a:r>
              <a:rPr lang="en-US" dirty="0"/>
              <a:t>Weather Conditions</a:t>
            </a:r>
          </a:p>
          <a:p>
            <a:pPr marL="0" lvl="0" indent="0" defTabSz="1022350">
              <a:spcBef>
                <a:spcPct val="0"/>
              </a:spcBef>
              <a:spcAft>
                <a:spcPct val="35000"/>
              </a:spcAft>
              <a:buNone/>
              <a:defRPr b="1"/>
            </a:pPr>
            <a:endParaRPr lang="en-US" dirty="0"/>
          </a:p>
          <a:p>
            <a:pPr marL="0" lvl="0" indent="0" defTabSz="1022350">
              <a:spcBef>
                <a:spcPct val="0"/>
              </a:spcBef>
              <a:spcAft>
                <a:spcPct val="35000"/>
              </a:spcAft>
              <a:buNone/>
              <a:defRPr b="1"/>
            </a:pPr>
            <a:endParaRPr lang="en-US" kern="1200" dirty="0"/>
          </a:p>
        </p:txBody>
      </p:sp>
      <p:sp>
        <p:nvSpPr>
          <p:cNvPr id="3" name="object 27" descr="Beige rectangle">
            <a:extLst>
              <a:ext uri="{FF2B5EF4-FFF2-40B4-BE49-F238E27FC236}">
                <a16:creationId xmlns:a16="http://schemas.microsoft.com/office/drawing/2014/main" id="{10C4E0E0-EE53-EDBB-471C-FAA89BAC1E9F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16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1_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266</TotalTime>
  <Words>644</Words>
  <Application>Microsoft Office PowerPoint</Application>
  <PresentationFormat>Widescreen</PresentationFormat>
  <Paragraphs>267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 Narrow</vt:lpstr>
      <vt:lpstr>Arial</vt:lpstr>
      <vt:lpstr>Arial </vt:lpstr>
      <vt:lpstr>Arial  (Body)</vt:lpstr>
      <vt:lpstr>Calibri</vt:lpstr>
      <vt:lpstr>Gill Sans MT</vt:lpstr>
      <vt:lpstr>Office Theme</vt:lpstr>
      <vt:lpstr>1_Office Theme</vt:lpstr>
      <vt:lpstr>MONTHLY SALES FORCASTING GROUP ASSIGNMENT</vt:lpstr>
      <vt:lpstr>THE TEAM</vt:lpstr>
      <vt:lpstr>OUR AIM</vt:lpstr>
      <vt:lpstr>COMPANY OUTLOOK</vt:lpstr>
      <vt:lpstr>DATASETS: Feature</vt:lpstr>
      <vt:lpstr>DATASETS: Train</vt:lpstr>
      <vt:lpstr>DATASETS: Store</vt:lpstr>
      <vt:lpstr>ASSUMPTIONS</vt:lpstr>
      <vt:lpstr>LIMITATIONS</vt:lpstr>
      <vt:lpstr>CHALLENGES</vt:lpstr>
      <vt:lpstr>Github Repository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WIJESURIYA M D P</dc:creator>
  <cp:lastModifiedBy>Tharinda Ratnayake</cp:lastModifiedBy>
  <cp:revision>23</cp:revision>
  <dcterms:created xsi:type="dcterms:W3CDTF">2025-03-09T13:47:05Z</dcterms:created>
  <dcterms:modified xsi:type="dcterms:W3CDTF">2025-03-10T06:12:15Z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