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4610100" cy="3460750"/>
  <p:notesSz cx="4610100" cy="346075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15557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  <a:close/>
              </a:path>
            </a:pathLst>
          </a:custGeom>
          <a:solidFill>
            <a:srgbClr val="3394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098" y="639602"/>
            <a:ext cx="17811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875" y="791431"/>
            <a:ext cx="3331845" cy="74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70103" y="3205759"/>
            <a:ext cx="368934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362075"/>
          </a:xfrm>
          <a:custGeom>
            <a:avLst/>
            <a:gdLst/>
            <a:ahLst/>
            <a:cxnLst/>
            <a:rect l="l" t="t" r="r" b="b"/>
            <a:pathLst>
              <a:path w="4608195" h="1362075">
                <a:moveTo>
                  <a:pt x="0" y="1362011"/>
                </a:moveTo>
                <a:lnTo>
                  <a:pt x="4608004" y="1362011"/>
                </a:lnTo>
                <a:lnTo>
                  <a:pt x="4608004" y="0"/>
                </a:lnTo>
                <a:lnTo>
                  <a:pt x="0" y="0"/>
                </a:lnTo>
                <a:lnTo>
                  <a:pt x="0" y="1362011"/>
                </a:lnTo>
                <a:close/>
              </a:path>
            </a:pathLst>
          </a:custGeom>
          <a:solidFill>
            <a:srgbClr val="61BD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608195" cy="1224280"/>
          </a:xfrm>
          <a:prstGeom prst="rect">
            <a:avLst/>
          </a:prstGeom>
          <a:solidFill>
            <a:srgbClr val="61BD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Plain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Text Enrichment 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Tweets 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Emojis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1588" y="1223797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4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0832" y="1336090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1379283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3995" y="0"/>
                </a:lnTo>
              </a:path>
            </a:pathLst>
          </a:custGeom>
          <a:ln w="3454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8187" y="1628754"/>
            <a:ext cx="919780" cy="13824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38869" y="1782672"/>
            <a:ext cx="1742439" cy="11074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 marR="5080" algn="ctr">
              <a:lnSpc>
                <a:spcPct val="103000"/>
              </a:lnSpc>
              <a:spcBef>
                <a:spcPts val="55"/>
              </a:spcBef>
            </a:pPr>
            <a:r>
              <a:rPr sz="1100" spc="-30" dirty="0">
                <a:latin typeface="Arial" charset="0"/>
                <a:cs typeface="Arial" charset="0"/>
              </a:rPr>
              <a:t>Marin </a:t>
            </a:r>
            <a:r>
              <a:rPr sz="1100" spc="-40" dirty="0">
                <a:latin typeface="Arial" charset="0"/>
                <a:cs typeface="Arial" charset="0"/>
              </a:rPr>
              <a:t>Drabić, </a:t>
            </a:r>
            <a:r>
              <a:rPr sz="1100" spc="-55" dirty="0">
                <a:latin typeface="Arial" charset="0"/>
                <a:cs typeface="Arial" charset="0"/>
              </a:rPr>
              <a:t>Dora </a:t>
            </a:r>
            <a:r>
              <a:rPr sz="1100" spc="-45" dirty="0">
                <a:latin typeface="Arial" charset="0"/>
                <a:cs typeface="Arial" charset="0"/>
              </a:rPr>
              <a:t>Marković,  </a:t>
            </a:r>
            <a:r>
              <a:rPr sz="1100" spc="-60" dirty="0">
                <a:latin typeface="Arial" charset="0"/>
                <a:cs typeface="Arial" charset="0"/>
              </a:rPr>
              <a:t>Luka</a:t>
            </a:r>
            <a:r>
              <a:rPr sz="1100" spc="45" dirty="0">
                <a:latin typeface="Arial" charset="0"/>
                <a:cs typeface="Arial" charset="0"/>
              </a:rPr>
              <a:t> </a:t>
            </a:r>
            <a:r>
              <a:rPr sz="1100" spc="-80" dirty="0">
                <a:latin typeface="Arial" charset="0"/>
                <a:cs typeface="Arial" charset="0"/>
              </a:rPr>
              <a:t>Suman</a:t>
            </a:r>
            <a:endParaRPr sz="110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35560" marR="27940" algn="ctr">
              <a:lnSpc>
                <a:spcPts val="950"/>
              </a:lnSpc>
            </a:pPr>
            <a:r>
              <a:rPr sz="800" spc="-15" dirty="0">
                <a:latin typeface="Trebuchet MS"/>
                <a:cs typeface="Trebuchet MS"/>
              </a:rPr>
              <a:t>Fakultet </a:t>
            </a:r>
            <a:r>
              <a:rPr sz="800" spc="-30" dirty="0">
                <a:latin typeface="Trebuchet MS"/>
                <a:cs typeface="Trebuchet MS"/>
              </a:rPr>
              <a:t>elektrotehnike i </a:t>
            </a:r>
            <a:r>
              <a:rPr sz="800" spc="-20" dirty="0">
                <a:latin typeface="Trebuchet MS"/>
                <a:cs typeface="Trebuchet MS"/>
              </a:rPr>
              <a:t>računarstva,  </a:t>
            </a:r>
            <a:r>
              <a:rPr sz="800" spc="-5" dirty="0">
                <a:latin typeface="Trebuchet MS"/>
                <a:cs typeface="Trebuchet MS"/>
              </a:rPr>
              <a:t>Zagreb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</a:pPr>
            <a:r>
              <a:rPr sz="1100" spc="-55" dirty="0">
                <a:latin typeface="Arial" charset="0"/>
                <a:cs typeface="Arial" charset="0"/>
              </a:rPr>
              <a:t>15. </a:t>
            </a:r>
            <a:r>
              <a:rPr sz="1100" spc="-25" dirty="0">
                <a:latin typeface="Arial" charset="0"/>
                <a:cs typeface="Arial" charset="0"/>
              </a:rPr>
              <a:t>lipnja,</a:t>
            </a:r>
            <a:r>
              <a:rPr sz="1100" spc="-100" dirty="0">
                <a:latin typeface="Arial" charset="0"/>
                <a:cs typeface="Arial" charset="0"/>
              </a:rPr>
              <a:t> </a:t>
            </a:r>
            <a:r>
              <a:rPr sz="1100" spc="-65" dirty="0">
                <a:latin typeface="Arial" charset="0"/>
                <a:cs typeface="Arial" charset="0"/>
              </a:rPr>
              <a:t>2018.</a:t>
            </a:r>
            <a:endParaRPr sz="11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66" y="339252"/>
            <a:ext cx="4080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5"/>
              </a:spcBef>
              <a:tabLst>
                <a:tab pos="4067175" algn="l"/>
              </a:tabLst>
            </a:pPr>
            <a:r>
              <a:rPr sz="1400" u="sng" spc="-35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BLSTM</a:t>
            </a:r>
            <a:r>
              <a:rPr sz="1400" u="sng" spc="40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20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example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2222" y="893787"/>
            <a:ext cx="3935065" cy="22477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4080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5"/>
              </a:spcBef>
              <a:tabLst>
                <a:tab pos="4067175" algn="l"/>
              </a:tabLst>
            </a:pPr>
            <a:r>
              <a:rPr sz="1400" u="sng" spc="-30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Conclusion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16" y="772398"/>
            <a:ext cx="385381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 indent="-132080" defTabSz="-635">
              <a:lnSpc>
                <a:spcPct val="100000"/>
              </a:lnSpc>
              <a:spcBef>
                <a:spcPts val="43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50" dirty="0">
                <a:latin typeface="Arial" charset="0"/>
                <a:cs typeface="Arial" charset="0"/>
              </a:rPr>
              <a:t>Problem </a:t>
            </a:r>
            <a:r>
              <a:rPr sz="1100" spc="-65" dirty="0">
                <a:latin typeface="Arial" charset="0"/>
                <a:cs typeface="Arial" charset="0"/>
              </a:rPr>
              <a:t>proved </a:t>
            </a:r>
            <a:r>
              <a:rPr sz="1100" spc="5" dirty="0">
                <a:latin typeface="Arial" charset="0"/>
                <a:cs typeface="Arial" charset="0"/>
              </a:rPr>
              <a:t>to </a:t>
            </a:r>
            <a:r>
              <a:rPr sz="1100" spc="-80" dirty="0">
                <a:latin typeface="Arial" charset="0"/>
                <a:cs typeface="Arial" charset="0"/>
              </a:rPr>
              <a:t>be </a:t>
            </a:r>
            <a:r>
              <a:rPr sz="1100" spc="-60" dirty="0">
                <a:latin typeface="Arial" charset="0"/>
                <a:cs typeface="Arial" charset="0"/>
              </a:rPr>
              <a:t>very</a:t>
            </a:r>
            <a:r>
              <a:rPr sz="1100" spc="-10" dirty="0">
                <a:latin typeface="Arial" charset="0"/>
                <a:cs typeface="Arial" charset="0"/>
              </a:rPr>
              <a:t> difficult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75" dirty="0">
                <a:latin typeface="Arial" charset="0"/>
                <a:cs typeface="Arial" charset="0"/>
              </a:rPr>
              <a:t>Tweets </a:t>
            </a:r>
            <a:r>
              <a:rPr sz="1100" spc="-85" dirty="0">
                <a:latin typeface="Arial" charset="0"/>
                <a:cs typeface="Arial" charset="0"/>
              </a:rPr>
              <a:t>are </a:t>
            </a:r>
            <a:r>
              <a:rPr sz="1100" spc="-45" dirty="0">
                <a:latin typeface="Arial" charset="0"/>
                <a:cs typeface="Arial" charset="0"/>
              </a:rPr>
              <a:t>unstructured </a:t>
            </a:r>
            <a:r>
              <a:rPr sz="1100" spc="-70" dirty="0">
                <a:latin typeface="Arial" charset="0"/>
                <a:cs typeface="Arial" charset="0"/>
              </a:rPr>
              <a:t>and</a:t>
            </a:r>
            <a:r>
              <a:rPr sz="1100" spc="-30" dirty="0">
                <a:latin typeface="Arial" charset="0"/>
                <a:cs typeface="Arial" charset="0"/>
              </a:rPr>
              <a:t> </a:t>
            </a:r>
            <a:r>
              <a:rPr sz="1100" spc="-75" dirty="0">
                <a:latin typeface="Arial" charset="0"/>
                <a:cs typeface="Arial" charset="0"/>
              </a:rPr>
              <a:t>diverse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85" dirty="0">
                <a:latin typeface="Arial" charset="0"/>
                <a:cs typeface="Arial" charset="0"/>
              </a:rPr>
              <a:t>Even </a:t>
            </a:r>
            <a:r>
              <a:rPr sz="1100" spc="-80" dirty="0">
                <a:latin typeface="Arial" charset="0"/>
                <a:cs typeface="Arial" charset="0"/>
              </a:rPr>
              <a:t>humans </a:t>
            </a:r>
            <a:r>
              <a:rPr sz="1100" spc="-55" dirty="0">
                <a:latin typeface="Arial" charset="0"/>
                <a:cs typeface="Arial" charset="0"/>
              </a:rPr>
              <a:t>could </a:t>
            </a:r>
            <a:r>
              <a:rPr sz="1100" spc="-90" dirty="0">
                <a:latin typeface="Arial" charset="0"/>
                <a:cs typeface="Arial" charset="0"/>
              </a:rPr>
              <a:t>have </a:t>
            </a:r>
            <a:r>
              <a:rPr sz="1100" spc="-95" dirty="0">
                <a:latin typeface="Arial" charset="0"/>
                <a:cs typeface="Arial" charset="0"/>
              </a:rPr>
              <a:t>a </a:t>
            </a:r>
            <a:r>
              <a:rPr sz="1100" spc="-60" dirty="0">
                <a:latin typeface="Arial" charset="0"/>
                <a:cs typeface="Arial" charset="0"/>
              </a:rPr>
              <a:t>hard </a:t>
            </a:r>
            <a:r>
              <a:rPr sz="1100" spc="-30" dirty="0">
                <a:latin typeface="Arial" charset="0"/>
                <a:cs typeface="Arial" charset="0"/>
              </a:rPr>
              <a:t>time </a:t>
            </a:r>
            <a:r>
              <a:rPr sz="1100" spc="-40" dirty="0">
                <a:latin typeface="Arial" charset="0"/>
                <a:cs typeface="Arial" charset="0"/>
              </a:rPr>
              <a:t>predicting </a:t>
            </a:r>
            <a:r>
              <a:rPr sz="1100" spc="-65" dirty="0">
                <a:latin typeface="Arial" charset="0"/>
                <a:cs typeface="Arial" charset="0"/>
              </a:rPr>
              <a:t>emojis </a:t>
            </a:r>
            <a:r>
              <a:rPr sz="1100" spc="-25" dirty="0">
                <a:latin typeface="Arial" charset="0"/>
                <a:cs typeface="Arial" charset="0"/>
              </a:rPr>
              <a:t>in</a:t>
            </a:r>
            <a:r>
              <a:rPr sz="1100" spc="100" dirty="0">
                <a:latin typeface="Arial" charset="0"/>
                <a:cs typeface="Arial" charset="0"/>
              </a:rPr>
              <a:t> </a:t>
            </a:r>
            <a:r>
              <a:rPr sz="1100" spc="-65" dirty="0">
                <a:latin typeface="Arial" charset="0"/>
                <a:cs typeface="Arial" charset="0"/>
              </a:rPr>
              <a:t>tweets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40" dirty="0">
                <a:latin typeface="Arial" charset="0"/>
                <a:cs typeface="Arial" charset="0"/>
              </a:rPr>
              <a:t>Our </a:t>
            </a:r>
            <a:r>
              <a:rPr sz="1100" spc="-60" dirty="0">
                <a:latin typeface="Arial" charset="0"/>
                <a:cs typeface="Arial" charset="0"/>
              </a:rPr>
              <a:t>model </a:t>
            </a:r>
            <a:r>
              <a:rPr sz="1100" spc="-80" dirty="0">
                <a:latin typeface="Arial" charset="0"/>
                <a:cs typeface="Arial" charset="0"/>
              </a:rPr>
              <a:t>gives </a:t>
            </a:r>
            <a:r>
              <a:rPr sz="1100" spc="-55" dirty="0">
                <a:latin typeface="Arial" charset="0"/>
                <a:cs typeface="Arial" charset="0"/>
              </a:rPr>
              <a:t>meaningful</a:t>
            </a:r>
            <a:r>
              <a:rPr sz="1100" spc="-75" dirty="0">
                <a:latin typeface="Arial" charset="0"/>
                <a:cs typeface="Arial" charset="0"/>
              </a:rPr>
              <a:t> </a:t>
            </a:r>
            <a:r>
              <a:rPr sz="1100" spc="-55" dirty="0">
                <a:latin typeface="Arial" charset="0"/>
                <a:cs typeface="Arial" charset="0"/>
              </a:rPr>
              <a:t>results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3702" y="1318841"/>
            <a:ext cx="841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10" dirty="0">
                <a:latin typeface="Verdana"/>
                <a:cs typeface="Verdana"/>
              </a:rPr>
              <a:t>Thank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45" dirty="0">
                <a:latin typeface="Verdana"/>
                <a:cs typeface="Verdana"/>
              </a:rPr>
              <a:t>you!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4080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5"/>
              </a:spcBef>
              <a:tabLst>
                <a:tab pos="4067175" algn="l"/>
              </a:tabLst>
            </a:pPr>
            <a:r>
              <a:rPr sz="1400" u="sng" spc="10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Content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16" y="880374"/>
            <a:ext cx="1172210" cy="737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4780" indent="-132080" defTabSz="-635">
              <a:lnSpc>
                <a:spcPct val="100000"/>
              </a:lnSpc>
              <a:spcBef>
                <a:spcPts val="180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25" dirty="0">
                <a:latin typeface="Arial" charset="0"/>
                <a:cs typeface="Arial" charset="0"/>
              </a:rPr>
              <a:t>Introduction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8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60" dirty="0">
                <a:latin typeface="Arial" charset="0"/>
                <a:cs typeface="Arial" charset="0"/>
              </a:rPr>
              <a:t>Two-step</a:t>
            </a:r>
            <a:r>
              <a:rPr sz="1100" spc="15" dirty="0">
                <a:latin typeface="Arial" charset="0"/>
                <a:cs typeface="Arial" charset="0"/>
              </a:rPr>
              <a:t> </a:t>
            </a:r>
            <a:r>
              <a:rPr sz="1100" spc="-40" dirty="0">
                <a:latin typeface="Arial" charset="0"/>
                <a:cs typeface="Arial" charset="0"/>
              </a:rPr>
              <a:t>solution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80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50" dirty="0">
                <a:latin typeface="Arial" charset="0"/>
                <a:cs typeface="Arial" charset="0"/>
              </a:rPr>
              <a:t>Dataset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80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60" dirty="0">
                <a:latin typeface="Arial" charset="0"/>
                <a:cs typeface="Arial" charset="0"/>
              </a:rPr>
              <a:t>Models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917" y="892097"/>
            <a:ext cx="1123950" cy="725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080" defTabSz="-635">
              <a:lnSpc>
                <a:spcPct val="100000"/>
              </a:lnSpc>
              <a:spcBef>
                <a:spcPts val="90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65" dirty="0">
                <a:latin typeface="Arial" charset="0"/>
                <a:cs typeface="Arial" charset="0"/>
              </a:rPr>
              <a:t>Results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780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20" dirty="0">
                <a:latin typeface="Arial" charset="0"/>
                <a:cs typeface="Arial" charset="0"/>
              </a:rPr>
              <a:t>BLSTM</a:t>
            </a:r>
            <a:r>
              <a:rPr sz="1100" dirty="0">
                <a:latin typeface="Arial" charset="0"/>
                <a:cs typeface="Arial" charset="0"/>
              </a:rPr>
              <a:t> </a:t>
            </a:r>
            <a:r>
              <a:rPr sz="1100" spc="-80" dirty="0">
                <a:latin typeface="Arial" charset="0"/>
                <a:cs typeface="Arial" charset="0"/>
              </a:rPr>
              <a:t>example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78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65" dirty="0">
                <a:latin typeface="Arial" charset="0"/>
                <a:cs typeface="Arial" charset="0"/>
              </a:rPr>
              <a:t>Conclusion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4080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5"/>
              </a:spcBef>
              <a:tabLst>
                <a:tab pos="4067175" algn="l"/>
              </a:tabLst>
            </a:pPr>
            <a:r>
              <a:rPr sz="1400" u="sng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Introduction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16" y="770851"/>
            <a:ext cx="2934335" cy="10623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44780" indent="-132080" defTabSz="-635">
              <a:lnSpc>
                <a:spcPct val="100000"/>
              </a:lnSpc>
              <a:spcBef>
                <a:spcPts val="28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40" dirty="0">
                <a:latin typeface="Arial" charset="0"/>
                <a:cs typeface="Arial" charset="0"/>
              </a:rPr>
              <a:t>Emoji</a:t>
            </a:r>
            <a:endParaRPr sz="11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spcBef>
                <a:spcPts val="175"/>
              </a:spcBef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80" dirty="0">
                <a:latin typeface="Arial" charset="0"/>
                <a:cs typeface="Arial" charset="0"/>
              </a:rPr>
              <a:t>a </a:t>
            </a:r>
            <a:r>
              <a:rPr sz="1000" spc="-45" dirty="0">
                <a:latin typeface="Arial" charset="0"/>
                <a:cs typeface="Arial" charset="0"/>
              </a:rPr>
              <a:t>small </a:t>
            </a:r>
            <a:r>
              <a:rPr sz="1000" spc="-15" dirty="0">
                <a:latin typeface="Arial" charset="0"/>
                <a:cs typeface="Arial" charset="0"/>
              </a:rPr>
              <a:t>digital </a:t>
            </a:r>
            <a:r>
              <a:rPr sz="1000" spc="-60" dirty="0">
                <a:latin typeface="Arial" charset="0"/>
                <a:cs typeface="Arial" charset="0"/>
              </a:rPr>
              <a:t>image </a:t>
            </a:r>
            <a:r>
              <a:rPr sz="1000" spc="-45" dirty="0">
                <a:latin typeface="Arial" charset="0"/>
                <a:cs typeface="Arial" charset="0"/>
              </a:rPr>
              <a:t>or</a:t>
            </a:r>
            <a:r>
              <a:rPr sz="1000" spc="35" dirty="0">
                <a:latin typeface="Arial" charset="0"/>
                <a:cs typeface="Arial" charset="0"/>
              </a:rPr>
              <a:t> </a:t>
            </a:r>
            <a:r>
              <a:rPr sz="1000" spc="-45" dirty="0">
                <a:latin typeface="Arial" charset="0"/>
                <a:cs typeface="Arial" charset="0"/>
              </a:rPr>
              <a:t>icon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195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85" dirty="0">
                <a:latin typeface="Arial" charset="0"/>
                <a:cs typeface="Arial" charset="0"/>
              </a:rPr>
              <a:t>used </a:t>
            </a:r>
            <a:r>
              <a:rPr sz="1000" spc="-20" dirty="0">
                <a:latin typeface="Arial" charset="0"/>
                <a:cs typeface="Arial" charset="0"/>
              </a:rPr>
              <a:t>for</a:t>
            </a:r>
            <a:r>
              <a:rPr sz="1000" spc="-15" dirty="0">
                <a:latin typeface="Arial" charset="0"/>
                <a:cs typeface="Arial" charset="0"/>
              </a:rPr>
              <a:t> </a:t>
            </a:r>
            <a:r>
              <a:rPr sz="1000" spc="-70" dirty="0">
                <a:latin typeface="Arial" charset="0"/>
                <a:cs typeface="Arial" charset="0"/>
              </a:rPr>
              <a:t>expression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20" dirty="0">
                <a:latin typeface="Arial" charset="0"/>
                <a:cs typeface="Arial" charset="0"/>
              </a:rPr>
              <a:t>part of </a:t>
            </a:r>
            <a:r>
              <a:rPr sz="1000" spc="-65" dirty="0">
                <a:latin typeface="Arial" charset="0"/>
                <a:cs typeface="Arial" charset="0"/>
              </a:rPr>
              <a:t>everyday</a:t>
            </a:r>
            <a:r>
              <a:rPr sz="1000" spc="-25" dirty="0">
                <a:latin typeface="Arial" charset="0"/>
                <a:cs typeface="Arial" charset="0"/>
              </a:rPr>
              <a:t> </a:t>
            </a:r>
            <a:r>
              <a:rPr sz="1000" spc="-35" dirty="0">
                <a:latin typeface="Arial" charset="0"/>
                <a:cs typeface="Arial" charset="0"/>
              </a:rPr>
              <a:t>communication</a:t>
            </a:r>
            <a:endParaRPr sz="10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19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40" dirty="0">
                <a:latin typeface="Arial" charset="0"/>
                <a:cs typeface="Arial" charset="0"/>
              </a:rPr>
              <a:t>Our</a:t>
            </a:r>
            <a:r>
              <a:rPr sz="1100" spc="50" dirty="0">
                <a:latin typeface="Arial" charset="0"/>
                <a:cs typeface="Arial" charset="0"/>
              </a:rPr>
              <a:t> </a:t>
            </a:r>
            <a:r>
              <a:rPr sz="1100" spc="-55" dirty="0">
                <a:latin typeface="Arial" charset="0"/>
                <a:cs typeface="Arial" charset="0"/>
              </a:rPr>
              <a:t>problem</a:t>
            </a:r>
            <a:endParaRPr sz="11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ct val="100000"/>
              </a:lnSpc>
              <a:spcBef>
                <a:spcPts val="175"/>
              </a:spcBef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15" dirty="0">
                <a:latin typeface="Arial" charset="0"/>
                <a:cs typeface="Arial" charset="0"/>
              </a:rPr>
              <a:t>find </a:t>
            </a:r>
            <a:r>
              <a:rPr sz="1000" spc="-80" dirty="0">
                <a:latin typeface="Arial" charset="0"/>
                <a:cs typeface="Arial" charset="0"/>
              </a:rPr>
              <a:t>a </a:t>
            </a:r>
            <a:r>
              <a:rPr sz="1000" spc="-75" dirty="0">
                <a:latin typeface="Arial" charset="0"/>
                <a:cs typeface="Arial" charset="0"/>
              </a:rPr>
              <a:t>way </a:t>
            </a:r>
            <a:r>
              <a:rPr sz="1000" spc="10" dirty="0">
                <a:latin typeface="Arial" charset="0"/>
                <a:cs typeface="Arial" charset="0"/>
              </a:rPr>
              <a:t>to </a:t>
            </a:r>
            <a:r>
              <a:rPr sz="1000" spc="-30" dirty="0">
                <a:latin typeface="Arial" charset="0"/>
                <a:cs typeface="Arial" charset="0"/>
              </a:rPr>
              <a:t>predict </a:t>
            </a:r>
            <a:r>
              <a:rPr sz="1000" spc="-35" dirty="0">
                <a:latin typeface="Arial" charset="0"/>
                <a:cs typeface="Arial" charset="0"/>
              </a:rPr>
              <a:t>emoji </a:t>
            </a:r>
            <a:r>
              <a:rPr sz="1000" spc="-55" dirty="0">
                <a:latin typeface="Arial" charset="0"/>
                <a:cs typeface="Arial" charset="0"/>
              </a:rPr>
              <a:t>associated </a:t>
            </a:r>
            <a:r>
              <a:rPr sz="1000" spc="10" dirty="0">
                <a:latin typeface="Arial" charset="0"/>
                <a:cs typeface="Arial" charset="0"/>
              </a:rPr>
              <a:t>to </a:t>
            </a:r>
            <a:r>
              <a:rPr sz="1000" spc="-25" dirty="0">
                <a:latin typeface="Arial" charset="0"/>
                <a:cs typeface="Arial" charset="0"/>
              </a:rPr>
              <a:t>the</a:t>
            </a:r>
            <a:r>
              <a:rPr sz="1000" spc="75" dirty="0">
                <a:latin typeface="Arial" charset="0"/>
                <a:cs typeface="Arial" charset="0"/>
              </a:rPr>
              <a:t> </a:t>
            </a:r>
            <a:r>
              <a:rPr sz="1000" dirty="0">
                <a:latin typeface="Arial" charset="0"/>
                <a:cs typeface="Arial" charset="0"/>
              </a:rPr>
              <a:t>text</a:t>
            </a:r>
            <a:endParaRPr sz="1000">
              <a:latin typeface="Arial" charset="0"/>
              <a:cs typeface="Arial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66" y="339252"/>
            <a:ext cx="4080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5"/>
              </a:spcBef>
              <a:tabLst>
                <a:tab pos="4067175" algn="l"/>
              </a:tabLst>
            </a:pPr>
            <a:r>
              <a:rPr sz="1400" u="sng" spc="-15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Two-step</a:t>
            </a:r>
            <a:r>
              <a:rPr sz="1400" u="sng" spc="20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solution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314" y="772398"/>
            <a:ext cx="156908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100" spc="-40" dirty="0">
                <a:solidFill>
                  <a:srgbClr val="339430"/>
                </a:solidFill>
              </a:rPr>
              <a:t>1.</a:t>
            </a:r>
            <a:r>
              <a:rPr sz="1100" spc="-40" dirty="0"/>
              <a:t>Emoji </a:t>
            </a:r>
            <a:r>
              <a:rPr sz="1100" spc="-35" dirty="0"/>
              <a:t>location </a:t>
            </a:r>
            <a:r>
              <a:rPr sz="1100" spc="-40" dirty="0"/>
              <a:t>prediction </a:t>
            </a:r>
            <a:r>
              <a:rPr sz="1100" spc="-40" dirty="0">
                <a:solidFill>
                  <a:srgbClr val="339430"/>
                </a:solidFill>
              </a:rPr>
              <a:t> 2.</a:t>
            </a:r>
            <a:r>
              <a:rPr sz="1100" spc="-40" dirty="0"/>
              <a:t>Emoji type</a:t>
            </a:r>
            <a:r>
              <a:rPr sz="1100" spc="-140" dirty="0"/>
              <a:t> </a:t>
            </a:r>
            <a:r>
              <a:rPr sz="1100" spc="-35" dirty="0"/>
              <a:t>prediction</a:t>
            </a:r>
            <a:endParaRPr sz="1100"/>
          </a:p>
        </p:txBody>
      </p:sp>
      <p:sp>
        <p:nvSpPr>
          <p:cNvPr id="4" name="object 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4080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5"/>
              </a:spcBef>
              <a:tabLst>
                <a:tab pos="4067175" algn="l"/>
              </a:tabLst>
            </a:pPr>
            <a:r>
              <a:rPr sz="1400" u="sng" spc="25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Dataset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16" y="770113"/>
            <a:ext cx="3935729" cy="17697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4780" indent="-132080" defTabSz="-635">
              <a:lnSpc>
                <a:spcPct val="100000"/>
              </a:lnSpc>
              <a:spcBef>
                <a:spcPts val="32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85" dirty="0">
                <a:latin typeface="Arial" charset="0"/>
                <a:cs typeface="Arial" charset="0"/>
              </a:rPr>
              <a:t>Sem</a:t>
            </a:r>
            <a:r>
              <a:rPr lang="x-none" sz="1100" spc="-85" dirty="0">
                <a:latin typeface="Arial" charset="0"/>
                <a:cs typeface="Arial" charset="0"/>
              </a:rPr>
              <a:t>E</a:t>
            </a:r>
            <a:r>
              <a:rPr sz="1100" spc="-85" dirty="0">
                <a:latin typeface="Arial" charset="0"/>
                <a:cs typeface="Arial" charset="0"/>
              </a:rPr>
              <a:t>val </a:t>
            </a:r>
            <a:r>
              <a:rPr sz="1100" spc="-75" dirty="0">
                <a:latin typeface="Arial" charset="0"/>
                <a:cs typeface="Arial" charset="0"/>
              </a:rPr>
              <a:t>2018 </a:t>
            </a:r>
            <a:r>
              <a:rPr sz="1100" spc="-70" dirty="0">
                <a:latin typeface="Arial" charset="0"/>
                <a:cs typeface="Arial" charset="0"/>
              </a:rPr>
              <a:t>Task 2 </a:t>
            </a:r>
            <a:r>
              <a:rPr sz="1100" spc="-10" dirty="0">
                <a:latin typeface="Arial" charset="0"/>
                <a:cs typeface="Arial" charset="0"/>
              </a:rPr>
              <a:t>- </a:t>
            </a:r>
            <a:r>
              <a:rPr sz="1100" spc="-20" dirty="0">
                <a:latin typeface="Arial" charset="0"/>
                <a:cs typeface="Arial" charset="0"/>
              </a:rPr>
              <a:t>Multilingual</a:t>
            </a:r>
            <a:r>
              <a:rPr sz="1100" spc="-185" dirty="0">
                <a:latin typeface="Arial" charset="0"/>
                <a:cs typeface="Arial" charset="0"/>
              </a:rPr>
              <a:t> </a:t>
            </a:r>
            <a:r>
              <a:rPr sz="1100" spc="-40" dirty="0">
                <a:latin typeface="Arial" charset="0"/>
                <a:cs typeface="Arial" charset="0"/>
              </a:rPr>
              <a:t>Emoji </a:t>
            </a:r>
            <a:r>
              <a:rPr sz="1100" spc="-35" dirty="0">
                <a:latin typeface="Arial" charset="0"/>
                <a:cs typeface="Arial" charset="0"/>
              </a:rPr>
              <a:t>Prediction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22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65" dirty="0">
                <a:latin typeface="Arial" charset="0"/>
                <a:cs typeface="Arial" charset="0"/>
              </a:rPr>
              <a:t>500k </a:t>
            </a:r>
            <a:r>
              <a:rPr sz="1100" spc="-55" dirty="0">
                <a:latin typeface="Arial" charset="0"/>
                <a:cs typeface="Arial" charset="0"/>
              </a:rPr>
              <a:t>tweets, </a:t>
            </a:r>
            <a:r>
              <a:rPr sz="1100" spc="-20" dirty="0">
                <a:latin typeface="Arial" charset="0"/>
                <a:cs typeface="Arial" charset="0"/>
              </a:rPr>
              <a:t>Oct </a:t>
            </a:r>
            <a:r>
              <a:rPr sz="1100" spc="-75" dirty="0">
                <a:latin typeface="Arial" charset="0"/>
                <a:cs typeface="Arial" charset="0"/>
              </a:rPr>
              <a:t>2015 </a:t>
            </a:r>
            <a:r>
              <a:rPr sz="1100" spc="5" dirty="0">
                <a:latin typeface="Arial" charset="0"/>
                <a:cs typeface="Arial" charset="0"/>
              </a:rPr>
              <a:t>to </a:t>
            </a:r>
            <a:r>
              <a:rPr sz="1100" spc="-95" dirty="0">
                <a:latin typeface="Arial" charset="0"/>
                <a:cs typeface="Arial" charset="0"/>
              </a:rPr>
              <a:t>Feb</a:t>
            </a:r>
            <a:r>
              <a:rPr sz="1100" spc="-190" dirty="0">
                <a:latin typeface="Arial" charset="0"/>
                <a:cs typeface="Arial" charset="0"/>
              </a:rPr>
              <a:t> </a:t>
            </a:r>
            <a:r>
              <a:rPr sz="1100" spc="-75" dirty="0">
                <a:latin typeface="Arial" charset="0"/>
                <a:cs typeface="Arial" charset="0"/>
              </a:rPr>
              <a:t>2018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70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30" dirty="0">
                <a:latin typeface="Arial" charset="0"/>
                <a:cs typeface="Arial" charset="0"/>
              </a:rPr>
              <a:t>Extracting </a:t>
            </a:r>
            <a:r>
              <a:rPr sz="1100" spc="-70" dirty="0">
                <a:latin typeface="Arial" charset="0"/>
                <a:cs typeface="Arial" charset="0"/>
              </a:rPr>
              <a:t>and</a:t>
            </a:r>
            <a:r>
              <a:rPr sz="1100" spc="-140" dirty="0">
                <a:latin typeface="Arial" charset="0"/>
                <a:cs typeface="Arial" charset="0"/>
              </a:rPr>
              <a:t> </a:t>
            </a:r>
            <a:r>
              <a:rPr sz="1100" spc="-65" dirty="0">
                <a:latin typeface="Arial" charset="0"/>
                <a:cs typeface="Arial" charset="0"/>
              </a:rPr>
              <a:t>cleaning</a:t>
            </a:r>
            <a:endParaRPr sz="11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spcBef>
                <a:spcPts val="100"/>
              </a:spcBef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50" dirty="0">
                <a:latin typeface="Arial" charset="0"/>
                <a:cs typeface="Arial" charset="0"/>
              </a:rPr>
              <a:t>emojis</a:t>
            </a:r>
            <a:r>
              <a:rPr sz="1000" spc="45" dirty="0">
                <a:latin typeface="Arial" charset="0"/>
                <a:cs typeface="Arial" charset="0"/>
              </a:rPr>
              <a:t> </a:t>
            </a:r>
            <a:r>
              <a:rPr sz="1000" spc="-65" dirty="0">
                <a:latin typeface="Arial" charset="0"/>
                <a:cs typeface="Arial" charset="0"/>
              </a:rPr>
              <a:t>removed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195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40" dirty="0">
                <a:latin typeface="Arial" charset="0"/>
                <a:cs typeface="Arial" charset="0"/>
              </a:rPr>
              <a:t>hyperlinks</a:t>
            </a:r>
            <a:r>
              <a:rPr sz="1000" spc="45" dirty="0">
                <a:latin typeface="Arial" charset="0"/>
                <a:cs typeface="Arial" charset="0"/>
              </a:rPr>
              <a:t> </a:t>
            </a:r>
            <a:r>
              <a:rPr sz="1000" spc="-65" dirty="0">
                <a:latin typeface="Arial" charset="0"/>
                <a:cs typeface="Arial" charset="0"/>
              </a:rPr>
              <a:t>removed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195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20" dirty="0">
                <a:latin typeface="Arial" charset="0"/>
                <a:cs typeface="Arial" charset="0"/>
              </a:rPr>
              <a:t>all </a:t>
            </a:r>
            <a:r>
              <a:rPr sz="1000" spc="-15" dirty="0">
                <a:latin typeface="Arial" charset="0"/>
                <a:cs typeface="Arial" charset="0"/>
              </a:rPr>
              <a:t>textual </a:t>
            </a:r>
            <a:r>
              <a:rPr sz="1000" spc="-25" dirty="0">
                <a:latin typeface="Arial" charset="0"/>
                <a:cs typeface="Arial" charset="0"/>
              </a:rPr>
              <a:t>content</a:t>
            </a:r>
            <a:r>
              <a:rPr sz="1000" spc="180" dirty="0">
                <a:latin typeface="Arial" charset="0"/>
                <a:cs typeface="Arial" charset="0"/>
              </a:rPr>
              <a:t> </a:t>
            </a:r>
            <a:r>
              <a:rPr sz="1000" spc="-70" dirty="0">
                <a:latin typeface="Arial" charset="0"/>
                <a:cs typeface="Arial" charset="0"/>
              </a:rPr>
              <a:t>lowercased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50" dirty="0">
                <a:latin typeface="Arial" charset="0"/>
                <a:cs typeface="Arial" charset="0"/>
              </a:rPr>
              <a:t>consecutive </a:t>
            </a:r>
            <a:r>
              <a:rPr sz="1000" spc="-35" dirty="0">
                <a:latin typeface="Arial" charset="0"/>
                <a:cs typeface="Arial" charset="0"/>
              </a:rPr>
              <a:t>punctuations</a:t>
            </a:r>
            <a:r>
              <a:rPr sz="1000" spc="-75" dirty="0">
                <a:latin typeface="Arial" charset="0"/>
                <a:cs typeface="Arial" charset="0"/>
              </a:rPr>
              <a:t> </a:t>
            </a:r>
            <a:r>
              <a:rPr sz="1000" spc="-65" dirty="0">
                <a:latin typeface="Arial" charset="0"/>
                <a:cs typeface="Arial" charset="0"/>
              </a:rPr>
              <a:t>reduced</a:t>
            </a:r>
            <a:endParaRPr sz="1000">
              <a:latin typeface="Arial" charset="0"/>
              <a:cs typeface="Arial" charset="0"/>
            </a:endParaRPr>
          </a:p>
          <a:p>
            <a:pPr marL="144780" marR="5080" indent="-132080" defTabSz="-635">
              <a:lnSpc>
                <a:spcPct val="103000"/>
              </a:lnSpc>
              <a:spcBef>
                <a:spcPts val="210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75" dirty="0">
                <a:latin typeface="Arial" charset="0"/>
                <a:cs typeface="Arial" charset="0"/>
              </a:rPr>
              <a:t>Tweets </a:t>
            </a:r>
            <a:r>
              <a:rPr sz="1100" spc="-5" dirty="0">
                <a:latin typeface="Arial" charset="0"/>
                <a:cs typeface="Arial" charset="0"/>
              </a:rPr>
              <a:t>with </a:t>
            </a:r>
            <a:r>
              <a:rPr sz="1100" spc="-90" dirty="0">
                <a:latin typeface="Arial" charset="0"/>
                <a:cs typeface="Arial" charset="0"/>
              </a:rPr>
              <a:t>one </a:t>
            </a:r>
            <a:r>
              <a:rPr sz="1100" spc="-50" dirty="0">
                <a:latin typeface="Arial" charset="0"/>
                <a:cs typeface="Arial" charset="0"/>
              </a:rPr>
              <a:t>or </a:t>
            </a:r>
            <a:r>
              <a:rPr sz="1100" spc="-30" dirty="0">
                <a:latin typeface="Arial" charset="0"/>
                <a:cs typeface="Arial" charset="0"/>
              </a:rPr>
              <a:t>multiple </a:t>
            </a:r>
            <a:r>
              <a:rPr sz="1100" spc="-45" dirty="0">
                <a:latin typeface="Arial" charset="0"/>
                <a:cs typeface="Arial" charset="0"/>
              </a:rPr>
              <a:t>emoji </a:t>
            </a:r>
            <a:r>
              <a:rPr sz="1100" spc="-55" dirty="0">
                <a:latin typeface="Arial" charset="0"/>
                <a:cs typeface="Arial" charset="0"/>
              </a:rPr>
              <a:t>types, </a:t>
            </a:r>
            <a:r>
              <a:rPr sz="1100" spc="-15" dirty="0">
                <a:latin typeface="Arial" charset="0"/>
                <a:cs typeface="Arial" charset="0"/>
              </a:rPr>
              <a:t>but </a:t>
            </a:r>
            <a:r>
              <a:rPr sz="1100" spc="-85" dirty="0">
                <a:latin typeface="Arial" charset="0"/>
                <a:cs typeface="Arial" charset="0"/>
              </a:rPr>
              <a:t>are </a:t>
            </a:r>
            <a:r>
              <a:rPr sz="1100" spc="-20" dirty="0">
                <a:latin typeface="Arial" charset="0"/>
                <a:cs typeface="Arial" charset="0"/>
              </a:rPr>
              <a:t>not </a:t>
            </a:r>
            <a:r>
              <a:rPr sz="1100" spc="-55" dirty="0">
                <a:latin typeface="Arial" charset="0"/>
                <a:cs typeface="Arial" charset="0"/>
              </a:rPr>
              <a:t>followed </a:t>
            </a:r>
            <a:r>
              <a:rPr sz="1100" spc="-90" dirty="0">
                <a:latin typeface="Arial" charset="0"/>
                <a:cs typeface="Arial" charset="0"/>
              </a:rPr>
              <a:t>one  </a:t>
            </a:r>
            <a:r>
              <a:rPr sz="1100" spc="-75" dirty="0">
                <a:latin typeface="Arial" charset="0"/>
                <a:cs typeface="Arial" charset="0"/>
              </a:rPr>
              <a:t>by</a:t>
            </a:r>
            <a:r>
              <a:rPr sz="1100" spc="50" dirty="0">
                <a:latin typeface="Arial" charset="0"/>
                <a:cs typeface="Arial" charset="0"/>
              </a:rPr>
              <a:t> </a:t>
            </a:r>
            <a:r>
              <a:rPr sz="1100" spc="-45" dirty="0">
                <a:latin typeface="Arial" charset="0"/>
                <a:cs typeface="Arial" charset="0"/>
              </a:rPr>
              <a:t>another</a:t>
            </a:r>
            <a:endParaRPr sz="11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22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55" dirty="0">
                <a:latin typeface="Arial" charset="0"/>
                <a:cs typeface="Arial" charset="0"/>
              </a:rPr>
              <a:t>Emojis </a:t>
            </a:r>
            <a:r>
              <a:rPr sz="1100" spc="-65" dirty="0">
                <a:latin typeface="Arial" charset="0"/>
                <a:cs typeface="Arial" charset="0"/>
              </a:rPr>
              <a:t>labeled </a:t>
            </a:r>
            <a:r>
              <a:rPr sz="1100" spc="-30" dirty="0">
                <a:latin typeface="Arial" charset="0"/>
                <a:cs typeface="Arial" charset="0"/>
              </a:rPr>
              <a:t>from </a:t>
            </a:r>
            <a:r>
              <a:rPr sz="1100" spc="-70" dirty="0">
                <a:latin typeface="Arial" charset="0"/>
                <a:cs typeface="Arial" charset="0"/>
              </a:rPr>
              <a:t>0 </a:t>
            </a:r>
            <a:r>
              <a:rPr sz="1100" spc="5" dirty="0">
                <a:latin typeface="Arial" charset="0"/>
                <a:cs typeface="Arial" charset="0"/>
              </a:rPr>
              <a:t>to </a:t>
            </a:r>
            <a:r>
              <a:rPr sz="1100" spc="-55" dirty="0">
                <a:latin typeface="Arial" charset="0"/>
                <a:cs typeface="Arial" charset="0"/>
              </a:rPr>
              <a:t>20,</a:t>
            </a:r>
            <a:r>
              <a:rPr sz="1100" spc="-195" dirty="0">
                <a:latin typeface="Arial" charset="0"/>
                <a:cs typeface="Arial" charset="0"/>
              </a:rPr>
              <a:t> </a:t>
            </a:r>
            <a:r>
              <a:rPr sz="1100" spc="-65" dirty="0">
                <a:latin typeface="Arial" charset="0"/>
                <a:cs typeface="Arial" charset="0"/>
              </a:rPr>
              <a:t>labels </a:t>
            </a:r>
            <a:r>
              <a:rPr sz="1100" spc="-40" dirty="0">
                <a:latin typeface="Arial" charset="0"/>
                <a:cs typeface="Arial" charset="0"/>
              </a:rPr>
              <a:t>uniform </a:t>
            </a:r>
            <a:r>
              <a:rPr sz="1100" spc="-25" dirty="0">
                <a:latin typeface="Arial" charset="0"/>
                <a:cs typeface="Arial" charset="0"/>
              </a:rPr>
              <a:t>in </a:t>
            </a:r>
            <a:r>
              <a:rPr sz="1100" spc="-90" dirty="0">
                <a:latin typeface="Arial" charset="0"/>
                <a:cs typeface="Arial" charset="0"/>
              </a:rPr>
              <a:t>size </a:t>
            </a:r>
            <a:r>
              <a:rPr sz="1100" spc="-10" dirty="0">
                <a:latin typeface="Arial" charset="0"/>
                <a:cs typeface="Arial" charset="0"/>
              </a:rPr>
              <a:t>(31)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466" y="2743349"/>
            <a:ext cx="4049349" cy="3364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16" y="450442"/>
            <a:ext cx="694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080" defTabSz="-635">
              <a:lnSpc>
                <a:spcPct val="100000"/>
              </a:lnSpc>
              <a:spcBef>
                <a:spcPts val="90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65" dirty="0">
                <a:latin typeface="Arial" charset="0"/>
                <a:cs typeface="Arial" charset="0"/>
              </a:rPr>
              <a:t>Corpora</a:t>
            </a:r>
            <a:r>
              <a:rPr sz="1100" dirty="0">
                <a:latin typeface="Arial" charset="0"/>
                <a:cs typeface="Arial" charset="0"/>
              </a:rPr>
              <a:t> </a:t>
            </a:r>
            <a:r>
              <a:rPr sz="1100" spc="-5" dirty="0">
                <a:latin typeface="Arial" charset="0"/>
                <a:cs typeface="Arial" charset="0"/>
              </a:rPr>
              <a:t>: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>
                <a:solidFill>
                  <a:srgbClr val="339430"/>
                </a:solidFill>
              </a:rPr>
              <a:t>-</a:t>
            </a:r>
            <a:r>
              <a:rPr spc="10" dirty="0"/>
              <a:t>With </a:t>
            </a:r>
            <a:r>
              <a:rPr spc="-35" dirty="0"/>
              <a:t>punctuations </a:t>
            </a:r>
            <a:r>
              <a:rPr spc="-55" dirty="0"/>
              <a:t>and</a:t>
            </a:r>
            <a:r>
              <a:rPr spc="-100" dirty="0"/>
              <a:t> </a:t>
            </a:r>
            <a:r>
              <a:rPr spc="-65" dirty="0"/>
              <a:t>hashtags</a:t>
            </a:r>
          </a:p>
        </p:txBody>
      </p:sp>
      <p:sp>
        <p:nvSpPr>
          <p:cNvPr id="4" name="object 4"/>
          <p:cNvSpPr/>
          <p:nvPr/>
        </p:nvSpPr>
        <p:spPr>
          <a:xfrm>
            <a:off x="606793" y="1198181"/>
            <a:ext cx="3394710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4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6775" y="1230966"/>
            <a:ext cx="93208" cy="902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99046" y="1230966"/>
            <a:ext cx="84188" cy="8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6793" y="1375321"/>
            <a:ext cx="3394710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4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5" dirty="0">
                <a:solidFill>
                  <a:srgbClr val="339430"/>
                </a:solidFill>
              </a:rPr>
              <a:t>+</a:t>
            </a:r>
            <a:r>
              <a:rPr spc="45" dirty="0"/>
              <a:t>With </a:t>
            </a:r>
            <a:r>
              <a:rPr spc="-35" dirty="0"/>
              <a:t>punctuations </a:t>
            </a:r>
            <a:r>
              <a:rPr spc="-55" dirty="0"/>
              <a:t>and </a:t>
            </a:r>
            <a:r>
              <a:rPr spc="-5" dirty="0"/>
              <a:t>without</a:t>
            </a:r>
            <a:r>
              <a:rPr spc="20" dirty="0"/>
              <a:t> </a:t>
            </a:r>
            <a:r>
              <a:rPr spc="-65" dirty="0"/>
              <a:t>hashtags</a:t>
            </a:r>
            <a:endParaRPr spc="-6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290830" defTabSz="-635">
              <a:lnSpc>
                <a:spcPct val="100000"/>
              </a:lnSpc>
              <a:tabLst>
                <a:tab pos="1613535" algn="l"/>
              </a:tabLst>
            </a:pPr>
            <a:r>
              <a:rPr sz="1100" spc="-45" dirty="0"/>
              <a:t>Went  </a:t>
            </a:r>
            <a:r>
              <a:rPr sz="1100" spc="5" dirty="0"/>
              <a:t>to </a:t>
            </a:r>
            <a:r>
              <a:rPr sz="1100" spc="-90" dirty="0"/>
              <a:t>Sleep</a:t>
            </a:r>
            <a:r>
              <a:rPr sz="1100" spc="-35" dirty="0"/>
              <a:t> </a:t>
            </a:r>
            <a:r>
              <a:rPr sz="1100" spc="-25" dirty="0"/>
              <a:t>in</a:t>
            </a:r>
            <a:r>
              <a:rPr sz="1100" spc="65" dirty="0"/>
              <a:t> </a:t>
            </a:r>
            <a:r>
              <a:rPr sz="1100" spc="-25" dirty="0"/>
              <a:t>LA	</a:t>
            </a:r>
            <a:r>
              <a:rPr sz="1100" spc="-5" dirty="0"/>
              <a:t>, </a:t>
            </a:r>
            <a:r>
              <a:rPr sz="1100" spc="-80" dirty="0"/>
              <a:t>Woke </a:t>
            </a:r>
            <a:r>
              <a:rPr sz="1100" spc="-55" dirty="0"/>
              <a:t>Up </a:t>
            </a:r>
            <a:r>
              <a:rPr sz="1100" spc="-25" dirty="0"/>
              <a:t>in </a:t>
            </a:r>
            <a:r>
              <a:rPr sz="1100" spc="-40" dirty="0"/>
              <a:t>Vegas!!!!</a:t>
            </a:r>
            <a:r>
              <a:rPr sz="1100" dirty="0"/>
              <a:t> </a:t>
            </a:r>
            <a:r>
              <a:rPr sz="1100" spc="35" dirty="0"/>
              <a:t>#Life</a:t>
            </a:r>
            <a:endParaRPr sz="1100"/>
          </a:p>
          <a:p>
            <a:pPr marL="1368425">
              <a:lnSpc>
                <a:spcPct val="100000"/>
              </a:lnSpc>
              <a:spcBef>
                <a:spcPts val="35"/>
              </a:spcBef>
            </a:pPr>
            <a:r>
              <a:rPr sz="1100" spc="-10" dirty="0"/>
              <a:t>Without</a:t>
            </a:r>
            <a:r>
              <a:rPr sz="1100" spc="50" dirty="0"/>
              <a:t> </a:t>
            </a:r>
            <a:r>
              <a:rPr sz="1100" spc="-75" dirty="0"/>
              <a:t>hashtags</a:t>
            </a:r>
            <a:endParaRPr sz="1100"/>
          </a:p>
        </p:txBody>
      </p:sp>
      <p:sp>
        <p:nvSpPr>
          <p:cNvPr id="9" name="object 9"/>
          <p:cNvSpPr txBox="1"/>
          <p:nvPr/>
        </p:nvSpPr>
        <p:spPr>
          <a:xfrm>
            <a:off x="670001" y="1514067"/>
            <a:ext cx="325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charset="0"/>
                <a:cs typeface="Arial" charset="0"/>
              </a:rPr>
              <a:t>Input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001" y="1686139"/>
            <a:ext cx="5219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5"/>
              </a:spcBef>
            </a:pPr>
            <a:r>
              <a:rPr sz="1100" spc="-55" dirty="0">
                <a:latin typeface="Arial" charset="0"/>
                <a:cs typeface="Arial" charset="0"/>
              </a:rPr>
              <a:t>L</a:t>
            </a:r>
            <a:r>
              <a:rPr sz="1100" spc="-20" dirty="0">
                <a:latin typeface="Arial" charset="0"/>
                <a:cs typeface="Arial" charset="0"/>
              </a:rPr>
              <a:t>o</a:t>
            </a:r>
            <a:r>
              <a:rPr sz="1100" spc="-35" dirty="0">
                <a:latin typeface="Arial" charset="0"/>
                <a:cs typeface="Arial" charset="0"/>
              </a:rPr>
              <a:t>cation  </a:t>
            </a:r>
            <a:r>
              <a:rPr sz="1100" spc="-60" dirty="0">
                <a:latin typeface="Arial" charset="0"/>
                <a:cs typeface="Arial" charset="0"/>
              </a:rPr>
              <a:t>Type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6793" y="2063610"/>
            <a:ext cx="3394710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4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6793" y="2068677"/>
            <a:ext cx="3394710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4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17951" y="1514067"/>
            <a:ext cx="2277110" cy="713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5"/>
              </a:spcBef>
            </a:pPr>
            <a:r>
              <a:rPr sz="1100" spc="-50" dirty="0">
                <a:latin typeface="Arial" charset="0"/>
                <a:cs typeface="Arial" charset="0"/>
              </a:rPr>
              <a:t>went </a:t>
            </a:r>
            <a:r>
              <a:rPr sz="1100" spc="5" dirty="0">
                <a:latin typeface="Arial" charset="0"/>
                <a:cs typeface="Arial" charset="0"/>
              </a:rPr>
              <a:t>to </a:t>
            </a:r>
            <a:r>
              <a:rPr sz="1100" spc="-95" dirty="0">
                <a:latin typeface="Arial" charset="0"/>
                <a:cs typeface="Arial" charset="0"/>
              </a:rPr>
              <a:t>sleep </a:t>
            </a:r>
            <a:r>
              <a:rPr sz="1100" spc="-25" dirty="0">
                <a:latin typeface="Arial" charset="0"/>
                <a:cs typeface="Arial" charset="0"/>
              </a:rPr>
              <a:t>in </a:t>
            </a:r>
            <a:r>
              <a:rPr sz="1100" spc="-45" dirty="0">
                <a:latin typeface="Arial" charset="0"/>
                <a:cs typeface="Arial" charset="0"/>
              </a:rPr>
              <a:t>la </a:t>
            </a:r>
            <a:r>
              <a:rPr sz="1100" spc="-5" dirty="0">
                <a:latin typeface="Arial" charset="0"/>
                <a:cs typeface="Arial" charset="0"/>
              </a:rPr>
              <a:t>, </a:t>
            </a:r>
            <a:r>
              <a:rPr sz="1100" spc="-90" dirty="0">
                <a:latin typeface="Arial" charset="0"/>
                <a:cs typeface="Arial" charset="0"/>
              </a:rPr>
              <a:t>woke </a:t>
            </a:r>
            <a:r>
              <a:rPr sz="1100" spc="-60" dirty="0">
                <a:latin typeface="Arial" charset="0"/>
                <a:cs typeface="Arial" charset="0"/>
              </a:rPr>
              <a:t>up </a:t>
            </a:r>
            <a:r>
              <a:rPr sz="1100" spc="-25" dirty="0">
                <a:latin typeface="Arial" charset="0"/>
                <a:cs typeface="Arial" charset="0"/>
              </a:rPr>
              <a:t>in </a:t>
            </a:r>
            <a:r>
              <a:rPr sz="1100" spc="-100" dirty="0">
                <a:latin typeface="Arial" charset="0"/>
                <a:cs typeface="Arial" charset="0"/>
              </a:rPr>
              <a:t>vegas </a:t>
            </a:r>
            <a:r>
              <a:rPr sz="1100" spc="35" dirty="0">
                <a:latin typeface="Arial" charset="0"/>
                <a:cs typeface="Arial" charset="0"/>
              </a:rPr>
              <a:t>!  </a:t>
            </a:r>
            <a:r>
              <a:rPr sz="1100" spc="-75" dirty="0">
                <a:latin typeface="Arial" charset="0"/>
                <a:cs typeface="Arial" charset="0"/>
              </a:rPr>
              <a:t>0000010000010000000000000000000</a:t>
            </a:r>
            <a:endParaRPr sz="1100">
              <a:latin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75" dirty="0">
                <a:latin typeface="Arial" charset="0"/>
                <a:cs typeface="Arial" charset="0"/>
              </a:rPr>
              <a:t>0000070000010000000000000000000</a:t>
            </a:r>
            <a:endParaRPr sz="1100">
              <a:latin typeface="Arial" charset="0"/>
              <a:cs typeface="Arial" charset="0"/>
            </a:endParaRPr>
          </a:p>
          <a:p>
            <a:pPr marL="572770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latin typeface="Arial" charset="0"/>
                <a:cs typeface="Arial" charset="0"/>
              </a:rPr>
              <a:t>With</a:t>
            </a:r>
            <a:r>
              <a:rPr sz="1100" spc="50" dirty="0">
                <a:latin typeface="Arial" charset="0"/>
                <a:cs typeface="Arial" charset="0"/>
              </a:rPr>
              <a:t> </a:t>
            </a:r>
            <a:r>
              <a:rPr sz="1100" spc="-75" dirty="0">
                <a:latin typeface="Arial" charset="0"/>
                <a:cs typeface="Arial" charset="0"/>
              </a:rPr>
              <a:t>hashtags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8394" y="2207423"/>
            <a:ext cx="2620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" charset="0"/>
                <a:cs typeface="Arial" charset="0"/>
              </a:rPr>
              <a:t>went </a:t>
            </a:r>
            <a:r>
              <a:rPr sz="1100" spc="5" dirty="0">
                <a:latin typeface="Arial" charset="0"/>
                <a:cs typeface="Arial" charset="0"/>
              </a:rPr>
              <a:t>to </a:t>
            </a:r>
            <a:r>
              <a:rPr sz="1100" spc="-95" dirty="0">
                <a:latin typeface="Arial" charset="0"/>
                <a:cs typeface="Arial" charset="0"/>
              </a:rPr>
              <a:t>sleep </a:t>
            </a:r>
            <a:r>
              <a:rPr sz="1100" spc="-25" dirty="0">
                <a:latin typeface="Arial" charset="0"/>
                <a:cs typeface="Arial" charset="0"/>
              </a:rPr>
              <a:t>in </a:t>
            </a:r>
            <a:r>
              <a:rPr sz="1100" spc="-45" dirty="0">
                <a:latin typeface="Arial" charset="0"/>
                <a:cs typeface="Arial" charset="0"/>
              </a:rPr>
              <a:t>la </a:t>
            </a:r>
            <a:r>
              <a:rPr sz="1100" spc="-5" dirty="0">
                <a:latin typeface="Arial" charset="0"/>
                <a:cs typeface="Arial" charset="0"/>
              </a:rPr>
              <a:t>, </a:t>
            </a:r>
            <a:r>
              <a:rPr sz="1100" spc="-90" dirty="0">
                <a:latin typeface="Arial" charset="0"/>
                <a:cs typeface="Arial" charset="0"/>
              </a:rPr>
              <a:t>woke </a:t>
            </a:r>
            <a:r>
              <a:rPr sz="1100" spc="-60" dirty="0">
                <a:latin typeface="Arial" charset="0"/>
                <a:cs typeface="Arial" charset="0"/>
              </a:rPr>
              <a:t>up </a:t>
            </a:r>
            <a:r>
              <a:rPr sz="1100" spc="-25" dirty="0">
                <a:latin typeface="Arial" charset="0"/>
                <a:cs typeface="Arial" charset="0"/>
              </a:rPr>
              <a:t>in </a:t>
            </a:r>
            <a:r>
              <a:rPr sz="1100" spc="-100" dirty="0">
                <a:latin typeface="Arial" charset="0"/>
                <a:cs typeface="Arial" charset="0"/>
              </a:rPr>
              <a:t>vegas </a:t>
            </a:r>
            <a:r>
              <a:rPr sz="1100" spc="35" dirty="0">
                <a:latin typeface="Arial" charset="0"/>
                <a:cs typeface="Arial" charset="0"/>
              </a:rPr>
              <a:t>!</a:t>
            </a:r>
            <a:r>
              <a:rPr sz="1100" spc="325" dirty="0">
                <a:latin typeface="Arial" charset="0"/>
                <a:cs typeface="Arial" charset="0"/>
              </a:rPr>
              <a:t> </a:t>
            </a:r>
            <a:r>
              <a:rPr sz="1100" spc="40" dirty="0">
                <a:latin typeface="Arial" charset="0"/>
                <a:cs typeface="Arial" charset="0"/>
              </a:rPr>
              <a:t>#life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001" y="2207423"/>
            <a:ext cx="52197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5"/>
              </a:spcBef>
            </a:pPr>
            <a:r>
              <a:rPr sz="1100" spc="-20" dirty="0">
                <a:latin typeface="Arial" charset="0"/>
                <a:cs typeface="Arial" charset="0"/>
              </a:rPr>
              <a:t>Input  </a:t>
            </a:r>
            <a:r>
              <a:rPr sz="1100" spc="-55" dirty="0">
                <a:latin typeface="Arial" charset="0"/>
                <a:cs typeface="Arial" charset="0"/>
              </a:rPr>
              <a:t>L</a:t>
            </a:r>
            <a:r>
              <a:rPr sz="1100" spc="-20" dirty="0">
                <a:latin typeface="Arial" charset="0"/>
                <a:cs typeface="Arial" charset="0"/>
              </a:rPr>
              <a:t>o</a:t>
            </a:r>
            <a:r>
              <a:rPr sz="1100" spc="-35" dirty="0">
                <a:latin typeface="Arial" charset="0"/>
                <a:cs typeface="Arial" charset="0"/>
              </a:rPr>
              <a:t>cation  </a:t>
            </a:r>
            <a:r>
              <a:rPr sz="1100" spc="-60" dirty="0">
                <a:latin typeface="Arial" charset="0"/>
                <a:cs typeface="Arial" charset="0"/>
              </a:rPr>
              <a:t>Type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7951" y="2379496"/>
            <a:ext cx="215963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 charset="0"/>
                <a:cs typeface="Arial" charset="0"/>
              </a:rPr>
              <a:t>0000010000001000000000000000000</a:t>
            </a:r>
            <a:endParaRPr sz="1100">
              <a:latin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75" dirty="0">
                <a:latin typeface="Arial" charset="0"/>
                <a:cs typeface="Arial" charset="0"/>
              </a:rPr>
              <a:t>0000070000001000000000000000000</a:t>
            </a:r>
            <a:endParaRPr sz="1100">
              <a:latin typeface="Arial" charset="0"/>
              <a:cs typeface="Arial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6793" y="2756979"/>
            <a:ext cx="3394710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4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4080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5"/>
              </a:spcBef>
              <a:tabLst>
                <a:tab pos="4067175" algn="l"/>
              </a:tabLst>
            </a:pPr>
            <a:r>
              <a:rPr sz="1400" u="sng" spc="-25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Models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16" y="770851"/>
            <a:ext cx="2703830" cy="22517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44780" indent="-132080" defTabSz="-635">
              <a:lnSpc>
                <a:spcPct val="100000"/>
              </a:lnSpc>
              <a:spcBef>
                <a:spcPts val="28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60" dirty="0">
                <a:latin typeface="Arial" charset="0"/>
                <a:cs typeface="Arial" charset="0"/>
              </a:rPr>
              <a:t>MFC</a:t>
            </a:r>
            <a:r>
              <a:rPr sz="1100" spc="50" dirty="0">
                <a:latin typeface="Arial" charset="0"/>
                <a:cs typeface="Arial" charset="0"/>
              </a:rPr>
              <a:t> </a:t>
            </a:r>
            <a:r>
              <a:rPr sz="1100" spc="-80" dirty="0">
                <a:latin typeface="Arial" charset="0"/>
                <a:cs typeface="Arial" charset="0"/>
              </a:rPr>
              <a:t>baseline</a:t>
            </a:r>
            <a:endParaRPr sz="11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ct val="100000"/>
              </a:lnSpc>
              <a:spcBef>
                <a:spcPts val="175"/>
              </a:spcBef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25" dirty="0">
                <a:latin typeface="Arial" charset="0"/>
                <a:cs typeface="Arial" charset="0"/>
              </a:rPr>
              <a:t>High </a:t>
            </a:r>
            <a:r>
              <a:rPr sz="1000" spc="-55" dirty="0">
                <a:latin typeface="Arial" charset="0"/>
                <a:cs typeface="Arial" charset="0"/>
              </a:rPr>
              <a:t>accuracy and </a:t>
            </a:r>
            <a:r>
              <a:rPr sz="1000" spc="-40" dirty="0">
                <a:latin typeface="Arial" charset="0"/>
                <a:cs typeface="Arial" charset="0"/>
              </a:rPr>
              <a:t>low</a:t>
            </a:r>
            <a:r>
              <a:rPr sz="1000" spc="-110" dirty="0">
                <a:latin typeface="Arial" charset="0"/>
                <a:cs typeface="Arial" charset="0"/>
              </a:rPr>
              <a:t> </a:t>
            </a:r>
            <a:r>
              <a:rPr sz="1000" spc="-40" dirty="0">
                <a:latin typeface="Arial" charset="0"/>
                <a:cs typeface="Arial" charset="0"/>
              </a:rPr>
              <a:t>recall</a:t>
            </a:r>
            <a:endParaRPr sz="10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19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40" dirty="0">
                <a:latin typeface="Arial" charset="0"/>
                <a:cs typeface="Arial" charset="0"/>
              </a:rPr>
              <a:t>SVM</a:t>
            </a:r>
            <a:endParaRPr sz="11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spcBef>
                <a:spcPts val="175"/>
              </a:spcBef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30" dirty="0">
                <a:latin typeface="Arial" charset="0"/>
                <a:cs typeface="Arial" charset="0"/>
              </a:rPr>
              <a:t>The</a:t>
            </a:r>
            <a:r>
              <a:rPr sz="1000" spc="45" dirty="0">
                <a:latin typeface="Arial" charset="0"/>
                <a:cs typeface="Arial" charset="0"/>
              </a:rPr>
              <a:t> </a:t>
            </a:r>
            <a:r>
              <a:rPr sz="1000" spc="-35" dirty="0">
                <a:latin typeface="Arial" charset="0"/>
                <a:cs typeface="Arial" charset="0"/>
              </a:rPr>
              <a:t>fastest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195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30" dirty="0">
                <a:latin typeface="Arial" charset="0"/>
                <a:cs typeface="Arial" charset="0"/>
              </a:rPr>
              <a:t>2-k </a:t>
            </a:r>
            <a:r>
              <a:rPr sz="1000" spc="40" dirty="0">
                <a:latin typeface="Arial" charset="0"/>
                <a:cs typeface="Arial" charset="0"/>
              </a:rPr>
              <a:t>(k=3) </a:t>
            </a:r>
            <a:r>
              <a:rPr sz="1000" spc="-10" dirty="0">
                <a:latin typeface="Arial" charset="0"/>
                <a:cs typeface="Arial" charset="0"/>
              </a:rPr>
              <a:t>input </a:t>
            </a:r>
            <a:r>
              <a:rPr sz="1000" spc="-55" dirty="0">
                <a:latin typeface="Arial" charset="0"/>
                <a:cs typeface="Arial" charset="0"/>
              </a:rPr>
              <a:t>array </a:t>
            </a:r>
            <a:r>
              <a:rPr sz="1000" spc="-50" dirty="0">
                <a:latin typeface="Arial" charset="0"/>
                <a:cs typeface="Arial" charset="0"/>
              </a:rPr>
              <a:t>using </a:t>
            </a:r>
            <a:r>
              <a:rPr sz="1000" dirty="0">
                <a:latin typeface="Arial" charset="0"/>
                <a:cs typeface="Arial" charset="0"/>
              </a:rPr>
              <a:t>TD-IDF</a:t>
            </a:r>
            <a:r>
              <a:rPr sz="1000" spc="-70" dirty="0">
                <a:latin typeface="Arial" charset="0"/>
                <a:cs typeface="Arial" charset="0"/>
              </a:rPr>
              <a:t> </a:t>
            </a:r>
            <a:r>
              <a:rPr sz="1000" spc="-45" dirty="0">
                <a:latin typeface="Arial" charset="0"/>
                <a:cs typeface="Arial" charset="0"/>
              </a:rPr>
              <a:t>features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90" dirty="0">
                <a:latin typeface="Arial" charset="0"/>
                <a:cs typeface="Arial" charset="0"/>
              </a:rPr>
              <a:t>C </a:t>
            </a:r>
            <a:r>
              <a:rPr sz="1000" spc="-55" dirty="0">
                <a:latin typeface="Arial" charset="0"/>
                <a:cs typeface="Arial" charset="0"/>
              </a:rPr>
              <a:t>is </a:t>
            </a:r>
            <a:r>
              <a:rPr sz="1000" spc="-30" dirty="0">
                <a:latin typeface="Arial" charset="0"/>
                <a:cs typeface="Arial" charset="0"/>
              </a:rPr>
              <a:t>fine-tuned </a:t>
            </a:r>
            <a:r>
              <a:rPr sz="1000" spc="-55" dirty="0">
                <a:latin typeface="Arial" charset="0"/>
                <a:cs typeface="Arial" charset="0"/>
              </a:rPr>
              <a:t>using</a:t>
            </a:r>
            <a:r>
              <a:rPr sz="1000" spc="-45" dirty="0">
                <a:latin typeface="Arial" charset="0"/>
                <a:cs typeface="Arial" charset="0"/>
              </a:rPr>
              <a:t> </a:t>
            </a:r>
            <a:r>
              <a:rPr sz="1000" spc="-25" dirty="0">
                <a:latin typeface="Arial" charset="0"/>
                <a:cs typeface="Arial" charset="0"/>
              </a:rPr>
              <a:t>testing</a:t>
            </a:r>
            <a:endParaRPr sz="10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19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50" dirty="0">
                <a:latin typeface="Arial" charset="0"/>
                <a:cs typeface="Arial" charset="0"/>
              </a:rPr>
              <a:t>AdaBoost</a:t>
            </a:r>
            <a:endParaRPr sz="11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spcBef>
                <a:spcPts val="175"/>
              </a:spcBef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15" dirty="0">
                <a:latin typeface="Arial" charset="0"/>
                <a:cs typeface="Arial" charset="0"/>
              </a:rPr>
              <a:t>Better </a:t>
            </a:r>
            <a:r>
              <a:rPr sz="1000" spc="-50" dirty="0">
                <a:latin typeface="Arial" charset="0"/>
                <a:cs typeface="Arial" charset="0"/>
              </a:rPr>
              <a:t>results </a:t>
            </a:r>
            <a:r>
              <a:rPr sz="1000" spc="-20" dirty="0">
                <a:latin typeface="Arial" charset="0"/>
                <a:cs typeface="Arial" charset="0"/>
              </a:rPr>
              <a:t>than </a:t>
            </a:r>
            <a:r>
              <a:rPr sz="1000" spc="-30" dirty="0">
                <a:latin typeface="Arial" charset="0"/>
                <a:cs typeface="Arial" charset="0"/>
              </a:rPr>
              <a:t>SVM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35" dirty="0">
                <a:latin typeface="Arial" charset="0"/>
                <a:cs typeface="Arial" charset="0"/>
              </a:rPr>
              <a:t>Optimized </a:t>
            </a:r>
            <a:r>
              <a:rPr sz="1000" spc="-55" dirty="0">
                <a:latin typeface="Arial" charset="0"/>
                <a:cs typeface="Arial" charset="0"/>
              </a:rPr>
              <a:t>using </a:t>
            </a:r>
            <a:r>
              <a:rPr sz="1000" spc="-25" dirty="0">
                <a:latin typeface="Arial" charset="0"/>
                <a:cs typeface="Arial" charset="0"/>
              </a:rPr>
              <a:t>grid </a:t>
            </a:r>
            <a:r>
              <a:rPr sz="1000" spc="-75" dirty="0">
                <a:latin typeface="Arial" charset="0"/>
                <a:cs typeface="Arial" charset="0"/>
              </a:rPr>
              <a:t>search </a:t>
            </a:r>
            <a:r>
              <a:rPr sz="1000" spc="-55" dirty="0">
                <a:latin typeface="Arial" charset="0"/>
                <a:cs typeface="Arial" charset="0"/>
              </a:rPr>
              <a:t>on </a:t>
            </a:r>
            <a:r>
              <a:rPr sz="1000" spc="-60" dirty="0">
                <a:latin typeface="Arial" charset="0"/>
                <a:cs typeface="Arial" charset="0"/>
              </a:rPr>
              <a:t>5</a:t>
            </a:r>
            <a:r>
              <a:rPr sz="1000" spc="-105" dirty="0">
                <a:latin typeface="Arial" charset="0"/>
                <a:cs typeface="Arial" charset="0"/>
              </a:rPr>
              <a:t> </a:t>
            </a:r>
            <a:r>
              <a:rPr sz="1000" spc="-40" dirty="0">
                <a:latin typeface="Arial" charset="0"/>
                <a:cs typeface="Arial" charset="0"/>
              </a:rPr>
              <a:t>folds</a:t>
            </a:r>
            <a:endParaRPr sz="1000">
              <a:latin typeface="Arial" charset="0"/>
              <a:cs typeface="Arial" charset="0"/>
            </a:endParaRPr>
          </a:p>
          <a:p>
            <a:pPr marL="144780" indent="-132080" defTabSz="-635">
              <a:lnSpc>
                <a:spcPct val="100000"/>
              </a:lnSpc>
              <a:spcBef>
                <a:spcPts val="195"/>
              </a:spcBef>
              <a:buClr>
                <a:srgbClr val="339430"/>
              </a:buClr>
              <a:buSzPct val="91000"/>
              <a:buFont typeface="Arial" charset="0"/>
              <a:buChar char="•"/>
              <a:tabLst>
                <a:tab pos="145415" algn="l"/>
              </a:tabLst>
            </a:pPr>
            <a:r>
              <a:rPr sz="1100" spc="-20" dirty="0">
                <a:latin typeface="Arial" charset="0"/>
                <a:cs typeface="Arial" charset="0"/>
              </a:rPr>
              <a:t>BLSTM</a:t>
            </a:r>
            <a:endParaRPr sz="11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spcBef>
                <a:spcPts val="175"/>
              </a:spcBef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65" dirty="0">
                <a:latin typeface="Arial" charset="0"/>
                <a:cs typeface="Arial" charset="0"/>
              </a:rPr>
              <a:t>GloVe </a:t>
            </a:r>
            <a:r>
              <a:rPr sz="1000" spc="-55" dirty="0">
                <a:latin typeface="Arial" charset="0"/>
                <a:cs typeface="Arial" charset="0"/>
              </a:rPr>
              <a:t>embeddings, </a:t>
            </a:r>
            <a:r>
              <a:rPr sz="1000" spc="-40" dirty="0">
                <a:latin typeface="Arial" charset="0"/>
                <a:cs typeface="Arial" charset="0"/>
              </a:rPr>
              <a:t>vector </a:t>
            </a:r>
            <a:r>
              <a:rPr sz="1000" spc="-75" dirty="0">
                <a:latin typeface="Arial" charset="0"/>
                <a:cs typeface="Arial" charset="0"/>
              </a:rPr>
              <a:t>size </a:t>
            </a:r>
            <a:r>
              <a:rPr sz="1000" spc="-20" dirty="0">
                <a:latin typeface="Arial" charset="0"/>
                <a:cs typeface="Arial" charset="0"/>
              </a:rPr>
              <a:t>of</a:t>
            </a:r>
            <a:r>
              <a:rPr sz="1000" spc="-150" dirty="0">
                <a:latin typeface="Arial" charset="0"/>
                <a:cs typeface="Arial" charset="0"/>
              </a:rPr>
              <a:t> </a:t>
            </a:r>
            <a:r>
              <a:rPr sz="1000" spc="-65" dirty="0">
                <a:latin typeface="Arial" charset="0"/>
                <a:cs typeface="Arial" charset="0"/>
              </a:rPr>
              <a:t>200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195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35" dirty="0">
                <a:latin typeface="Arial" charset="0"/>
                <a:cs typeface="Arial" charset="0"/>
              </a:rPr>
              <a:t>Pretrained </a:t>
            </a:r>
            <a:r>
              <a:rPr sz="1000" spc="-60" dirty="0">
                <a:latin typeface="Arial" charset="0"/>
                <a:cs typeface="Arial" charset="0"/>
              </a:rPr>
              <a:t>embeddings</a:t>
            </a:r>
            <a:r>
              <a:rPr sz="1000" spc="-110" dirty="0">
                <a:latin typeface="Arial" charset="0"/>
                <a:cs typeface="Arial" charset="0"/>
              </a:rPr>
              <a:t> </a:t>
            </a:r>
            <a:r>
              <a:rPr sz="1000" spc="-30" dirty="0">
                <a:latin typeface="Arial" charset="0"/>
                <a:cs typeface="Arial" charset="0"/>
              </a:rPr>
              <a:t>fine-tuned</a:t>
            </a:r>
            <a:endParaRPr sz="1000">
              <a:latin typeface="Arial" charset="0"/>
              <a:cs typeface="Arial" charset="0"/>
            </a:endParaRPr>
          </a:p>
          <a:p>
            <a:pPr marL="310515" lvl="1" indent="-132080" defTabSz="-635">
              <a:lnSpc>
                <a:spcPts val="1200"/>
              </a:lnSpc>
              <a:buClr>
                <a:srgbClr val="339430"/>
              </a:buClr>
              <a:buFont typeface="Arial" charset="0"/>
              <a:buChar char="◦"/>
              <a:tabLst>
                <a:tab pos="311150" algn="l"/>
              </a:tabLst>
            </a:pPr>
            <a:r>
              <a:rPr sz="1000" spc="-30" dirty="0">
                <a:latin typeface="Arial" charset="0"/>
                <a:cs typeface="Arial" charset="0"/>
              </a:rPr>
              <a:t>The </a:t>
            </a:r>
            <a:r>
              <a:rPr sz="1000" spc="-45" dirty="0">
                <a:latin typeface="Arial" charset="0"/>
                <a:cs typeface="Arial" charset="0"/>
              </a:rPr>
              <a:t>best</a:t>
            </a:r>
            <a:r>
              <a:rPr sz="1000" spc="-125" dirty="0">
                <a:latin typeface="Arial" charset="0"/>
                <a:cs typeface="Arial" charset="0"/>
              </a:rPr>
              <a:t> </a:t>
            </a:r>
            <a:r>
              <a:rPr sz="1000" spc="-50" dirty="0">
                <a:latin typeface="Arial" charset="0"/>
                <a:cs typeface="Arial" charset="0"/>
              </a:rPr>
              <a:t>performance</a:t>
            </a:r>
            <a:endParaRPr sz="1000">
              <a:latin typeface="Arial" charset="0"/>
              <a:cs typeface="Arial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66" y="339252"/>
            <a:ext cx="4080510" cy="668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5"/>
              </a:spcBef>
              <a:tabLst>
                <a:tab pos="4067175" algn="l"/>
              </a:tabLst>
            </a:pPr>
            <a:r>
              <a:rPr sz="1400" u="sng" spc="-15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Results	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78435" indent="-132715" defTabSz="-635">
              <a:lnSpc>
                <a:spcPct val="100000"/>
              </a:lnSpc>
              <a:buClr>
                <a:srgbClr val="339430"/>
              </a:buClr>
              <a:buSzPct val="91000"/>
              <a:buFont typeface="Arial" charset="0"/>
              <a:buChar char="•"/>
              <a:tabLst>
                <a:tab pos="179070" algn="l"/>
              </a:tabLst>
            </a:pPr>
            <a:r>
              <a:rPr sz="1100" spc="-40" dirty="0">
                <a:latin typeface="Arial" charset="0"/>
                <a:cs typeface="Arial" charset="0"/>
              </a:rPr>
              <a:t>Emoji </a:t>
            </a:r>
            <a:r>
              <a:rPr sz="1100" spc="-35" dirty="0">
                <a:latin typeface="Arial" charset="0"/>
                <a:cs typeface="Arial" charset="0"/>
              </a:rPr>
              <a:t>location</a:t>
            </a:r>
            <a:r>
              <a:rPr sz="1100" spc="-120" dirty="0">
                <a:latin typeface="Arial" charset="0"/>
                <a:cs typeface="Arial" charset="0"/>
              </a:rPr>
              <a:t> </a:t>
            </a:r>
            <a:r>
              <a:rPr sz="1100" spc="-40" dirty="0">
                <a:latin typeface="Arial" charset="0"/>
                <a:cs typeface="Arial" charset="0"/>
              </a:rPr>
              <a:t>prediction</a:t>
            </a:r>
            <a:endParaRPr sz="1100">
              <a:latin typeface="Arial" charset="0"/>
              <a:cs typeface="Arial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0979" y="1240256"/>
          <a:ext cx="3166107" cy="100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669290"/>
                <a:gridCol w="633729"/>
                <a:gridCol w="575944"/>
                <a:gridCol w="575944"/>
              </a:tblGrid>
              <a:tr h="24511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45" dirty="0">
                          <a:latin typeface="Arial" charset="0"/>
                          <a:cs typeface="Arial" charset="0"/>
                        </a:rPr>
                        <a:t>Model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Accuracy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Precison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Recall</a:t>
                      </a:r>
                      <a:endParaRPr sz="1100" dirty="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F1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1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5" dirty="0">
                          <a:latin typeface="Arial" charset="0"/>
                          <a:cs typeface="Arial" charset="0"/>
                        </a:rPr>
                        <a:t>Baseline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0.8491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b="0" spc="45" dirty="0">
                          <a:latin typeface="Times New Roman"/>
                          <a:cs typeface="Times New Roman"/>
                        </a:rPr>
                        <a:t>0.0831</a:t>
                      </a:r>
                      <a:endParaRPr sz="11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0.0840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0.0836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 marL="75565">
                        <a:lnSpc>
                          <a:spcPts val="1205"/>
                        </a:lnSpc>
                      </a:pPr>
                      <a:r>
                        <a:rPr sz="1100" spc="-40" dirty="0">
                          <a:latin typeface="Arial" charset="0"/>
                          <a:cs typeface="Arial" charset="0"/>
                        </a:rPr>
                        <a:t>SVM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05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0.5936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ts val="1205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0.7419</a:t>
                      </a:r>
                      <a:endParaRPr sz="1100" dirty="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205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0.1362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05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0.2302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</a:tr>
              <a:tr h="170815"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sz="1100" spc="-50" dirty="0">
                          <a:latin typeface="Arial" charset="0"/>
                          <a:cs typeface="Arial" charset="0"/>
                        </a:rPr>
                        <a:t>AdaBoost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0.6919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ts val="1210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0.7164</a:t>
                      </a:r>
                      <a:endParaRPr sz="1100" dirty="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1210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0.1707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0.2758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</a:tr>
              <a:tr h="208279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spc="-20" dirty="0">
                          <a:latin typeface="Arial" charset="0"/>
                          <a:cs typeface="Arial" charset="0"/>
                        </a:rPr>
                        <a:t>BLSTM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b="1" spc="45" dirty="0">
                          <a:latin typeface="Times New Roman"/>
                          <a:cs typeface="Times New Roman"/>
                        </a:rPr>
                        <a:t>0.8707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ts val="1220"/>
                        </a:lnSpc>
                      </a:pPr>
                      <a:r>
                        <a:rPr sz="1100" b="1" spc="-65" dirty="0">
                          <a:latin typeface="Arial" charset="0"/>
                          <a:cs typeface="Arial" charset="0"/>
                        </a:rPr>
                        <a:t>0.7805</a:t>
                      </a:r>
                      <a:endParaRPr sz="1100" b="1" dirty="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spc="45" dirty="0">
                          <a:latin typeface="Times New Roman"/>
                          <a:cs typeface="Times New Roman"/>
                        </a:rPr>
                        <a:t>0.1735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b="1" spc="45" dirty="0">
                          <a:latin typeface="Times New Roman"/>
                          <a:cs typeface="Times New Roman"/>
                        </a:rPr>
                        <a:t>0.2839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66" y="339252"/>
            <a:ext cx="4080510" cy="668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5"/>
              </a:spcBef>
              <a:tabLst>
                <a:tab pos="4067175" algn="l"/>
              </a:tabLst>
            </a:pPr>
            <a:r>
              <a:rPr sz="1400" u="sng" spc="-15" dirty="0">
                <a:uFill>
                  <a:solidFill>
                    <a:srgbClr val="339430"/>
                  </a:solidFill>
                </a:uFill>
                <a:latin typeface="Times New Roman"/>
                <a:cs typeface="Times New Roman"/>
              </a:rPr>
              <a:t>Results	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78435" indent="-132715" defTabSz="-635">
              <a:lnSpc>
                <a:spcPct val="100000"/>
              </a:lnSpc>
              <a:buClr>
                <a:srgbClr val="339430"/>
              </a:buClr>
              <a:buSzPct val="91000"/>
              <a:buFont typeface="Arial" charset="0"/>
              <a:buChar char="•"/>
              <a:tabLst>
                <a:tab pos="179070" algn="l"/>
              </a:tabLst>
            </a:pPr>
            <a:r>
              <a:rPr sz="1100" spc="-40" dirty="0">
                <a:latin typeface="Arial" charset="0"/>
                <a:cs typeface="Arial" charset="0"/>
              </a:rPr>
              <a:t>Emoji type</a:t>
            </a:r>
            <a:r>
              <a:rPr sz="1100" spc="-120" dirty="0">
                <a:latin typeface="Arial" charset="0"/>
                <a:cs typeface="Arial" charset="0"/>
              </a:rPr>
              <a:t> </a:t>
            </a:r>
            <a:r>
              <a:rPr sz="1100" spc="-35" dirty="0">
                <a:latin typeface="Arial" charset="0"/>
                <a:cs typeface="Arial" charset="0"/>
              </a:rPr>
              <a:t>prediction</a:t>
            </a:r>
            <a:endParaRPr sz="1100">
              <a:latin typeface="Arial" charset="0"/>
              <a:cs typeface="Arial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2828" y="1240256"/>
          <a:ext cx="3242945" cy="101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669290"/>
                <a:gridCol w="633729"/>
                <a:gridCol w="652144"/>
                <a:gridCol w="575944"/>
              </a:tblGrid>
              <a:tr h="24511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45" dirty="0">
                          <a:latin typeface="Arial" charset="0"/>
                          <a:cs typeface="Arial" charset="0"/>
                        </a:rPr>
                        <a:t>Model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Accuracy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Precison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Recall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F1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27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5" dirty="0">
                          <a:latin typeface="Arial" charset="0"/>
                          <a:cs typeface="Arial" charset="0"/>
                        </a:rPr>
                        <a:t>Baseline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0.9534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0.0125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0.0125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0.0125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355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spc="-40" dirty="0">
                          <a:latin typeface="Arial" charset="0"/>
                          <a:cs typeface="Arial" charset="0"/>
                        </a:rPr>
                        <a:t>SVM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b="1" spc="45" dirty="0">
                          <a:latin typeface="Times New Roman"/>
                          <a:cs typeface="Times New Roman"/>
                        </a:rPr>
                        <a:t>0.9560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ts val="1220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0.0215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0.0109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0.0115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</a:tr>
              <a:tr h="170180">
                <a:tc>
                  <a:txBody>
                    <a:bodyPr/>
                    <a:lstStyle/>
                    <a:p>
                      <a:pPr marL="75565">
                        <a:lnSpc>
                          <a:spcPts val="1205"/>
                        </a:lnSpc>
                      </a:pPr>
                      <a:r>
                        <a:rPr sz="1100" spc="-50" dirty="0">
                          <a:latin typeface="Arial" charset="0"/>
                          <a:cs typeface="Arial" charset="0"/>
                        </a:rPr>
                        <a:t>AdaBoost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05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0.9289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ts val="1205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0.0779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05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0.0186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05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0.0175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</a:tr>
              <a:tr h="208279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spc="-20" dirty="0">
                          <a:latin typeface="Arial" charset="0"/>
                          <a:cs typeface="Arial" charset="0"/>
                        </a:rPr>
                        <a:t>BLSTM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spc="-65" dirty="0">
                          <a:latin typeface="Arial" charset="0"/>
                          <a:cs typeface="Arial" charset="0"/>
                        </a:rPr>
                        <a:t>0.9392</a:t>
                      </a:r>
                      <a:endParaRPr sz="1100"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ts val="1220"/>
                        </a:lnSpc>
                      </a:pPr>
                      <a:r>
                        <a:rPr sz="1100" b="1" spc="45" dirty="0">
                          <a:latin typeface="Times New Roman"/>
                          <a:cs typeface="Times New Roman"/>
                        </a:rPr>
                        <a:t>0.1958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b="1" spc="45" dirty="0">
                          <a:latin typeface="Times New Roman"/>
                          <a:cs typeface="Times New Roman"/>
                        </a:rPr>
                        <a:t>0.02389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sz="1100" b="1" spc="45" dirty="0">
                          <a:latin typeface="Times New Roman"/>
                          <a:cs typeface="Times New Roman"/>
                        </a:rPr>
                        <a:t>0.0329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</a:fld>
            <a:r>
              <a:rPr spc="15" dirty="0"/>
              <a:t> </a:t>
            </a:r>
            <a:r>
              <a:rPr spc="25" dirty="0"/>
              <a:t>od</a:t>
            </a:r>
            <a:r>
              <a:rPr spc="45" dirty="0"/>
              <a:t> </a:t>
            </a:r>
            <a:r>
              <a:rPr spc="1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</Words>
  <Application>Kingsoft Office WPP</Application>
  <PresentationFormat>Custom</PresentationFormat>
  <Paragraphs>227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Plain Text Enrichment Using Tweets And Emojis</vt:lpstr>
      <vt:lpstr>Content	</vt:lpstr>
      <vt:lpstr>Introduction	</vt:lpstr>
      <vt:lpstr>1.Emoji location prediction  2.Emoji type prediction</vt:lpstr>
      <vt:lpstr>Dataset	</vt:lpstr>
      <vt:lpstr>-With punctuations and hashtags</vt:lpstr>
      <vt:lpstr>Models	</vt:lpstr>
      <vt:lpstr>PowerPoint 演示文稿</vt:lpstr>
      <vt:lpstr>PowerPoint 演示文稿</vt:lpstr>
      <vt:lpstr>PowerPoint 演示文稿</vt:lpstr>
      <vt:lpstr>Conclusion	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Plain Text Enrichment Using Tweets And Emojis</dc:title>
  <dc:creator>Marin Drabic, Dora Markovic, Luka Suman</dc:creator>
  <cp:lastModifiedBy>marin</cp:lastModifiedBy>
  <cp:revision>2</cp:revision>
  <dcterms:created xsi:type="dcterms:W3CDTF">2018-06-15T08:14:21Z</dcterms:created>
  <dcterms:modified xsi:type="dcterms:W3CDTF">2018-06-15T08:14:21Z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1900-01-01T00:00:00Z</vt:filetime>
  </property>
  <property fmtid="{D5CDD505-2E9C-101B-9397-08002B2CF9AE}" pid="5" name="KSOProductBuildVer">
    <vt:lpwstr>1033-10.1.0.5707</vt:lpwstr>
  </property>
</Properties>
</file>