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75" r:id="rId7"/>
    <p:sldId id="261" r:id="rId8"/>
    <p:sldId id="271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E08EC19-A861-47BA-ACB1-6D2ED1C5650A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DA700E3-1B98-4C5E-8509-5767ECF80F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Remember-test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Драевич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2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Arrow 60"/>
          <p:cNvSpPr/>
          <p:nvPr/>
        </p:nvSpPr>
        <p:spPr>
          <a:xfrm>
            <a:off x="1219200" y="274320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ight Arrow 56"/>
          <p:cNvSpPr/>
          <p:nvPr/>
        </p:nvSpPr>
        <p:spPr>
          <a:xfrm rot="16200000">
            <a:off x="209550" y="4100918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ight Arrow 47"/>
          <p:cNvSpPr/>
          <p:nvPr/>
        </p:nvSpPr>
        <p:spPr>
          <a:xfrm rot="10800000">
            <a:off x="3048000" y="4574976"/>
            <a:ext cx="441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 rot="5400000">
            <a:off x="7096587" y="3009903"/>
            <a:ext cx="213359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96" y="129400"/>
            <a:ext cx="8229600" cy="990600"/>
          </a:xfrm>
        </p:spPr>
        <p:txBody>
          <a:bodyPr/>
          <a:lstStyle/>
          <a:p>
            <a:r>
              <a:rPr lang="ru-RU" dirty="0" smtClean="0"/>
              <a:t>Архитектура решения (веб-сервер)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7467600" y="11200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620000" y="12724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7772400" y="14248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0" name="Right Arrow 49"/>
          <p:cNvSpPr/>
          <p:nvPr/>
        </p:nvSpPr>
        <p:spPr>
          <a:xfrm>
            <a:off x="2895600" y="4879777"/>
            <a:ext cx="44196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7620000" y="56337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3" name="Rectangle 52"/>
          <p:cNvSpPr/>
          <p:nvPr/>
        </p:nvSpPr>
        <p:spPr>
          <a:xfrm>
            <a:off x="7772400" y="57861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7924800" y="59385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7552492" y="485458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/>
          <p:cNvSpPr/>
          <p:nvPr/>
        </p:nvSpPr>
        <p:spPr>
          <a:xfrm>
            <a:off x="7401387" y="4267200"/>
            <a:ext cx="1524000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304800" y="2590800"/>
            <a:ext cx="8763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28600" y="2286000"/>
            <a:ext cx="298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Модуль веб-сервера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4267200"/>
            <a:ext cx="255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content: yes</a:t>
            </a:r>
            <a:endParaRPr lang="ru-RU" dirty="0"/>
          </a:p>
        </p:txBody>
      </p:sp>
      <p:sp>
        <p:nvSpPr>
          <p:cNvPr id="49" name="Rectangle 48"/>
          <p:cNvSpPr/>
          <p:nvPr/>
        </p:nvSpPr>
        <p:spPr>
          <a:xfrm>
            <a:off x="457200" y="4343400"/>
            <a:ext cx="2514600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Исполняемый файл</a:t>
            </a:r>
            <a:endParaRPr lang="ru-RU" dirty="0"/>
          </a:p>
        </p:txBody>
      </p:sp>
      <p:sp>
        <p:nvSpPr>
          <p:cNvPr id="63" name="Right Arrow 62"/>
          <p:cNvSpPr/>
          <p:nvPr/>
        </p:nvSpPr>
        <p:spPr>
          <a:xfrm>
            <a:off x="3695699" y="274320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ight Arrow 63"/>
          <p:cNvSpPr/>
          <p:nvPr/>
        </p:nvSpPr>
        <p:spPr>
          <a:xfrm rot="10800000">
            <a:off x="4312328" y="3200400"/>
            <a:ext cx="94547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/>
          <p:cNvSpPr/>
          <p:nvPr/>
        </p:nvSpPr>
        <p:spPr>
          <a:xfrm>
            <a:off x="4937370" y="2671257"/>
            <a:ext cx="1844430" cy="90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Packs storage</a:t>
            </a:r>
            <a:endParaRPr lang="ru-RU" dirty="0"/>
          </a:p>
        </p:txBody>
      </p:sp>
      <p:sp>
        <p:nvSpPr>
          <p:cNvPr id="65" name="Right Arrow 64"/>
          <p:cNvSpPr/>
          <p:nvPr/>
        </p:nvSpPr>
        <p:spPr>
          <a:xfrm rot="10800000">
            <a:off x="1752601" y="3225553"/>
            <a:ext cx="94547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/>
          <p:cNvSpPr/>
          <p:nvPr/>
        </p:nvSpPr>
        <p:spPr>
          <a:xfrm>
            <a:off x="2422770" y="2671257"/>
            <a:ext cx="1844430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Packs manage</a:t>
            </a:r>
            <a:endParaRPr lang="ru-RU" dirty="0"/>
          </a:p>
        </p:txBody>
      </p:sp>
      <p:sp>
        <p:nvSpPr>
          <p:cNvPr id="66" name="Right Arrow 65"/>
          <p:cNvSpPr/>
          <p:nvPr/>
        </p:nvSpPr>
        <p:spPr>
          <a:xfrm rot="5400000">
            <a:off x="704849" y="363855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464043" y="2671257"/>
            <a:ext cx="1250457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Flask?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2590800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Простота в эксплуатации и в использовании</a:t>
            </a:r>
          </a:p>
          <a:p>
            <a:pPr lvl="1"/>
            <a:r>
              <a:rPr lang="ru-RU" dirty="0"/>
              <a:t>Зачем машина, когда </a:t>
            </a:r>
            <a:r>
              <a:rPr lang="ru-RU" dirty="0" smtClean="0"/>
              <a:t>достаточно велосипеда?</a:t>
            </a:r>
          </a:p>
          <a:p>
            <a:r>
              <a:rPr lang="ru-RU" dirty="0" smtClean="0"/>
              <a:t>Наличие всех необходимых модулей для нашего проекта</a:t>
            </a:r>
          </a:p>
          <a:p>
            <a:pPr lvl="1"/>
            <a:r>
              <a:rPr lang="ru-RU" dirty="0" smtClean="0"/>
              <a:t>«Чего тебе не хватает?» – неактуально </a:t>
            </a:r>
          </a:p>
        </p:txBody>
      </p:sp>
    </p:spTree>
    <p:extLst>
      <p:ext uri="{BB962C8B-B14F-4D97-AF65-F5344CB8AC3E}">
        <p14:creationId xmlns:p14="http://schemas.microsoft.com/office/powerpoint/2010/main" val="40318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/>
          <a:lstStyle/>
          <a:p>
            <a:r>
              <a:rPr lang="ru-RU" dirty="0" smtClean="0"/>
              <a:t>Для добавления </a:t>
            </a:r>
            <a:r>
              <a:rPr lang="en-US" dirty="0" smtClean="0"/>
              <a:t>URL-</a:t>
            </a:r>
            <a:r>
              <a:rPr lang="ru-RU" dirty="0" smtClean="0"/>
              <a:t>записи используем декоратор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Как наши функции вызываются + как фильтруются </a:t>
            </a:r>
            <a:r>
              <a:rPr lang="en-US" dirty="0" smtClean="0"/>
              <a:t>URL?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2292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smtClean="0"/>
              <a:t>инициализации декоратор выполняет следующие задачи:</a:t>
            </a:r>
          </a:p>
          <a:p>
            <a:pPr lvl="1"/>
            <a:r>
              <a:rPr lang="ru-RU" dirty="0" smtClean="0"/>
              <a:t>Сохраняет ссылку на функцию (после декорации) в массив</a:t>
            </a:r>
          </a:p>
          <a:p>
            <a:pPr lvl="1"/>
            <a:r>
              <a:rPr lang="ru-RU" dirty="0" smtClean="0"/>
              <a:t>Передается фильтр (параметры) в функцию после декорации </a:t>
            </a:r>
            <a:r>
              <a:rPr lang="en-US" dirty="0" smtClean="0"/>
              <a:t>– </a:t>
            </a:r>
            <a:r>
              <a:rPr lang="ru-RU" dirty="0" smtClean="0"/>
              <a:t>в нашем случае </a:t>
            </a:r>
            <a:r>
              <a:rPr lang="en-US" dirty="0" smtClean="0"/>
              <a:t>URL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methods.</a:t>
            </a:r>
            <a:endParaRPr lang="ru-RU" dirty="0" smtClean="0"/>
          </a:p>
          <a:p>
            <a:r>
              <a:rPr lang="ru-RU" dirty="0" smtClean="0"/>
              <a:t>При обработке запроса:</a:t>
            </a:r>
          </a:p>
          <a:p>
            <a:pPr lvl="1"/>
            <a:r>
              <a:rPr lang="ru-RU" dirty="0" smtClean="0"/>
              <a:t>Вызывается по очереди каждая функция массива</a:t>
            </a:r>
          </a:p>
          <a:p>
            <a:pPr lvl="1"/>
            <a:r>
              <a:rPr lang="ru-RU" dirty="0" smtClean="0"/>
              <a:t>В параметрах передаем хар-ку запроса (</a:t>
            </a:r>
            <a:r>
              <a:rPr lang="en-US" dirty="0" smtClean="0"/>
              <a:t>URL, methods)</a:t>
            </a:r>
            <a:endParaRPr lang="ru-RU" dirty="0" smtClean="0"/>
          </a:p>
          <a:p>
            <a:pPr lvl="1"/>
            <a:r>
              <a:rPr lang="ru-RU" dirty="0" smtClean="0"/>
              <a:t>Если параметры выдерживают проверки, то функция 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34144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smtClean="0"/>
              <a:t>инициализации декоратор выполняет следующие задачи:</a:t>
            </a:r>
          </a:p>
          <a:p>
            <a:pPr lvl="1"/>
            <a:r>
              <a:rPr lang="ru-RU" dirty="0" smtClean="0"/>
              <a:t>Сохраняет ссылку на функцию (после декорации) в массив</a:t>
            </a:r>
          </a:p>
          <a:p>
            <a:pPr lvl="1"/>
            <a:r>
              <a:rPr lang="ru-RU" dirty="0" smtClean="0"/>
              <a:t>Передается фильтр (параметры) в функцию после декорации </a:t>
            </a:r>
            <a:r>
              <a:rPr lang="en-US" dirty="0" smtClean="0"/>
              <a:t>– </a:t>
            </a:r>
            <a:r>
              <a:rPr lang="ru-RU" dirty="0" smtClean="0"/>
              <a:t>в нашем случае </a:t>
            </a:r>
            <a:r>
              <a:rPr lang="en-US" dirty="0" smtClean="0"/>
              <a:t>URL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methods.</a:t>
            </a:r>
            <a:endParaRPr lang="ru-RU" dirty="0" smtClean="0"/>
          </a:p>
          <a:p>
            <a:r>
              <a:rPr lang="ru-RU" dirty="0" smtClean="0"/>
              <a:t>При обработке запроса:</a:t>
            </a:r>
          </a:p>
          <a:p>
            <a:pPr lvl="1"/>
            <a:r>
              <a:rPr lang="ru-RU" dirty="0" smtClean="0"/>
              <a:t>Вызывается по очереди каждая функция массива</a:t>
            </a:r>
          </a:p>
          <a:p>
            <a:pPr lvl="1"/>
            <a:r>
              <a:rPr lang="ru-RU" dirty="0" smtClean="0"/>
              <a:t>В параметрах передаем хар-ку запроса (</a:t>
            </a:r>
            <a:r>
              <a:rPr lang="en-US" dirty="0" smtClean="0"/>
              <a:t>URL, methods)</a:t>
            </a:r>
            <a:endParaRPr lang="ru-RU" dirty="0" smtClean="0"/>
          </a:p>
          <a:p>
            <a:pPr lvl="1"/>
            <a:r>
              <a:rPr lang="ru-RU" dirty="0" smtClean="0"/>
              <a:t>Если параметры выдерживают проверки, то функция 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35152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«Что по логам?»</a:t>
            </a:r>
          </a:p>
          <a:p>
            <a:pPr lvl="1"/>
            <a:r>
              <a:rPr lang="ru-RU" dirty="0" smtClean="0"/>
              <a:t>Два модуля (</a:t>
            </a:r>
            <a:r>
              <a:rPr lang="en-US" dirty="0" smtClean="0"/>
              <a:t>Apache2, Flask)</a:t>
            </a:r>
            <a:r>
              <a:rPr lang="ru-RU" dirty="0" smtClean="0"/>
              <a:t>, но лог-журнал один!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7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Пару слов о клиентской части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876800"/>
          </a:xfrm>
        </p:spPr>
        <p:txBody>
          <a:bodyPr/>
          <a:lstStyle/>
          <a:p>
            <a:r>
              <a:rPr lang="ru-RU" dirty="0" smtClean="0"/>
              <a:t>Комбинация</a:t>
            </a:r>
            <a:r>
              <a:rPr lang="en-US" dirty="0" smtClean="0"/>
              <a:t> </a:t>
            </a:r>
            <a:r>
              <a:rPr lang="ru-RU" dirty="0" smtClean="0"/>
              <a:t>из: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(запросы </a:t>
            </a:r>
            <a:r>
              <a:rPr lang="en-US" dirty="0" smtClean="0"/>
              <a:t>AJAX, </a:t>
            </a:r>
            <a:r>
              <a:rPr lang="ru-RU" dirty="0" smtClean="0"/>
              <a:t>динамическое изменение внешнего вида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JavaScript</a:t>
            </a:r>
            <a:r>
              <a:rPr lang="ru-RU" dirty="0" smtClean="0"/>
              <a:t> (анимация)</a:t>
            </a:r>
            <a:endParaRPr lang="en-US" dirty="0" smtClean="0"/>
          </a:p>
          <a:p>
            <a:pPr lvl="1"/>
            <a:r>
              <a:rPr lang="en-US" dirty="0" smtClean="0"/>
              <a:t>AJAX</a:t>
            </a:r>
            <a:r>
              <a:rPr lang="ru-RU" dirty="0" smtClean="0"/>
              <a:t> (</a:t>
            </a:r>
            <a:r>
              <a:rPr lang="en-US" dirty="0" smtClean="0"/>
              <a:t>GET </a:t>
            </a:r>
            <a:r>
              <a:rPr lang="ru-RU" dirty="0" smtClean="0"/>
              <a:t>запросы)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  <a:r>
              <a:rPr lang="ru-RU" dirty="0" smtClean="0"/>
              <a:t> (адаптивность)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Решили задачу?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ru-RU" dirty="0" smtClean="0"/>
              <a:t>Задачу решили: статический контент «никак не страдает» от динамического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9828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Свободный доступ к сайту (публикование)</a:t>
            </a:r>
          </a:p>
          <a:p>
            <a:r>
              <a:rPr lang="ru-RU" dirty="0" smtClean="0"/>
              <a:t>Создание базы тестов (пока своими силами)</a:t>
            </a:r>
          </a:p>
          <a:p>
            <a:r>
              <a:rPr lang="ru-RU" dirty="0" smtClean="0"/>
              <a:t>Добавление «кастомных» </a:t>
            </a:r>
            <a:r>
              <a:rPr lang="ru-RU" smtClean="0"/>
              <a:t>тестов пользователей</a:t>
            </a:r>
            <a:endParaRPr lang="ru-RU" dirty="0" smtClean="0"/>
          </a:p>
          <a:p>
            <a:r>
              <a:rPr lang="ru-RU" dirty="0" smtClean="0"/>
              <a:t>Создание «умного» инструмента для создания тестов</a:t>
            </a:r>
          </a:p>
          <a:p>
            <a:pPr lvl="1"/>
            <a:r>
              <a:rPr lang="ru-RU" dirty="0"/>
              <a:t>будет полезно для неопытных </a:t>
            </a:r>
            <a:r>
              <a:rPr lang="ru-RU" dirty="0" smtClean="0"/>
              <a:t>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3179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необходимость эффективно учить новую информацию</a:t>
            </a:r>
          </a:p>
          <a:p>
            <a:pPr lvl="1"/>
            <a:r>
              <a:rPr lang="ru-RU" dirty="0" smtClean="0"/>
              <a:t>К примеру, экзамен по истории: даты, выдающиеся люди</a:t>
            </a:r>
          </a:p>
          <a:p>
            <a:pPr lvl="1"/>
            <a:r>
              <a:rPr lang="ru-RU" dirty="0" smtClean="0"/>
              <a:t>К примеру, пополнить словарный запас английского языка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4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под управлением </a:t>
            </a:r>
            <a:r>
              <a:rPr lang="en-US" dirty="0" smtClean="0"/>
              <a:t>Linux Ubuntu</a:t>
            </a:r>
          </a:p>
          <a:p>
            <a:r>
              <a:rPr lang="ru-RU" dirty="0" smtClean="0"/>
              <a:t>Работает веб-сервер </a:t>
            </a:r>
            <a:r>
              <a:rPr lang="en-US" dirty="0" smtClean="0"/>
              <a:t>Apache2</a:t>
            </a:r>
            <a:r>
              <a:rPr lang="en-US" dirty="0"/>
              <a:t> </a:t>
            </a:r>
            <a:r>
              <a:rPr lang="ru-RU" dirty="0" smtClean="0"/>
              <a:t>со статическим контентом</a:t>
            </a:r>
          </a:p>
        </p:txBody>
      </p:sp>
    </p:spTree>
    <p:extLst>
      <p:ext uri="{BB962C8B-B14F-4D97-AF65-F5344CB8AC3E}">
        <p14:creationId xmlns:p14="http://schemas.microsoft.com/office/powerpoint/2010/main" val="11521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динамический контент</a:t>
            </a:r>
          </a:p>
          <a:p>
            <a:r>
              <a:rPr lang="ru-RU" dirty="0" smtClean="0"/>
              <a:t>Реализовать платформу </a:t>
            </a:r>
            <a:r>
              <a:rPr lang="en-US" dirty="0" smtClean="0"/>
              <a:t>Remember-Test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2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понимаем под </a:t>
            </a:r>
            <a:r>
              <a:rPr lang="en-US" dirty="0" smtClean="0"/>
              <a:t>Remember-Test?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Генерацию тестов по массиву вопрос-ответ</a:t>
            </a:r>
          </a:p>
          <a:p>
            <a:r>
              <a:rPr lang="ru-RU" dirty="0" smtClean="0"/>
              <a:t>Вердикты верно-неверно</a:t>
            </a:r>
          </a:p>
          <a:p>
            <a:r>
              <a:rPr lang="ru-RU" dirty="0" smtClean="0"/>
              <a:t>Алгоритм выбора следующего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29743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входа-выхода </a:t>
            </a:r>
            <a:r>
              <a:rPr lang="en-US" dirty="0" err="1" smtClean="0"/>
              <a:t>Remtest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Хранение теста на основе </a:t>
            </a:r>
            <a:r>
              <a:rPr lang="en-US" dirty="0" smtClean="0"/>
              <a:t>JSON </a:t>
            </a:r>
            <a:r>
              <a:rPr lang="ru-RU" dirty="0" smtClean="0"/>
              <a:t>файла</a:t>
            </a:r>
          </a:p>
          <a:p>
            <a:r>
              <a:rPr lang="en-US" dirty="0" smtClean="0"/>
              <a:t>JSON </a:t>
            </a:r>
            <a:r>
              <a:rPr lang="ru-RU" dirty="0" smtClean="0"/>
              <a:t>файл по </a:t>
            </a:r>
            <a:r>
              <a:rPr lang="en-US" dirty="0" smtClean="0"/>
              <a:t>id </a:t>
            </a:r>
            <a:r>
              <a:rPr lang="ru-RU" dirty="0" smtClean="0"/>
              <a:t>передается пользователю</a:t>
            </a:r>
          </a:p>
          <a:p>
            <a:r>
              <a:rPr lang="ru-RU" dirty="0" smtClean="0"/>
              <a:t>В фоновом режиме пользователь выполняет «бесконечный тест»</a:t>
            </a:r>
          </a:p>
        </p:txBody>
      </p:sp>
    </p:spTree>
    <p:extLst>
      <p:ext uri="{BB962C8B-B14F-4D97-AF65-F5344CB8AC3E}">
        <p14:creationId xmlns:p14="http://schemas.microsoft.com/office/powerpoint/2010/main" val="2887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динамический контент?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Используем веб-фреймворк</a:t>
            </a:r>
          </a:p>
          <a:p>
            <a:pPr lvl="1"/>
            <a:r>
              <a:rPr lang="ru-RU" dirty="0" smtClean="0"/>
              <a:t>Переписываем весь статический контент в код?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2) Используем комбинацию </a:t>
            </a:r>
            <a:r>
              <a:rPr lang="en-US" dirty="0" smtClean="0"/>
              <a:t>Apache2 </a:t>
            </a:r>
            <a:r>
              <a:rPr lang="ru-RU" dirty="0" smtClean="0"/>
              <a:t>+ веб-фреймворк</a:t>
            </a:r>
          </a:p>
          <a:p>
            <a:pPr lvl="1"/>
            <a:r>
              <a:rPr lang="ru-RU" dirty="0" smtClean="0"/>
              <a:t>Для связки используем </a:t>
            </a:r>
            <a:r>
              <a:rPr lang="en-US" dirty="0" smtClean="0"/>
              <a:t>Web Server Gateway Interface (WSGI)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6934200" y="1991557"/>
            <a:ext cx="17526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ВАРИАНТ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4191000"/>
            <a:ext cx="1981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4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добавить динамический контент?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ru-RU" dirty="0" smtClean="0"/>
              <a:t>Использовался «</a:t>
            </a:r>
            <a:r>
              <a:rPr lang="en-US" dirty="0" smtClean="0"/>
              <a:t>template-</a:t>
            </a:r>
            <a:r>
              <a:rPr lang="ru-RU" dirty="0" smtClean="0"/>
              <a:t>язык» </a:t>
            </a:r>
            <a:r>
              <a:rPr lang="en-US" dirty="0" err="1" smtClean="0"/>
              <a:t>Jinja</a:t>
            </a:r>
            <a:r>
              <a:rPr lang="ru-RU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2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ight Arrow 47"/>
          <p:cNvSpPr/>
          <p:nvPr/>
        </p:nvSpPr>
        <p:spPr>
          <a:xfrm rot="10800000">
            <a:off x="6438899" y="373380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 rot="5400000">
            <a:off x="7572836" y="2800352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718" y="152400"/>
            <a:ext cx="8229600" cy="990600"/>
          </a:xfrm>
        </p:spPr>
        <p:txBody>
          <a:bodyPr/>
          <a:lstStyle/>
          <a:p>
            <a:r>
              <a:rPr lang="ru-RU" dirty="0" smtClean="0"/>
              <a:t>Архитектура решения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>
            <a:off x="457200" y="2971800"/>
            <a:ext cx="253346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124200" y="1447800"/>
            <a:ext cx="1371600" cy="519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80</a:t>
            </a:r>
            <a:r>
              <a:rPr lang="en-US" dirty="0" smtClean="0"/>
              <a:t> </a:t>
            </a:r>
            <a:r>
              <a:rPr lang="ru-RU" dirty="0" smtClean="0"/>
              <a:t>порт</a:t>
            </a:r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447800"/>
            <a:ext cx="1676400" cy="1143000"/>
            <a:chOff x="1600200" y="1600200"/>
            <a:chExt cx="1676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запрос</a:t>
              </a:r>
            </a:p>
            <a:p>
              <a:pPr algn="ctr"/>
              <a:r>
                <a:rPr lang="en-US" dirty="0" smtClean="0"/>
                <a:t>TCP 80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sp>
        <p:nvSpPr>
          <p:cNvPr id="12" name="Right Arrow 11"/>
          <p:cNvSpPr/>
          <p:nvPr/>
        </p:nvSpPr>
        <p:spPr>
          <a:xfrm rot="10800000">
            <a:off x="457200" y="6248400"/>
            <a:ext cx="253420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roup 12"/>
          <p:cNvGrpSpPr/>
          <p:nvPr/>
        </p:nvGrpSpPr>
        <p:grpSpPr>
          <a:xfrm>
            <a:off x="990600" y="4706645"/>
            <a:ext cx="1676400" cy="1143000"/>
            <a:chOff x="1600200" y="1600200"/>
            <a:chExt cx="1676400" cy="1143000"/>
          </a:xfrm>
        </p:grpSpPr>
        <p:sp>
          <p:nvSpPr>
            <p:cNvPr id="14" name="Rectangle 13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ответ</a:t>
              </a:r>
            </a:p>
            <a:p>
              <a:pPr algn="ctr"/>
              <a:r>
                <a:rPr lang="en-US" dirty="0" smtClean="0"/>
                <a:t>TCP &lt;</a:t>
              </a:r>
              <a:r>
                <a:rPr lang="ru-RU" dirty="0" smtClean="0"/>
                <a:t>порт</a:t>
              </a:r>
              <a:r>
                <a:rPr lang="en-US" dirty="0" smtClean="0"/>
                <a:t>&gt;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495800" y="1650943"/>
            <a:ext cx="2895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4724400" y="1371600"/>
            <a:ext cx="2209800" cy="697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сокета</a:t>
            </a:r>
          </a:p>
          <a:p>
            <a:pPr algn="ctr"/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7467600" y="12954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620000" y="14478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7772400" y="1600200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1000" y="1600200"/>
            <a:ext cx="1676400" cy="1143000"/>
            <a:chOff x="1600200" y="1600200"/>
            <a:chExt cx="1676400" cy="1143000"/>
          </a:xfrm>
        </p:grpSpPr>
        <p:sp>
          <p:nvSpPr>
            <p:cNvPr id="23" name="Rectangle 22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запрос</a:t>
              </a:r>
            </a:p>
            <a:p>
              <a:pPr algn="ctr"/>
              <a:r>
                <a:rPr lang="en-US" dirty="0" smtClean="0"/>
                <a:t>TCP 80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" y="1752600"/>
            <a:ext cx="1676400" cy="1143000"/>
            <a:chOff x="1600200" y="1600200"/>
            <a:chExt cx="1676400" cy="1143000"/>
          </a:xfrm>
        </p:grpSpPr>
        <p:sp>
          <p:nvSpPr>
            <p:cNvPr id="26" name="Rectangle 25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запрос</a:t>
              </a:r>
            </a:p>
            <a:p>
              <a:pPr algn="ctr"/>
              <a:r>
                <a:rPr lang="en-US" dirty="0" smtClean="0"/>
                <a:t>TCP 80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43000" y="4859045"/>
            <a:ext cx="1676400" cy="1143000"/>
            <a:chOff x="1600200" y="1600200"/>
            <a:chExt cx="1676400" cy="1143000"/>
          </a:xfrm>
        </p:grpSpPr>
        <p:sp>
          <p:nvSpPr>
            <p:cNvPr id="29" name="Rectangle 28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ответ</a:t>
              </a:r>
            </a:p>
            <a:p>
              <a:pPr algn="ctr"/>
              <a:r>
                <a:rPr lang="en-US" dirty="0" smtClean="0"/>
                <a:t>TCP &lt;</a:t>
              </a:r>
              <a:r>
                <a:rPr lang="ru-RU" dirty="0" smtClean="0"/>
                <a:t>порт</a:t>
              </a:r>
              <a:r>
                <a:rPr lang="en-US" dirty="0" smtClean="0"/>
                <a:t>&gt;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95400" y="5011445"/>
            <a:ext cx="1676400" cy="1143000"/>
            <a:chOff x="1600200" y="1600200"/>
            <a:chExt cx="1676400" cy="1143000"/>
          </a:xfrm>
        </p:grpSpPr>
        <p:sp>
          <p:nvSpPr>
            <p:cNvPr id="32" name="Rectangle 31"/>
            <p:cNvSpPr/>
            <p:nvPr/>
          </p:nvSpPr>
          <p:spPr>
            <a:xfrm>
              <a:off x="1600200" y="1600200"/>
              <a:ext cx="1676400" cy="1143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37930" y="1710035"/>
              <a:ext cx="1638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HTTP </a:t>
              </a:r>
              <a:r>
                <a:rPr lang="ru-RU" dirty="0" smtClean="0"/>
                <a:t>ответ</a:t>
              </a:r>
            </a:p>
            <a:p>
              <a:pPr algn="ctr"/>
              <a:r>
                <a:rPr lang="en-US" dirty="0" smtClean="0"/>
                <a:t>TCP &lt;</a:t>
              </a:r>
              <a:r>
                <a:rPr lang="ru-RU" dirty="0" smtClean="0"/>
                <a:t>порт</a:t>
              </a:r>
              <a:r>
                <a:rPr lang="en-US" dirty="0" smtClean="0"/>
                <a:t>&gt;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en-US" dirty="0" smtClean="0"/>
                <a:t>IP</a:t>
              </a:r>
              <a:endParaRPr lang="ru-RU" dirty="0"/>
            </a:p>
          </p:txBody>
        </p:sp>
      </p:grpSp>
      <p:sp>
        <p:nvSpPr>
          <p:cNvPr id="41" name="Right Arrow 40"/>
          <p:cNvSpPr/>
          <p:nvPr/>
        </p:nvSpPr>
        <p:spPr>
          <a:xfrm rot="10800000">
            <a:off x="4571999" y="6161175"/>
            <a:ext cx="2971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/>
          <p:cNvSpPr/>
          <p:nvPr/>
        </p:nvSpPr>
        <p:spPr>
          <a:xfrm>
            <a:off x="4786913" y="5931763"/>
            <a:ext cx="2242536" cy="697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сокета</a:t>
            </a:r>
          </a:p>
          <a:p>
            <a:pPr algn="ctr"/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50" name="Right Arrow 49"/>
          <p:cNvSpPr/>
          <p:nvPr/>
        </p:nvSpPr>
        <p:spPr>
          <a:xfrm>
            <a:off x="6199202" y="403860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/>
          <p:cNvSpPr/>
          <p:nvPr/>
        </p:nvSpPr>
        <p:spPr>
          <a:xfrm>
            <a:off x="4876800" y="3589908"/>
            <a:ext cx="1524000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515100" y="336446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WSGI</a:t>
            </a:r>
            <a:endParaRPr lang="ru-RU" dirty="0"/>
          </a:p>
        </p:txBody>
      </p:sp>
      <p:sp>
        <p:nvSpPr>
          <p:cNvPr id="52" name="Rectangle 51"/>
          <p:cNvSpPr/>
          <p:nvPr/>
        </p:nvSpPr>
        <p:spPr>
          <a:xfrm>
            <a:off x="7620000" y="56337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3" name="Rectangle 52"/>
          <p:cNvSpPr/>
          <p:nvPr/>
        </p:nvSpPr>
        <p:spPr>
          <a:xfrm>
            <a:off x="7772400" y="57861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7924800" y="5938554"/>
            <a:ext cx="838200" cy="7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7552492" y="4854580"/>
            <a:ext cx="11811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/>
          <p:cNvSpPr/>
          <p:nvPr/>
        </p:nvSpPr>
        <p:spPr>
          <a:xfrm>
            <a:off x="7401387" y="3589908"/>
            <a:ext cx="1524000" cy="905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4724400" y="3124200"/>
            <a:ext cx="4343400" cy="1783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648200" y="2816423"/>
            <a:ext cx="298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Модуль веб-сервера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98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180</TotalTime>
  <Words>502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Remember-test</vt:lpstr>
      <vt:lpstr>Постановка проблемы</vt:lpstr>
      <vt:lpstr>Исходные данные</vt:lpstr>
      <vt:lpstr>Постановка задачи</vt:lpstr>
      <vt:lpstr>Что понимаем под Remember-Test?</vt:lpstr>
      <vt:lpstr>Точка входа-выхода Remtest</vt:lpstr>
      <vt:lpstr>Как добавить динамический контент?</vt:lpstr>
      <vt:lpstr>Как добавить динамический контент? (2)</vt:lpstr>
      <vt:lpstr>Архитектура решения</vt:lpstr>
      <vt:lpstr>Архитектура решения (веб-сервер)</vt:lpstr>
      <vt:lpstr>Почему Flask?</vt:lpstr>
      <vt:lpstr>Архитектура Flask</vt:lpstr>
      <vt:lpstr>Архитектура Flask</vt:lpstr>
      <vt:lpstr>Архитектура Flask</vt:lpstr>
      <vt:lpstr>Troubleshooting</vt:lpstr>
      <vt:lpstr>Пару слов о клиентской части </vt:lpstr>
      <vt:lpstr>Решили задачу?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Remember-test</dc:title>
  <dc:creator>User</dc:creator>
  <cp:lastModifiedBy>User</cp:lastModifiedBy>
  <cp:revision>47</cp:revision>
  <dcterms:created xsi:type="dcterms:W3CDTF">2020-06-05T13:41:05Z</dcterms:created>
  <dcterms:modified xsi:type="dcterms:W3CDTF">2020-06-05T16:41:38Z</dcterms:modified>
</cp:coreProperties>
</file>