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'9_channel_gross_sales_fy21'!$B$1</c:f>
              <c:strCache>
                <c:ptCount val="1"/>
                <c:pt idx="0">
                  <c:v>gross_sales_mln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1E6-4302-9B1C-A83AEEAD50C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1E6-4302-9B1C-A83AEEAD50C5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1E6-4302-9B1C-A83AEEAD50C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'9_channel_gross_sales_fy21'!$A$2:$A$4</c:f>
              <c:strCache>
                <c:ptCount val="3"/>
                <c:pt idx="0">
                  <c:v>Direct</c:v>
                </c:pt>
                <c:pt idx="1">
                  <c:v>Retailer</c:v>
                </c:pt>
                <c:pt idx="2">
                  <c:v>Distributor</c:v>
                </c:pt>
              </c:strCache>
            </c:strRef>
          </c:cat>
          <c:val>
            <c:numRef>
              <c:f>'9_channel_gross_sales_fy21'!$B$2:$B$4</c:f>
              <c:numCache>
                <c:formatCode>General</c:formatCode>
                <c:ptCount val="3"/>
                <c:pt idx="0">
                  <c:v>2320</c:v>
                </c:pt>
                <c:pt idx="1">
                  <c:v>9481</c:v>
                </c:pt>
                <c:pt idx="2">
                  <c:v>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1E6-4302-9B1C-A83AEEAD50C5}"/>
            </c:ext>
          </c:extLst>
        </c:ser>
        <c:ser>
          <c:idx val="1"/>
          <c:order val="1"/>
          <c:tx>
            <c:strRef>
              <c:f>'9_channel_gross_sales_fy21'!$C$1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91E6-4302-9B1C-A83AEEAD50C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91E6-4302-9B1C-A83AEEAD50C5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91E6-4302-9B1C-A83AEEAD50C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'9_channel_gross_sales_fy21'!$A$2:$A$4</c:f>
              <c:strCache>
                <c:ptCount val="3"/>
                <c:pt idx="0">
                  <c:v>Direct</c:v>
                </c:pt>
                <c:pt idx="1">
                  <c:v>Retailer</c:v>
                </c:pt>
                <c:pt idx="2">
                  <c:v>Distributor</c:v>
                </c:pt>
              </c:strCache>
            </c:strRef>
          </c:cat>
          <c:val>
            <c:numRef>
              <c:f>'9_channel_gross_sales_fy21'!$C$2:$C$4</c:f>
              <c:numCache>
                <c:formatCode>General</c:formatCode>
                <c:ptCount val="3"/>
                <c:pt idx="0">
                  <c:v>19137177</c:v>
                </c:pt>
                <c:pt idx="1">
                  <c:v>78206715</c:v>
                </c:pt>
                <c:pt idx="2">
                  <c:v>2656108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1E6-4302-9B1C-A83AEEAD50C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6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9351-3096-C196-354A-03D49596D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Atliq</a:t>
            </a:r>
            <a:r>
              <a:rPr lang="en-GB" dirty="0"/>
              <a:t> hardware</a:t>
            </a:r>
            <a:br>
              <a:rPr lang="en-GB" dirty="0"/>
            </a:br>
            <a:r>
              <a:rPr lang="en-GB" sz="3200" dirty="0"/>
              <a:t>sales insight from ad-hoc request</a:t>
            </a:r>
            <a:endParaRPr lang="en-D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0BD7C-2531-76DC-4402-C01958331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0154"/>
            <a:ext cx="9144000" cy="1217645"/>
          </a:xfrm>
        </p:spPr>
        <p:txBody>
          <a:bodyPr/>
          <a:lstStyle/>
          <a:p>
            <a:r>
              <a:rPr lang="en-GB" dirty="0"/>
              <a:t>Md Rafeul Islam</a:t>
            </a:r>
          </a:p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Dec 2023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61545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609E8-7994-A2B6-22FD-BF9D74C86DA7}"/>
              </a:ext>
            </a:extLst>
          </p:cNvPr>
          <p:cNvSpPr txBox="1"/>
          <p:nvPr/>
        </p:nvSpPr>
        <p:spPr>
          <a:xfrm>
            <a:off x="504833" y="302817"/>
            <a:ext cx="3191090" cy="561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spc="600" dirty="0">
                <a:latin typeface="+mj-lt"/>
                <a:ea typeface="+mj-ea"/>
                <a:cs typeface="+mj-cs"/>
              </a:rPr>
              <a:t>QUERIES</a:t>
            </a:r>
            <a:endParaRPr lang="en-US" sz="3200" kern="1200" spc="6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D1639E-DA43-1491-FA61-F417E486FCAA}"/>
              </a:ext>
            </a:extLst>
          </p:cNvPr>
          <p:cNvSpPr/>
          <p:nvPr/>
        </p:nvSpPr>
        <p:spPr>
          <a:xfrm>
            <a:off x="398753" y="337684"/>
            <a:ext cx="104862" cy="433920"/>
          </a:xfrm>
          <a:prstGeom prst="rect">
            <a:avLst/>
          </a:prstGeom>
          <a:solidFill>
            <a:srgbClr val="E7A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489395-A34B-6786-BE6D-4196562A0189}"/>
              </a:ext>
            </a:extLst>
          </p:cNvPr>
          <p:cNvSpPr txBox="1">
            <a:spLocks/>
          </p:cNvSpPr>
          <p:nvPr/>
        </p:nvSpPr>
        <p:spPr>
          <a:xfrm>
            <a:off x="678411" y="2399016"/>
            <a:ext cx="4887502" cy="885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enorite" panose="00000500000000000000" pitchFamily="2" charset="0"/>
              </a:rPr>
              <a:t>1. Provide the list of markets in which customer "Atliq Exclusive" operates its business in the APAC region.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E3C8D-698F-3151-955B-DAEC7AB3911C}"/>
              </a:ext>
            </a:extLst>
          </p:cNvPr>
          <p:cNvSpPr txBox="1"/>
          <p:nvPr/>
        </p:nvSpPr>
        <p:spPr>
          <a:xfrm>
            <a:off x="715890" y="1085524"/>
            <a:ext cx="10760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view 'sales' field consisting of date,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customer_code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customer_name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product_code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product,   variant, segment,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sold_quantity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fiscal_year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market, region.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reduce query size and simplify the query readability.</a:t>
            </a:r>
            <a:endParaRPr lang="en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AD836A-1AF0-D088-2745-797A8DC3A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57" y="3626079"/>
            <a:ext cx="3715640" cy="853514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D3320D-5B8A-993C-C144-AA6D1BAAA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906" y="3489711"/>
            <a:ext cx="624894" cy="149364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41D3A42-B3FE-8FEF-B63F-2140AB629D89}"/>
              </a:ext>
            </a:extLst>
          </p:cNvPr>
          <p:cNvSpPr txBox="1">
            <a:spLocks/>
          </p:cNvSpPr>
          <p:nvPr/>
        </p:nvSpPr>
        <p:spPr>
          <a:xfrm>
            <a:off x="6025217" y="2300888"/>
            <a:ext cx="5488372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enorite" panose="00000500000000000000" pitchFamily="2" charset="0"/>
              </a:rPr>
              <a:t>2. What is the percentage of unique product increase in 2021 vs. 2020?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125A3EC-F93F-2E02-8902-9B92B7B5B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7" y="3209043"/>
            <a:ext cx="5650866" cy="2386064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D87FF37-62C8-9490-EFEE-529FAE928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5237" y="5769763"/>
            <a:ext cx="3368332" cy="39627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129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609E8-7994-A2B6-22FD-BF9D74C86DA7}"/>
              </a:ext>
            </a:extLst>
          </p:cNvPr>
          <p:cNvSpPr txBox="1"/>
          <p:nvPr/>
        </p:nvSpPr>
        <p:spPr>
          <a:xfrm>
            <a:off x="504833" y="302817"/>
            <a:ext cx="3191090" cy="561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spc="600" dirty="0">
                <a:latin typeface="+mj-lt"/>
                <a:ea typeface="+mj-ea"/>
                <a:cs typeface="+mj-cs"/>
              </a:rPr>
              <a:t>QUERIES</a:t>
            </a:r>
            <a:endParaRPr lang="en-US" sz="3200" kern="1200" spc="6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D1639E-DA43-1491-FA61-F417E486FCAA}"/>
              </a:ext>
            </a:extLst>
          </p:cNvPr>
          <p:cNvSpPr/>
          <p:nvPr/>
        </p:nvSpPr>
        <p:spPr>
          <a:xfrm>
            <a:off x="398753" y="337684"/>
            <a:ext cx="104862" cy="433920"/>
          </a:xfrm>
          <a:prstGeom prst="rect">
            <a:avLst/>
          </a:prstGeom>
          <a:solidFill>
            <a:srgbClr val="E7A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4569B68-3056-4684-4A6F-FC8BA34CBCEB}"/>
              </a:ext>
            </a:extLst>
          </p:cNvPr>
          <p:cNvSpPr txBox="1">
            <a:spLocks/>
          </p:cNvSpPr>
          <p:nvPr/>
        </p:nvSpPr>
        <p:spPr>
          <a:xfrm>
            <a:off x="503615" y="933383"/>
            <a:ext cx="3712198" cy="726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Q3. Unique Products in Each Segment</a:t>
            </a:r>
            <a:endParaRPr lang="en-US" sz="1800" b="1" cap="none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DD2894-0FFB-7F69-5A2B-E0B87EA87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35" y="1656327"/>
            <a:ext cx="3406435" cy="1158340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1A8A0B-A728-6978-C8AA-A836902E6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710" y="1656327"/>
            <a:ext cx="1425063" cy="115834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2109179D-5C72-6B93-2788-728B49910C86}"/>
              </a:ext>
            </a:extLst>
          </p:cNvPr>
          <p:cNvSpPr txBox="1">
            <a:spLocks/>
          </p:cNvSpPr>
          <p:nvPr/>
        </p:nvSpPr>
        <p:spPr>
          <a:xfrm>
            <a:off x="6555147" y="946742"/>
            <a:ext cx="4508444" cy="7267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Q4. </a:t>
            </a:r>
            <a:r>
              <a:rPr lang="en-GB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Which segment had the most increase in unique products in 2021 vs 2020?</a:t>
            </a:r>
            <a:endParaRPr lang="en-US" sz="1800" b="1" cap="none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441D73F-E90F-2F34-7E2F-E74910614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350" y="1673506"/>
            <a:ext cx="4733072" cy="3102744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0EFFAEA-95D2-3214-8F74-42F4AEFA3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3698" y="4943234"/>
            <a:ext cx="4073164" cy="11082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68B01EF4-F195-2357-42A9-23C2DF942B78}"/>
              </a:ext>
            </a:extLst>
          </p:cNvPr>
          <p:cNvSpPr txBox="1">
            <a:spLocks/>
          </p:cNvSpPr>
          <p:nvPr/>
        </p:nvSpPr>
        <p:spPr>
          <a:xfrm>
            <a:off x="503615" y="3346711"/>
            <a:ext cx="5088135" cy="6356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Q5. </a:t>
            </a:r>
            <a:r>
              <a:rPr lang="en-GB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Get The Products That Have The Highest And Lowest Manufacturing Costs.</a:t>
            </a:r>
            <a:endParaRPr lang="en-US" sz="1800" b="1" cap="none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320BB05-5537-A214-E8FD-FFA5249CB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632" y="3934821"/>
            <a:ext cx="4951140" cy="160127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CDC79A0-90BA-3497-410C-34855EB4B5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4169" y="4124121"/>
            <a:ext cx="3025402" cy="446324"/>
          </a:xfrm>
          <a:prstGeom prst="rect">
            <a:avLst/>
          </a:prstGeom>
          <a:effectLst>
            <a:outerShdw blurRad="50800" dist="50800" dir="5400000" sx="102000" sy="102000" algn="ctr" rotWithShape="0">
              <a:schemeClr val="tx2">
                <a:alpha val="4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382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609E8-7994-A2B6-22FD-BF9D74C86DA7}"/>
              </a:ext>
            </a:extLst>
          </p:cNvPr>
          <p:cNvSpPr txBox="1"/>
          <p:nvPr/>
        </p:nvSpPr>
        <p:spPr>
          <a:xfrm>
            <a:off x="504833" y="302817"/>
            <a:ext cx="3191090" cy="561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spc="600" dirty="0">
                <a:latin typeface="+mj-lt"/>
                <a:ea typeface="+mj-ea"/>
                <a:cs typeface="+mj-cs"/>
              </a:rPr>
              <a:t>QUERIES</a:t>
            </a:r>
            <a:endParaRPr lang="en-US" sz="3200" kern="1200" spc="6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D1639E-DA43-1491-FA61-F417E486FCAA}"/>
              </a:ext>
            </a:extLst>
          </p:cNvPr>
          <p:cNvSpPr/>
          <p:nvPr/>
        </p:nvSpPr>
        <p:spPr>
          <a:xfrm>
            <a:off x="398753" y="337684"/>
            <a:ext cx="104862" cy="433920"/>
          </a:xfrm>
          <a:prstGeom prst="rect">
            <a:avLst/>
          </a:prstGeom>
          <a:solidFill>
            <a:srgbClr val="E7A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69C63C-7902-B176-C002-2FADBA6791C7}"/>
              </a:ext>
            </a:extLst>
          </p:cNvPr>
          <p:cNvSpPr txBox="1">
            <a:spLocks/>
          </p:cNvSpPr>
          <p:nvPr/>
        </p:nvSpPr>
        <p:spPr>
          <a:xfrm>
            <a:off x="311478" y="1055258"/>
            <a:ext cx="5088135" cy="7267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Q6. </a:t>
            </a:r>
            <a:r>
              <a:rPr lang="en-GB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Top 5 Customers Who Received An Average High Pre-invoice Discount Percentage For The Fiscal Year 2021in India </a:t>
            </a:r>
            <a:endParaRPr lang="en-US" sz="1800" b="1" cap="none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1D8901-EAA6-9421-93D9-1D46496861FE}"/>
              </a:ext>
            </a:extLst>
          </p:cNvPr>
          <p:cNvSpPr txBox="1">
            <a:spLocks/>
          </p:cNvSpPr>
          <p:nvPr/>
        </p:nvSpPr>
        <p:spPr>
          <a:xfrm>
            <a:off x="6571858" y="1056968"/>
            <a:ext cx="5088135" cy="6356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Q7. </a:t>
            </a:r>
            <a:r>
              <a:rPr lang="en-GB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Get the complete report of the Gross sales amount for the customer “</a:t>
            </a:r>
            <a:r>
              <a:rPr lang="en-GB" sz="18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Atliq</a:t>
            </a:r>
            <a:r>
              <a:rPr lang="en-GB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Exclusive” for each month.</a:t>
            </a:r>
            <a:endParaRPr lang="en-US" sz="1800" b="1" cap="none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2ADB25-9605-0206-4E44-EC6999EB6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15" y="1852316"/>
            <a:ext cx="4909673" cy="1576684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FD56C3-F6CB-02A3-34B6-97A4AB838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921" y="3626894"/>
            <a:ext cx="3484365" cy="96020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6C23B8-65EE-0A54-702A-A08588BB4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715" y="1661403"/>
            <a:ext cx="4549286" cy="1913530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511CDB-0908-FBD5-D08E-DB7DE2579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9589" y="3108690"/>
            <a:ext cx="1531753" cy="123454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C709DB98-8CF8-3BC8-B807-CFC75BCA9120}"/>
              </a:ext>
            </a:extLst>
          </p:cNvPr>
          <p:cNvSpPr txBox="1">
            <a:spLocks/>
          </p:cNvSpPr>
          <p:nvPr/>
        </p:nvSpPr>
        <p:spPr>
          <a:xfrm>
            <a:off x="503615" y="5324767"/>
            <a:ext cx="4688539" cy="7267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cap="none" dirty="0">
                <a:latin typeface="+mn-lt"/>
                <a:ea typeface="+mn-ea"/>
                <a:cs typeface="+mn-cs"/>
              </a:rPr>
              <a:t>Q8. </a:t>
            </a:r>
            <a:r>
              <a:rPr lang="en-GB" sz="1800" cap="none" dirty="0">
                <a:latin typeface="+mn-lt"/>
                <a:ea typeface="+mn-ea"/>
                <a:cs typeface="+mn-cs"/>
              </a:rPr>
              <a:t>IN WHICH QUARTER OF 2020, GOT THE MAXIMUM TOTAL SOLD QUANTITY?</a:t>
            </a:r>
            <a:endParaRPr lang="en-US" sz="1800" b="1" cap="none" dirty="0">
              <a:latin typeface="+mn-lt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8381D5C-1C83-CED2-0B5F-11B1F312A2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687" y="5040605"/>
            <a:ext cx="3048264" cy="1371719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A6E6093-9305-EE44-2FAC-1FF12E4584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1479" y="5236119"/>
            <a:ext cx="1508891" cy="81541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429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609E8-7994-A2B6-22FD-BF9D74C86DA7}"/>
              </a:ext>
            </a:extLst>
          </p:cNvPr>
          <p:cNvSpPr txBox="1"/>
          <p:nvPr/>
        </p:nvSpPr>
        <p:spPr>
          <a:xfrm>
            <a:off x="504833" y="302817"/>
            <a:ext cx="3191090" cy="561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spc="600" dirty="0">
                <a:latin typeface="+mj-lt"/>
                <a:ea typeface="+mj-ea"/>
                <a:cs typeface="+mj-cs"/>
              </a:rPr>
              <a:t>QUERIES</a:t>
            </a:r>
            <a:endParaRPr lang="en-US" sz="3200" kern="1200" spc="6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D1639E-DA43-1491-FA61-F417E486FCAA}"/>
              </a:ext>
            </a:extLst>
          </p:cNvPr>
          <p:cNvSpPr/>
          <p:nvPr/>
        </p:nvSpPr>
        <p:spPr>
          <a:xfrm>
            <a:off x="398753" y="337684"/>
            <a:ext cx="104862" cy="433920"/>
          </a:xfrm>
          <a:prstGeom prst="rect">
            <a:avLst/>
          </a:prstGeom>
          <a:solidFill>
            <a:srgbClr val="E7A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F62FD-A23B-F210-FB25-46F735D68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90" y="1970985"/>
            <a:ext cx="4036303" cy="263499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AD5B6-878B-ACB8-9FF7-A14DEC57F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91" y="4794824"/>
            <a:ext cx="2225233" cy="72396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E6C0CA-E17A-04A5-53C5-3D24BAD4D850}"/>
              </a:ext>
            </a:extLst>
          </p:cNvPr>
          <p:cNvSpPr txBox="1">
            <a:spLocks/>
          </p:cNvSpPr>
          <p:nvPr/>
        </p:nvSpPr>
        <p:spPr>
          <a:xfrm>
            <a:off x="451184" y="1144088"/>
            <a:ext cx="5591116" cy="7267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Q9. </a:t>
            </a:r>
            <a:r>
              <a:rPr lang="en-GB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WHICH CHANNEL HELPED TO BRING MORE GROSS SALES IN THE FISCAL YEAR 2021 AND THE PERCENTAGE OF CONTRIBUTION? </a:t>
            </a:r>
            <a:endParaRPr lang="en-US" sz="1800" b="1" cap="none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BE5E222-51BE-2B08-0A45-5E8CBBBCD6F4}"/>
              </a:ext>
            </a:extLst>
          </p:cNvPr>
          <p:cNvSpPr txBox="1">
            <a:spLocks/>
          </p:cNvSpPr>
          <p:nvPr/>
        </p:nvSpPr>
        <p:spPr>
          <a:xfrm>
            <a:off x="6149702" y="1078551"/>
            <a:ext cx="5440299" cy="8945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Q10.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Top 3 products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in each division with the highest quantity sold in fiscal year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2021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E127A7-F668-78B8-7697-CC8088710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723" y="1973150"/>
            <a:ext cx="5041667" cy="2746532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C05D2E0-B085-3C4B-5A08-875E48F2D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5711" y="3967982"/>
            <a:ext cx="3752562" cy="165368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4506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609E8-7994-A2B6-22FD-BF9D74C86DA7}"/>
              </a:ext>
            </a:extLst>
          </p:cNvPr>
          <p:cNvSpPr txBox="1"/>
          <p:nvPr/>
        </p:nvSpPr>
        <p:spPr>
          <a:xfrm>
            <a:off x="504833" y="302817"/>
            <a:ext cx="3191090" cy="561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spc="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D1639E-DA43-1491-FA61-F417E486FCAA}"/>
              </a:ext>
            </a:extLst>
          </p:cNvPr>
          <p:cNvSpPr/>
          <p:nvPr/>
        </p:nvSpPr>
        <p:spPr>
          <a:xfrm>
            <a:off x="398753" y="337684"/>
            <a:ext cx="104862" cy="433920"/>
          </a:xfrm>
          <a:prstGeom prst="rect">
            <a:avLst/>
          </a:prstGeom>
          <a:solidFill>
            <a:srgbClr val="E7A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864A1-EA39-1664-2EBA-5D43CE589B8B}"/>
              </a:ext>
            </a:extLst>
          </p:cNvPr>
          <p:cNvSpPr txBox="1"/>
          <p:nvPr/>
        </p:nvSpPr>
        <p:spPr>
          <a:xfrm>
            <a:off x="920754" y="1968803"/>
            <a:ext cx="9559027" cy="1136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PROJECT ON GITHUB: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 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</a:rPr>
              <a:t>https://github.com/mdrafeul/SQL--Ad-hoc-Request-Challenge.git</a:t>
            </a:r>
            <a:endParaRPr lang="en-DE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82AEA-5794-2B44-50B4-9B299C17ECF9}"/>
              </a:ext>
            </a:extLst>
          </p:cNvPr>
          <p:cNvSpPr txBox="1"/>
          <p:nvPr/>
        </p:nvSpPr>
        <p:spPr>
          <a:xfrm>
            <a:off x="920753" y="3752861"/>
            <a:ext cx="7029488" cy="1136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WEB LINK: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</a:rPr>
              <a:t> https://codebasics.io/portfolio/Md-Rafeul-Islam</a:t>
            </a:r>
            <a:endParaRPr lang="en-DE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86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52142E-A225-2390-1606-F69B10A5B6F8}"/>
              </a:ext>
            </a:extLst>
          </p:cNvPr>
          <p:cNvSpPr txBox="1"/>
          <p:nvPr/>
        </p:nvSpPr>
        <p:spPr>
          <a:xfrm>
            <a:off x="2026365" y="1107167"/>
            <a:ext cx="2444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spc="6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en-DE" sz="4000" spc="6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5C779D-D612-B906-582F-BC13BB1EB0A7}"/>
              </a:ext>
            </a:extLst>
          </p:cNvPr>
          <p:cNvSpPr/>
          <p:nvPr/>
        </p:nvSpPr>
        <p:spPr>
          <a:xfrm>
            <a:off x="2026365" y="2472371"/>
            <a:ext cx="104862" cy="433920"/>
          </a:xfrm>
          <a:prstGeom prst="rect">
            <a:avLst/>
          </a:prstGeom>
          <a:solidFill>
            <a:srgbClr val="2C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158497-4569-9D50-3675-40B342A31FFE}"/>
              </a:ext>
            </a:extLst>
          </p:cNvPr>
          <p:cNvSpPr/>
          <p:nvPr/>
        </p:nvSpPr>
        <p:spPr>
          <a:xfrm>
            <a:off x="2026365" y="2913533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B322E1-04DC-0CF7-AAC7-585398CFE438}"/>
              </a:ext>
            </a:extLst>
          </p:cNvPr>
          <p:cNvSpPr/>
          <p:nvPr/>
        </p:nvSpPr>
        <p:spPr>
          <a:xfrm>
            <a:off x="2026365" y="3354695"/>
            <a:ext cx="104862" cy="433920"/>
          </a:xfrm>
          <a:prstGeom prst="rect">
            <a:avLst/>
          </a:prstGeom>
          <a:solidFill>
            <a:srgbClr val="A5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483266-169C-C8F8-393F-06B3DFF15F97}"/>
              </a:ext>
            </a:extLst>
          </p:cNvPr>
          <p:cNvSpPr/>
          <p:nvPr/>
        </p:nvSpPr>
        <p:spPr>
          <a:xfrm>
            <a:off x="2026365" y="3795857"/>
            <a:ext cx="104862" cy="433920"/>
          </a:xfrm>
          <a:prstGeom prst="rect">
            <a:avLst/>
          </a:prstGeom>
          <a:solidFill>
            <a:srgbClr val="E7A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319006-771A-F1EC-97D6-B2D83DC746E7}"/>
              </a:ext>
            </a:extLst>
          </p:cNvPr>
          <p:cNvSpPr/>
          <p:nvPr/>
        </p:nvSpPr>
        <p:spPr>
          <a:xfrm>
            <a:off x="2026365" y="4237019"/>
            <a:ext cx="104862" cy="43392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F2BD27-C7C1-0470-99E9-63435F2A61D6}"/>
              </a:ext>
            </a:extLst>
          </p:cNvPr>
          <p:cNvSpPr txBox="1">
            <a:spLocks/>
          </p:cNvSpPr>
          <p:nvPr/>
        </p:nvSpPr>
        <p:spPr>
          <a:xfrm>
            <a:off x="2247900" y="2463010"/>
            <a:ext cx="2895600" cy="2477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enorite" panose="00000500000000000000" pitchFamily="2" charset="0"/>
              </a:rPr>
              <a:t>Introduction</a:t>
            </a:r>
          </a:p>
          <a:p>
            <a:pPr algn="l"/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  <a:p>
            <a:pPr algn="l"/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enorite" panose="00000500000000000000" pitchFamily="2" charset="0"/>
              </a:rPr>
              <a:t>Conclusion</a:t>
            </a:r>
          </a:p>
          <a:p>
            <a:pPr algn="l"/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enorite" panose="00000500000000000000" pitchFamily="2" charset="0"/>
              </a:rPr>
              <a:t>Queries</a:t>
            </a:r>
          </a:p>
          <a:p>
            <a:pPr algn="l"/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enorite" panose="00000500000000000000" pitchFamily="2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74391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A8EDA1-20D4-09E7-4E2D-86A7E5399D5C}"/>
              </a:ext>
            </a:extLst>
          </p:cNvPr>
          <p:cNvSpPr/>
          <p:nvPr/>
        </p:nvSpPr>
        <p:spPr>
          <a:xfrm>
            <a:off x="1257880" y="740848"/>
            <a:ext cx="104862" cy="433920"/>
          </a:xfrm>
          <a:prstGeom prst="rect">
            <a:avLst/>
          </a:prstGeom>
          <a:solidFill>
            <a:srgbClr val="2C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F18B3-E0BB-26F2-585D-1BC351C4CCF6}"/>
              </a:ext>
            </a:extLst>
          </p:cNvPr>
          <p:cNvSpPr txBox="1"/>
          <p:nvPr/>
        </p:nvSpPr>
        <p:spPr>
          <a:xfrm>
            <a:off x="1417865" y="675265"/>
            <a:ext cx="4396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600" dirty="0"/>
              <a:t>INTRODUCTION</a:t>
            </a:r>
            <a:endParaRPr lang="en-DE" sz="3200" spc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AABC8-D0C3-E7F6-E1C0-1386CEF5F187}"/>
              </a:ext>
            </a:extLst>
          </p:cNvPr>
          <p:cNvSpPr txBox="1"/>
          <p:nvPr/>
        </p:nvSpPr>
        <p:spPr>
          <a:xfrm>
            <a:off x="1417865" y="2033081"/>
            <a:ext cx="69868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i="0" dirty="0" err="1">
                <a:solidFill>
                  <a:srgbClr val="1310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GB" sz="2000" b="0" i="0" dirty="0">
                <a:solidFill>
                  <a:srgbClr val="1310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Hardware, a leading computer hardware producer in India, has expanded globally. Recently, the company has made a strategic move to adopt SQL, driven by the need to efficiently manage vast amounts of data and gain valuable business insights for effective business management.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09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609E8-7994-A2B6-22FD-BF9D74C86DA7}"/>
              </a:ext>
            </a:extLst>
          </p:cNvPr>
          <p:cNvSpPr txBox="1"/>
          <p:nvPr/>
        </p:nvSpPr>
        <p:spPr>
          <a:xfrm>
            <a:off x="453601" y="292969"/>
            <a:ext cx="3191090" cy="561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spc="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D16D525F-3CBB-8423-A253-5D37F2F595FB}"/>
              </a:ext>
            </a:extLst>
          </p:cNvPr>
          <p:cNvSpPr txBox="1">
            <a:spLocks/>
          </p:cNvSpPr>
          <p:nvPr/>
        </p:nvSpPr>
        <p:spPr>
          <a:xfrm>
            <a:off x="401170" y="1108682"/>
            <a:ext cx="6357933" cy="977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cap="none" dirty="0">
                <a:latin typeface="+mn-lt"/>
                <a:ea typeface="+mn-ea"/>
                <a:cs typeface="+mn-cs"/>
              </a:rPr>
              <a:t>Q1. List of Markets Where Customer “</a:t>
            </a:r>
            <a:r>
              <a:rPr lang="en-US" sz="1800" cap="none" dirty="0" err="1">
                <a:latin typeface="+mn-lt"/>
                <a:ea typeface="+mn-ea"/>
                <a:cs typeface="+mn-cs"/>
              </a:rPr>
              <a:t>Atliq</a:t>
            </a:r>
            <a:r>
              <a:rPr lang="en-US" sz="1800" cap="none" dirty="0">
                <a:latin typeface="+mn-lt"/>
                <a:ea typeface="+mn-ea"/>
                <a:cs typeface="+mn-cs"/>
              </a:rPr>
              <a:t> Exclusive” Operates Business in “Asia Pacific” Region for Fiscal Year 2020-2021.</a:t>
            </a:r>
            <a:endParaRPr lang="en-US" sz="1800" b="1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65DB6A-B762-3DE4-19C4-D56BF17AB85B}"/>
              </a:ext>
            </a:extLst>
          </p:cNvPr>
          <p:cNvSpPr/>
          <p:nvPr/>
        </p:nvSpPr>
        <p:spPr>
          <a:xfrm>
            <a:off x="401170" y="356812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F3EFA-081B-2235-8DC2-1DC2C7933445}"/>
              </a:ext>
            </a:extLst>
          </p:cNvPr>
          <p:cNvSpPr txBox="1"/>
          <p:nvPr/>
        </p:nvSpPr>
        <p:spPr>
          <a:xfrm>
            <a:off x="1325913" y="2936259"/>
            <a:ext cx="4508445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Asia-Pacific region, </a:t>
            </a:r>
            <a:r>
              <a:rPr lang="en-GB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Exclusive 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experiences the highest Gross Sales in </a:t>
            </a: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India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leading among 8 countries. </a:t>
            </a: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South Korea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Indonesia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Australia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others followed suit.</a:t>
            </a:r>
            <a:endParaRPr lang="en-DE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 descr="A map of the world with different colored circles&#10;&#10;Description automatically generated">
            <a:extLst>
              <a:ext uri="{FF2B5EF4-FFF2-40B4-BE49-F238E27FC236}">
                <a16:creationId xmlns:a16="http://schemas.microsoft.com/office/drawing/2014/main" id="{9AE1B88E-2234-CA9E-98F2-72457B1D6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61" y="1777244"/>
            <a:ext cx="3920249" cy="330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4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609E8-7994-A2B6-22FD-BF9D74C86DA7}"/>
              </a:ext>
            </a:extLst>
          </p:cNvPr>
          <p:cNvSpPr txBox="1"/>
          <p:nvPr/>
        </p:nvSpPr>
        <p:spPr>
          <a:xfrm>
            <a:off x="566734" y="330908"/>
            <a:ext cx="3191090" cy="561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spc="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D16D525F-3CBB-8423-A253-5D37F2F595FB}"/>
              </a:ext>
            </a:extLst>
          </p:cNvPr>
          <p:cNvSpPr txBox="1">
            <a:spLocks/>
          </p:cNvSpPr>
          <p:nvPr/>
        </p:nvSpPr>
        <p:spPr>
          <a:xfrm>
            <a:off x="461872" y="978790"/>
            <a:ext cx="3712198" cy="726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cap="none" dirty="0">
                <a:latin typeface="+mn-lt"/>
                <a:ea typeface="+mn-ea"/>
                <a:cs typeface="+mn-cs"/>
              </a:rPr>
              <a:t>Q2. Change in the Number of Unique Products</a:t>
            </a:r>
            <a:endParaRPr lang="en-US" sz="1800" b="1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65DB6A-B762-3DE4-19C4-D56BF17AB85B}"/>
              </a:ext>
            </a:extLst>
          </p:cNvPr>
          <p:cNvSpPr/>
          <p:nvPr/>
        </p:nvSpPr>
        <p:spPr>
          <a:xfrm>
            <a:off x="461872" y="356812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F3EFA-081B-2235-8DC2-1DC2C7933445}"/>
              </a:ext>
            </a:extLst>
          </p:cNvPr>
          <p:cNvSpPr txBox="1"/>
          <p:nvPr/>
        </p:nvSpPr>
        <p:spPr>
          <a:xfrm>
            <a:off x="914355" y="4671767"/>
            <a:ext cx="450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Observed That 36.33% Of Unique Products Increased In 2021.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A blue bar graph with numbers&#10;&#10;Description automatically generated">
            <a:extLst>
              <a:ext uri="{FF2B5EF4-FFF2-40B4-BE49-F238E27FC236}">
                <a16:creationId xmlns:a16="http://schemas.microsoft.com/office/drawing/2014/main" id="{E2B0D53D-A9C2-9BE2-2B2C-FEE3E334F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726" y="1753401"/>
            <a:ext cx="3497591" cy="2671126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92EE620-1FC9-BEB3-7EC6-2EFF856EEB6B}"/>
              </a:ext>
            </a:extLst>
          </p:cNvPr>
          <p:cNvSpPr txBox="1">
            <a:spLocks/>
          </p:cNvSpPr>
          <p:nvPr/>
        </p:nvSpPr>
        <p:spPr>
          <a:xfrm>
            <a:off x="6096000" y="918239"/>
            <a:ext cx="3712198" cy="726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cap="none" dirty="0">
                <a:latin typeface="+mn-lt"/>
                <a:ea typeface="+mn-ea"/>
                <a:cs typeface="+mn-cs"/>
              </a:rPr>
              <a:t>Q3. Unique Products in Each Segment</a:t>
            </a:r>
            <a:endParaRPr lang="en-US" sz="1800" b="1" cap="none" dirty="0">
              <a:latin typeface="+mn-lt"/>
              <a:ea typeface="+mn-ea"/>
              <a:cs typeface="+mn-cs"/>
            </a:endParaRPr>
          </a:p>
        </p:txBody>
      </p:sp>
      <p:pic>
        <p:nvPicPr>
          <p:cNvPr id="14" name="Picture 13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06BA003F-A085-1BFE-7892-5CDBA6CA8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296" y="1612941"/>
            <a:ext cx="5268309" cy="24824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25883B-3131-46CA-FE6E-6120F4E5EA85}"/>
              </a:ext>
            </a:extLst>
          </p:cNvPr>
          <p:cNvSpPr txBox="1"/>
          <p:nvPr/>
        </p:nvSpPr>
        <p:spPr>
          <a:xfrm>
            <a:off x="5884996" y="4452058"/>
            <a:ext cx="54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Hardware Has A Very Low Number Of Unique Products In The Desktop, Storage, And Networking Segment.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87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609E8-7994-A2B6-22FD-BF9D74C86DA7}"/>
              </a:ext>
            </a:extLst>
          </p:cNvPr>
          <p:cNvSpPr txBox="1"/>
          <p:nvPr/>
        </p:nvSpPr>
        <p:spPr>
          <a:xfrm>
            <a:off x="513811" y="356812"/>
            <a:ext cx="3191090" cy="561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spc="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D16D525F-3CBB-8423-A253-5D37F2F595FB}"/>
              </a:ext>
            </a:extLst>
          </p:cNvPr>
          <p:cNvSpPr txBox="1">
            <a:spLocks/>
          </p:cNvSpPr>
          <p:nvPr/>
        </p:nvSpPr>
        <p:spPr>
          <a:xfrm>
            <a:off x="593581" y="1016107"/>
            <a:ext cx="4508444" cy="7267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cap="none" dirty="0">
                <a:latin typeface="+mn-lt"/>
                <a:ea typeface="+mn-ea"/>
                <a:cs typeface="+mn-cs"/>
              </a:rPr>
              <a:t>Q4. </a:t>
            </a:r>
            <a:r>
              <a:rPr lang="en-GB" sz="1800" cap="none" dirty="0">
                <a:latin typeface="+mn-lt"/>
                <a:ea typeface="+mn-ea"/>
                <a:cs typeface="+mn-cs"/>
              </a:rPr>
              <a:t>Which segment had the most increase in unique products in 2021 vs 2020?</a:t>
            </a:r>
            <a:endParaRPr lang="en-US" sz="1800" b="1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65DB6A-B762-3DE4-19C4-D56BF17AB85B}"/>
              </a:ext>
            </a:extLst>
          </p:cNvPr>
          <p:cNvSpPr/>
          <p:nvPr/>
        </p:nvSpPr>
        <p:spPr>
          <a:xfrm>
            <a:off x="408949" y="356812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F3EFA-081B-2235-8DC2-1DC2C7933445}"/>
              </a:ext>
            </a:extLst>
          </p:cNvPr>
          <p:cNvSpPr txBox="1"/>
          <p:nvPr/>
        </p:nvSpPr>
        <p:spPr>
          <a:xfrm>
            <a:off x="681127" y="4704739"/>
            <a:ext cx="4599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Showed The Highest Increase In The Desktop Segment, Whereas Other Segment Categories Had Increased In Unique Products By Around 50 Percent.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92EE620-1FC9-BEB3-7EC6-2EFF856EEB6B}"/>
              </a:ext>
            </a:extLst>
          </p:cNvPr>
          <p:cNvSpPr txBox="1">
            <a:spLocks/>
          </p:cNvSpPr>
          <p:nvPr/>
        </p:nvSpPr>
        <p:spPr>
          <a:xfrm>
            <a:off x="5817915" y="1016107"/>
            <a:ext cx="5088135" cy="6356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cap="none" dirty="0">
                <a:latin typeface="+mn-lt"/>
                <a:ea typeface="+mn-ea"/>
                <a:cs typeface="+mn-cs"/>
              </a:rPr>
              <a:t>Q5. </a:t>
            </a:r>
            <a:r>
              <a:rPr lang="en-GB" sz="1800" cap="none" dirty="0">
                <a:latin typeface="+mn-lt"/>
                <a:ea typeface="+mn-ea"/>
                <a:cs typeface="+mn-cs"/>
              </a:rPr>
              <a:t>Get The Products That Have The Highest And Lowest Manufacturing Costs.</a:t>
            </a:r>
            <a:endParaRPr lang="en-US" sz="1800" b="1" cap="none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A graph with numbers and a triangle&#10;&#10;Description automatically generated">
            <a:extLst>
              <a:ext uri="{FF2B5EF4-FFF2-40B4-BE49-F238E27FC236}">
                <a16:creationId xmlns:a16="http://schemas.microsoft.com/office/drawing/2014/main" id="{1EFF5950-246D-A8AB-3823-6026B6E4C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42" y="1987478"/>
            <a:ext cx="4160821" cy="239750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 descr="A picture containing text, electronics, display&#10;&#10;Description automatically generated">
            <a:extLst>
              <a:ext uri="{FF2B5EF4-FFF2-40B4-BE49-F238E27FC236}">
                <a16:creationId xmlns:a16="http://schemas.microsoft.com/office/drawing/2014/main" id="{A9C90763-735D-B4D2-8D49-5E8802D77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55" y="2524429"/>
            <a:ext cx="600635" cy="665644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8AB01038-AFAA-10A5-9D38-A884E6A6F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65963" y="3967131"/>
            <a:ext cx="600636" cy="6656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A2000C-934F-F27C-2FE3-C086E46AEB8E}"/>
              </a:ext>
            </a:extLst>
          </p:cNvPr>
          <p:cNvSpPr txBox="1"/>
          <p:nvPr/>
        </p:nvSpPr>
        <p:spPr>
          <a:xfrm>
            <a:off x="6771646" y="2448439"/>
            <a:ext cx="4465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With </a:t>
            </a:r>
            <a:r>
              <a:rPr lang="en-CA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 Manufacturing Cost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CA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AQ Home Allin1 Gen2 (240,54$)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017264-D0E8-1CB3-01E6-D211E18C30C2}"/>
              </a:ext>
            </a:extLst>
          </p:cNvPr>
          <p:cNvSpPr txBox="1"/>
          <p:nvPr/>
        </p:nvSpPr>
        <p:spPr>
          <a:xfrm>
            <a:off x="6771653" y="3840605"/>
            <a:ext cx="4465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With </a:t>
            </a:r>
            <a:r>
              <a:rPr lang="en-CA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Minimal Manufacturing Cost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CA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AQ Master Wired X1 MS (0,89$)</a:t>
            </a:r>
          </a:p>
        </p:txBody>
      </p:sp>
    </p:spTree>
    <p:extLst>
      <p:ext uri="{BB962C8B-B14F-4D97-AF65-F5344CB8AC3E}">
        <p14:creationId xmlns:p14="http://schemas.microsoft.com/office/powerpoint/2010/main" val="70316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609E8-7994-A2B6-22FD-BF9D74C86DA7}"/>
              </a:ext>
            </a:extLst>
          </p:cNvPr>
          <p:cNvSpPr txBox="1"/>
          <p:nvPr/>
        </p:nvSpPr>
        <p:spPr>
          <a:xfrm>
            <a:off x="513684" y="356812"/>
            <a:ext cx="3191090" cy="561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spc="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D16D525F-3CBB-8423-A253-5D37F2F595FB}"/>
              </a:ext>
            </a:extLst>
          </p:cNvPr>
          <p:cNvSpPr txBox="1">
            <a:spLocks/>
          </p:cNvSpPr>
          <p:nvPr/>
        </p:nvSpPr>
        <p:spPr>
          <a:xfrm>
            <a:off x="311478" y="1055258"/>
            <a:ext cx="5088135" cy="7267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cap="none" dirty="0">
                <a:latin typeface="+mn-lt"/>
                <a:ea typeface="+mn-ea"/>
                <a:cs typeface="+mn-cs"/>
              </a:rPr>
              <a:t>Q6. </a:t>
            </a:r>
            <a:r>
              <a:rPr lang="en-GB" sz="1800" cap="none" dirty="0">
                <a:latin typeface="+mn-lt"/>
                <a:ea typeface="+mn-ea"/>
                <a:cs typeface="+mn-cs"/>
              </a:rPr>
              <a:t>Top 5 Customers Who Received An Average High Pre-invoice Discount Percentage For The Fiscal Year 2021in India </a:t>
            </a:r>
            <a:endParaRPr lang="en-US" sz="1800" b="1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65DB6A-B762-3DE4-19C4-D56BF17AB85B}"/>
              </a:ext>
            </a:extLst>
          </p:cNvPr>
          <p:cNvSpPr/>
          <p:nvPr/>
        </p:nvSpPr>
        <p:spPr>
          <a:xfrm>
            <a:off x="408822" y="356812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92EE620-1FC9-BEB3-7EC6-2EFF856EEB6B}"/>
              </a:ext>
            </a:extLst>
          </p:cNvPr>
          <p:cNvSpPr txBox="1">
            <a:spLocks/>
          </p:cNvSpPr>
          <p:nvPr/>
        </p:nvSpPr>
        <p:spPr>
          <a:xfrm>
            <a:off x="5905936" y="1058018"/>
            <a:ext cx="5088135" cy="6356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cap="none" dirty="0">
                <a:latin typeface="+mn-lt"/>
                <a:ea typeface="+mn-ea"/>
                <a:cs typeface="+mn-cs"/>
              </a:rPr>
              <a:t>Q7. </a:t>
            </a:r>
            <a:r>
              <a:rPr lang="en-GB" sz="1800" cap="none" dirty="0">
                <a:latin typeface="+mn-lt"/>
                <a:ea typeface="+mn-ea"/>
                <a:cs typeface="+mn-cs"/>
              </a:rPr>
              <a:t>Get the complete report of the Gross sales amount for the customer “</a:t>
            </a:r>
            <a:r>
              <a:rPr lang="en-GB" sz="1800" cap="none" dirty="0" err="1">
                <a:latin typeface="+mn-lt"/>
                <a:ea typeface="+mn-ea"/>
                <a:cs typeface="+mn-cs"/>
              </a:rPr>
              <a:t>Atliq</a:t>
            </a:r>
            <a:r>
              <a:rPr lang="en-GB" sz="1800" cap="none" dirty="0">
                <a:latin typeface="+mn-lt"/>
                <a:ea typeface="+mn-ea"/>
                <a:cs typeface="+mn-cs"/>
              </a:rPr>
              <a:t> Exclusive” for each month.</a:t>
            </a:r>
            <a:endParaRPr lang="en-US" sz="1800" b="1" cap="none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C3A658-127A-DB23-D66B-F619B964D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614033"/>
              </p:ext>
            </p:extLst>
          </p:nvPr>
        </p:nvGraphicFramePr>
        <p:xfrm>
          <a:off x="838201" y="1925794"/>
          <a:ext cx="3548972" cy="256005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15779">
                  <a:extLst>
                    <a:ext uri="{9D8B030D-6E8A-4147-A177-3AD203B41FA5}">
                      <a16:colId xmlns:a16="http://schemas.microsoft.com/office/drawing/2014/main" val="2672832462"/>
                    </a:ext>
                  </a:extLst>
                </a:gridCol>
                <a:gridCol w="1833193">
                  <a:extLst>
                    <a:ext uri="{9D8B030D-6E8A-4147-A177-3AD203B41FA5}">
                      <a16:colId xmlns:a16="http://schemas.microsoft.com/office/drawing/2014/main" val="2579152537"/>
                    </a:ext>
                  </a:extLst>
                </a:gridCol>
              </a:tblGrid>
              <a:tr h="71822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Customer Name</a:t>
                      </a:r>
                      <a:endParaRPr lang="en-DE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Average Percentage</a:t>
                      </a:r>
                      <a:endParaRPr lang="en-DE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561451"/>
                  </a:ext>
                </a:extLst>
              </a:tr>
              <a:tr h="36836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Flipkart</a:t>
                      </a:r>
                      <a:endParaRPr lang="en-GB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29.55%</a:t>
                      </a:r>
                      <a:endParaRPr lang="en-DE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566014"/>
                  </a:ext>
                </a:extLst>
              </a:tr>
              <a:tr h="368366"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Ezone</a:t>
                      </a:r>
                      <a:endParaRPr lang="en-GB" sz="12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28.20%</a:t>
                      </a:r>
                      <a:endParaRPr lang="en-DE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847582"/>
                  </a:ext>
                </a:extLst>
              </a:tr>
              <a:tr h="368366"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Vijay Sales</a:t>
                      </a:r>
                      <a:endParaRPr lang="en-GB" sz="12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28.18%</a:t>
                      </a:r>
                      <a:endParaRPr lang="en-DE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97835"/>
                  </a:ext>
                </a:extLst>
              </a:tr>
              <a:tr h="36836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Viveks</a:t>
                      </a:r>
                      <a:endParaRPr lang="en-GB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27</a:t>
                      </a:r>
                      <a:r>
                        <a:rPr lang="en-GB" sz="1200" dirty="0"/>
                        <a:t>,25%</a:t>
                      </a:r>
                      <a:endParaRPr lang="en-DE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6261754"/>
                  </a:ext>
                </a:extLst>
              </a:tr>
              <a:tr h="36836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Atliq</a:t>
                      </a:r>
                      <a:r>
                        <a:rPr lang="en-GB" sz="1200" dirty="0"/>
                        <a:t> Exclusive</a:t>
                      </a:r>
                      <a:endParaRPr lang="en-GB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27.16%</a:t>
                      </a:r>
                      <a:endParaRPr lang="en-DE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940480"/>
                  </a:ext>
                </a:extLst>
              </a:tr>
            </a:tbl>
          </a:graphicData>
        </a:graphic>
      </p:graphicFrame>
      <p:pic>
        <p:nvPicPr>
          <p:cNvPr id="14" name="Picture 13" descr="A graph of a number of months&#10;&#10;Description automatically generated with medium confidence">
            <a:extLst>
              <a:ext uri="{FF2B5EF4-FFF2-40B4-BE49-F238E27FC236}">
                <a16:creationId xmlns:a16="http://schemas.microsoft.com/office/drawing/2014/main" id="{647C97D3-7809-6010-6881-37D0A04EB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668" y="1925794"/>
            <a:ext cx="5671462" cy="27913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51641A-03FD-BA1B-8F9A-A6C759563534}"/>
              </a:ext>
            </a:extLst>
          </p:cNvPr>
          <p:cNvSpPr txBox="1"/>
          <p:nvPr/>
        </p:nvSpPr>
        <p:spPr>
          <a:xfrm>
            <a:off x="6026667" y="5075980"/>
            <a:ext cx="567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Bar Chart For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Exclusive Indicates The Growth In Sales After The COVID-19 Pandemic. </a:t>
            </a:r>
            <a:endParaRPr lang="en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78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609E8-7994-A2B6-22FD-BF9D74C86DA7}"/>
              </a:ext>
            </a:extLst>
          </p:cNvPr>
          <p:cNvSpPr txBox="1"/>
          <p:nvPr/>
        </p:nvSpPr>
        <p:spPr>
          <a:xfrm>
            <a:off x="513876" y="339542"/>
            <a:ext cx="3191090" cy="561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spc="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D16D525F-3CBB-8423-A253-5D37F2F595FB}"/>
              </a:ext>
            </a:extLst>
          </p:cNvPr>
          <p:cNvSpPr txBox="1">
            <a:spLocks/>
          </p:cNvSpPr>
          <p:nvPr/>
        </p:nvSpPr>
        <p:spPr>
          <a:xfrm>
            <a:off x="435862" y="1016051"/>
            <a:ext cx="4688539" cy="7267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cap="none" dirty="0">
                <a:latin typeface="+mn-lt"/>
                <a:ea typeface="+mn-ea"/>
                <a:cs typeface="+mn-cs"/>
              </a:rPr>
              <a:t>Q8. </a:t>
            </a:r>
            <a:r>
              <a:rPr lang="en-GB" sz="1800" cap="none" dirty="0">
                <a:latin typeface="+mn-lt"/>
                <a:ea typeface="+mn-ea"/>
                <a:cs typeface="+mn-cs"/>
              </a:rPr>
              <a:t>IN WHICH QUARTER OF 2020, GOT THE MAXIMUM TOTAL SOLD QUANTITY?</a:t>
            </a:r>
            <a:endParaRPr lang="en-US" sz="1800" b="1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65DB6A-B762-3DE4-19C4-D56BF17AB85B}"/>
              </a:ext>
            </a:extLst>
          </p:cNvPr>
          <p:cNvSpPr/>
          <p:nvPr/>
        </p:nvSpPr>
        <p:spPr>
          <a:xfrm>
            <a:off x="409014" y="339542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92EE620-1FC9-BEB3-7EC6-2EFF856EEB6B}"/>
              </a:ext>
            </a:extLst>
          </p:cNvPr>
          <p:cNvSpPr txBox="1">
            <a:spLocks/>
          </p:cNvSpPr>
          <p:nvPr/>
        </p:nvSpPr>
        <p:spPr>
          <a:xfrm>
            <a:off x="6389878" y="984013"/>
            <a:ext cx="5591116" cy="7267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cap="none" dirty="0">
                <a:latin typeface="+mn-lt"/>
                <a:ea typeface="+mn-ea"/>
                <a:cs typeface="+mn-cs"/>
              </a:rPr>
              <a:t>Q9. </a:t>
            </a:r>
            <a:r>
              <a:rPr lang="en-GB" sz="1800" cap="none" dirty="0">
                <a:latin typeface="+mn-lt"/>
                <a:ea typeface="+mn-ea"/>
                <a:cs typeface="+mn-cs"/>
              </a:rPr>
              <a:t>WHICH CHANNEL HELPED TO BRING MORE GROSS SALES IN THE FISCAL YEAR 2021 AND THE PERCENTAGE OF CONTRIBUTION? </a:t>
            </a:r>
            <a:endParaRPr lang="en-US" sz="1800" b="1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51641A-03FD-BA1B-8F9A-A6C759563534}"/>
              </a:ext>
            </a:extLst>
          </p:cNvPr>
          <p:cNvSpPr txBox="1"/>
          <p:nvPr/>
        </p:nvSpPr>
        <p:spPr>
          <a:xfrm>
            <a:off x="3859851" y="2038323"/>
            <a:ext cx="2025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4</a:t>
            </a:r>
            <a:r>
              <a:rPr lang="en-GB" baseline="30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Quarter of the year significantly sold less quantity.</a:t>
            </a:r>
            <a:endParaRPr lang="en-DE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pie chart with numbers and a few different colored circles&#10;&#10;Description automatically generated">
            <a:extLst>
              <a:ext uri="{FF2B5EF4-FFF2-40B4-BE49-F238E27FC236}">
                <a16:creationId xmlns:a16="http://schemas.microsoft.com/office/drawing/2014/main" id="{64761F44-2D3F-E232-4DA2-16D709400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782" y="1846241"/>
            <a:ext cx="2352888" cy="1921879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3307143-F4B3-3211-DFCF-E9A6B25398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971827"/>
              </p:ext>
            </p:extLst>
          </p:nvPr>
        </p:nvGraphicFramePr>
        <p:xfrm>
          <a:off x="6774780" y="1846241"/>
          <a:ext cx="2664617" cy="1799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0B9C075-3738-F195-53F8-6DAB657B737B}"/>
              </a:ext>
            </a:extLst>
          </p:cNvPr>
          <p:cNvSpPr txBox="1"/>
          <p:nvPr/>
        </p:nvSpPr>
        <p:spPr>
          <a:xfrm>
            <a:off x="9433973" y="1912331"/>
            <a:ext cx="2042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Retailer Channel helped to bring the most sales</a:t>
            </a:r>
            <a:endParaRPr lang="en-DE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E60E60B-F211-F47B-84B7-37350156A566}"/>
              </a:ext>
            </a:extLst>
          </p:cNvPr>
          <p:cNvSpPr txBox="1">
            <a:spLocks/>
          </p:cNvSpPr>
          <p:nvPr/>
        </p:nvSpPr>
        <p:spPr>
          <a:xfrm>
            <a:off x="488718" y="4268056"/>
            <a:ext cx="3577441" cy="12864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Q10. </a:t>
            </a:r>
            <a:r>
              <a:rPr lang="en-US" sz="1800" b="1" dirty="0">
                <a:ea typeface="Tahoma" panose="020B0604030504040204" pitchFamily="34" charset="0"/>
                <a:cs typeface="Tahoma" panose="020B0604030504040204" pitchFamily="34" charset="0"/>
              </a:rPr>
              <a:t>Top 3 products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in each division with the highest quantity sold in fiscal year </a:t>
            </a:r>
            <a:r>
              <a:rPr lang="en-US" sz="2000" b="1" dirty="0">
                <a:ea typeface="Tahoma" panose="020B0604030504040204" pitchFamily="34" charset="0"/>
                <a:cs typeface="Tahoma" panose="020B0604030504040204" pitchFamily="34" charset="0"/>
              </a:rPr>
              <a:t>2021</a:t>
            </a:r>
            <a:endParaRPr lang="en-US" sz="1800" b="1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9" name="Picture 18" descr="A screenshot of a product list&#10;&#10;Description automatically generated">
            <a:extLst>
              <a:ext uri="{FF2B5EF4-FFF2-40B4-BE49-F238E27FC236}">
                <a16:creationId xmlns:a16="http://schemas.microsoft.com/office/drawing/2014/main" id="{1A7973C1-A313-3667-0486-C8534AE0E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440" y="4047296"/>
            <a:ext cx="3225855" cy="2417094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21" name="Picture 20" descr="A blue circle with a red stripe&#10;&#10;Description automatically generated">
            <a:extLst>
              <a:ext uri="{FF2B5EF4-FFF2-40B4-BE49-F238E27FC236}">
                <a16:creationId xmlns:a16="http://schemas.microsoft.com/office/drawing/2014/main" id="{7F800D7C-34ED-01A6-4AE5-2CD1735420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669" y="4002226"/>
            <a:ext cx="3740900" cy="246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4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609E8-7994-A2B6-22FD-BF9D74C86DA7}"/>
              </a:ext>
            </a:extLst>
          </p:cNvPr>
          <p:cNvSpPr txBox="1"/>
          <p:nvPr/>
        </p:nvSpPr>
        <p:spPr>
          <a:xfrm>
            <a:off x="504833" y="302817"/>
            <a:ext cx="3191090" cy="561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spc="6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  <a:endParaRPr lang="en-US" sz="3200" kern="1200" spc="6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F1C6D4-E99F-E0A9-169A-BD81E15E33EE}"/>
              </a:ext>
            </a:extLst>
          </p:cNvPr>
          <p:cNvSpPr/>
          <p:nvPr/>
        </p:nvSpPr>
        <p:spPr>
          <a:xfrm>
            <a:off x="399971" y="332163"/>
            <a:ext cx="104862" cy="433920"/>
          </a:xfrm>
          <a:prstGeom prst="rect">
            <a:avLst/>
          </a:prstGeom>
          <a:solidFill>
            <a:srgbClr val="A5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E5FE4-BFC1-84C4-845E-EFD33446CF93}"/>
              </a:ext>
            </a:extLst>
          </p:cNvPr>
          <p:cNvSpPr txBox="1"/>
          <p:nvPr/>
        </p:nvSpPr>
        <p:spPr>
          <a:xfrm>
            <a:off x="812086" y="1671546"/>
            <a:ext cx="9791148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 Hardware Had A </a:t>
            </a:r>
            <a:r>
              <a:rPr lang="en-GB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Successful Year In 2021</a:t>
            </a:r>
            <a:r>
              <a:rPr lang="en-GB" sz="2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Launching 102 New Products.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The Covid-19 Pandemic There Is A Substantial Growth Visible In Gross Sales, Where 78% Of Products Sold Through The </a:t>
            </a:r>
            <a:r>
              <a:rPr lang="en-GB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Retailer Channel.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Fourth Quarter Was The Lowest Quantity Product And Pc Division Require More Attention To Improve Its Sold Quantity.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Boost Gross Sales, Consider Adjusting Discount Rates Strategically. Additionally, Explore Opportunities To </a:t>
            </a:r>
            <a:r>
              <a:rPr lang="en-GB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 E-commerce Sales </a:t>
            </a:r>
            <a:r>
              <a:rPr lang="en-GB" sz="2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Collaborating With New Platforms And Offering Competitive Discounts 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52903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753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Tenorite</vt:lpstr>
      <vt:lpstr>Univers</vt:lpstr>
      <vt:lpstr>GradientVTI</vt:lpstr>
      <vt:lpstr>Atliq hardware sales insight from ad-hoc request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hardware sales insight from ad-hoc request</dc:title>
  <dc:creator>Rafeul Islam</dc:creator>
  <cp:lastModifiedBy>Rafeul Islam</cp:lastModifiedBy>
  <cp:revision>6</cp:revision>
  <dcterms:created xsi:type="dcterms:W3CDTF">2023-12-03T20:49:18Z</dcterms:created>
  <dcterms:modified xsi:type="dcterms:W3CDTF">2023-12-04T16:58:51Z</dcterms:modified>
</cp:coreProperties>
</file>