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6" r:id="rId1"/>
  </p:sldMasterIdLst>
  <p:notesMasterIdLst>
    <p:notesMasterId r:id="rId21"/>
  </p:notesMasterIdLst>
  <p:sldIdLst>
    <p:sldId id="256" r:id="rId2"/>
    <p:sldId id="283" r:id="rId3"/>
    <p:sldId id="377" r:id="rId4"/>
    <p:sldId id="366" r:id="rId5"/>
    <p:sldId id="345" r:id="rId6"/>
    <p:sldId id="368" r:id="rId7"/>
    <p:sldId id="369" r:id="rId8"/>
    <p:sldId id="370" r:id="rId9"/>
    <p:sldId id="367" r:id="rId10"/>
    <p:sldId id="371" r:id="rId11"/>
    <p:sldId id="351" r:id="rId12"/>
    <p:sldId id="372" r:id="rId13"/>
    <p:sldId id="352" r:id="rId14"/>
    <p:sldId id="373" r:id="rId15"/>
    <p:sldId id="374" r:id="rId16"/>
    <p:sldId id="375" r:id="rId17"/>
    <p:sldId id="376" r:id="rId18"/>
    <p:sldId id="359" r:id="rId19"/>
    <p:sldId id="29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43" autoAdjust="0"/>
    <p:restoredTop sz="95918" autoAdjust="0"/>
  </p:normalViewPr>
  <p:slideViewPr>
    <p:cSldViewPr snapToGrid="0">
      <p:cViewPr varScale="1">
        <p:scale>
          <a:sx n="123" d="100"/>
          <a:sy n="123" d="100"/>
        </p:scale>
        <p:origin x="1192" y="17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3D2ACE-279A-4319-8204-FE4A3DAF1277}" type="datetimeFigureOut">
              <a:rPr lang="en-US" smtClean="0"/>
              <a:pPr/>
              <a:t>9/5/19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6FA49-66E4-44B5-8B59-45961525528C}" type="slidenum">
              <a:rPr lang="en-US" smtClean="0"/>
              <a:pPr/>
              <a:t>‹#›</a:t>
            </a:fld>
            <a:endParaRPr lang="en-US"/>
          </a:p>
        </p:txBody>
      </p:sp>
    </p:spTree>
    <p:extLst>
      <p:ext uri="{BB962C8B-B14F-4D97-AF65-F5344CB8AC3E}">
        <p14:creationId xmlns:p14="http://schemas.microsoft.com/office/powerpoint/2010/main" val="1108544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A6FA49-66E4-44B5-8B59-45961525528C}" type="slidenum">
              <a:rPr lang="en-US" smtClean="0"/>
              <a:pPr/>
              <a:t>1</a:t>
            </a:fld>
            <a:endParaRPr lang="en-US"/>
          </a:p>
        </p:txBody>
      </p:sp>
    </p:spTree>
    <p:extLst>
      <p:ext uri="{BB962C8B-B14F-4D97-AF65-F5344CB8AC3E}">
        <p14:creationId xmlns:p14="http://schemas.microsoft.com/office/powerpoint/2010/main" val="2030206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a:r>
            <a:r>
              <a:rPr lang="en-US" b="1" dirty="0"/>
              <a:t>Quantization</a:t>
            </a:r>
            <a:r>
              <a:rPr lang="en-US" dirty="0"/>
              <a:t>: </a:t>
            </a:r>
          </a:p>
          <a:p>
            <a:r>
              <a:rPr lang="en-US" dirty="0"/>
              <a:t>Optimizing model (to improve the computation efficiency, reduce memory consumption, and storage size) while maintaining same level of accuracy.</a:t>
            </a:r>
          </a:p>
          <a:p>
            <a:r>
              <a:rPr lang="en-US" dirty="0"/>
              <a:t>Once the DNN model is built, sometimes software and hardware specific customization is required to adopt in an end-user platform. (</a:t>
            </a:r>
            <a:r>
              <a:rPr lang="en-US" b="1" dirty="0">
                <a:latin typeface="Times New Roman" panose="02020603050405020304" pitchFamily="18" charset="0"/>
                <a:cs typeface="Times New Roman" panose="02020603050405020304" pitchFamily="18" charset="0"/>
              </a:rPr>
              <a:t>Platform Migration)</a:t>
            </a:r>
            <a:endParaRPr lang="en-US" dirty="0"/>
          </a:p>
          <a:p>
            <a:r>
              <a:rPr lang="en-US" dirty="0"/>
              <a:t>﻿Quantization reduces the precision of a DL model so as to improve the computation efficiency, reduce memory consumption, and storage size.</a:t>
            </a:r>
          </a:p>
          <a:p>
            <a:r>
              <a:rPr lang="en-US" dirty="0"/>
              <a:t>Previous studies have shown that quantizing the weights to lower bits (e.g., from 32-bit floating to 16-bit, 8-bit) greatly reduces the model size and energy consumption, while maintaining a similar level of accuracy.</a:t>
            </a:r>
          </a:p>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10</a:t>
            </a:fld>
            <a:endParaRPr lang="en-US"/>
          </a:p>
        </p:txBody>
      </p:sp>
    </p:spTree>
    <p:extLst>
      <p:ext uri="{BB962C8B-B14F-4D97-AF65-F5344CB8AC3E}">
        <p14:creationId xmlns:p14="http://schemas.microsoft.com/office/powerpoint/2010/main" val="629145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Authors ﻿of this paper leverage DeepHunter to answer the following research questions:</a:t>
            </a:r>
          </a:p>
          <a:p>
            <a:r>
              <a:rPr lang="en-US" dirty="0"/>
              <a:t>The </a:t>
            </a:r>
            <a:r>
              <a:rPr lang="en-US" dirty="0" err="1"/>
              <a:t>RQx</a:t>
            </a:r>
            <a:r>
              <a:rPr lang="en-US" dirty="0"/>
              <a:t> is about  ‘xxx’ where they address how ‘</a:t>
            </a:r>
            <a:r>
              <a:rPr lang="en-US" dirty="0" err="1"/>
              <a:t>yyy</a:t>
            </a:r>
            <a:r>
              <a:rPr lang="en-US" dirty="0"/>
              <a:t>’.</a:t>
            </a:r>
          </a:p>
          <a:p>
            <a:endParaRPr lang="en-US" dirty="0"/>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RQ1 (Metamorphic Mutation): </a:t>
            </a:r>
            <a:r>
              <a:rPr lang="en-US" dirty="0">
                <a:latin typeface="Times New Roman" panose="02020603050405020304" pitchFamily="18" charset="0"/>
                <a:cs typeface="Times New Roman" panose="02020603050405020304" pitchFamily="18" charset="0"/>
              </a:rPr>
              <a:t>How effective are different mutation strategies for generating images that keep the same semantics with the original image from a human’s perspective? </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RQ2 (Coverage): </a:t>
            </a:r>
            <a:r>
              <a:rPr lang="en-US" dirty="0">
                <a:latin typeface="Times New Roman" panose="02020603050405020304" pitchFamily="18" charset="0"/>
                <a:cs typeface="Times New Roman" panose="02020603050405020304" pitchFamily="18" charset="0"/>
              </a:rPr>
              <a:t>As DNN-based models are fundamentally different from traditional software, compared with random testing, is the CGF still effective for improving coverage in DNN testing? How effective are the different seed selection strategies for improving coverage under different criteria? </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RQ3 (Error Detection): </a:t>
            </a:r>
            <a:r>
              <a:rPr lang="en-US" dirty="0">
                <a:latin typeface="Times New Roman" panose="02020603050405020304" pitchFamily="18" charset="0"/>
                <a:cs typeface="Times New Roman" panose="02020603050405020304" pitchFamily="18" charset="0"/>
              </a:rPr>
              <a:t>How different are the existing criteria for guiding erroneous behaviors detection? How effective are different seed selection strategies for detecting erroneous behaviors of DNNs? How diverse are the erroneous behaviors detected by different strategies? </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RQ4 (Platform Migration): </a:t>
            </a:r>
            <a:r>
              <a:rPr lang="en-US" dirty="0">
                <a:latin typeface="Times New Roman" panose="02020603050405020304" pitchFamily="18" charset="0"/>
                <a:cs typeface="Times New Roman" panose="02020603050405020304" pitchFamily="18" charset="0"/>
              </a:rPr>
              <a:t>Is DeepHunter applicable to detect the specific defects introduced by DNN quantization during platform migration?</a:t>
            </a:r>
          </a:p>
          <a:p>
            <a:pPr algn="just">
              <a:lnSpc>
                <a:spcPct val="150000"/>
              </a:lnSpc>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r>
              <a:rPr lang="en-US" dirty="0"/>
              <a:t>﻿</a:t>
            </a:r>
            <a:r>
              <a:rPr lang="en-US" b="1" dirty="0"/>
              <a:t>Quantization</a:t>
            </a:r>
            <a:r>
              <a:rPr lang="en-US" dirty="0"/>
              <a:t>: </a:t>
            </a:r>
          </a:p>
          <a:p>
            <a:r>
              <a:rPr lang="en-US" dirty="0"/>
              <a:t>Optimizing model (to improve the computation efficiency, reduce memory consumption, and storage size) while maintaining same level of accuracy.</a:t>
            </a:r>
          </a:p>
          <a:p>
            <a:r>
              <a:rPr lang="en-US" dirty="0"/>
              <a:t>Once the DNN model is built, sometimes software and hardware specific customization is required to adopt in an end-user platform. (</a:t>
            </a:r>
            <a:r>
              <a:rPr lang="en-US" b="1" dirty="0">
                <a:latin typeface="Times New Roman" panose="02020603050405020304" pitchFamily="18" charset="0"/>
                <a:cs typeface="Times New Roman" panose="02020603050405020304" pitchFamily="18" charset="0"/>
              </a:rPr>
              <a:t>Platform Migration)</a:t>
            </a:r>
            <a:endParaRPr lang="en-US" dirty="0"/>
          </a:p>
          <a:p>
            <a:r>
              <a:rPr lang="en-US" dirty="0"/>
              <a:t>﻿Quantization reduces the precision of a DL model so as to improve the computation efficiency, reduce memory consumption, and storage size.</a:t>
            </a:r>
          </a:p>
          <a:p>
            <a:r>
              <a:rPr lang="en-US" dirty="0"/>
              <a:t>Previous studies have shown that quantizing the weights to lower bits (e.g., from 32-bit floating to 16-bit, 8-bit) greatly reduces the model size and energy consumption, while maintaining a similar level of accuracy.</a:t>
            </a:r>
          </a:p>
          <a:p>
            <a:pPr algn="just">
              <a:lnSpc>
                <a:spcPct val="150000"/>
              </a:lnSpc>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DA6FA49-66E4-44B5-8B59-45961525528C}" type="slidenum">
              <a:rPr lang="en-US" smtClean="0"/>
              <a:pPr/>
              <a:t>11</a:t>
            </a:fld>
            <a:endParaRPr lang="en-US"/>
          </a:p>
        </p:txBody>
      </p:sp>
    </p:spTree>
    <p:extLst>
      <p:ext uri="{BB962C8B-B14F-4D97-AF65-F5344CB8AC3E}">
        <p14:creationId xmlns:p14="http://schemas.microsoft.com/office/powerpoint/2010/main" val="2685498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DA6FA49-66E4-44B5-8B59-45961525528C}" type="slidenum">
              <a:rPr lang="en-US" smtClean="0"/>
              <a:pPr/>
              <a:t>12</a:t>
            </a:fld>
            <a:endParaRPr lang="en-US"/>
          </a:p>
        </p:txBody>
      </p:sp>
    </p:spTree>
    <p:extLst>
      <p:ext uri="{BB962C8B-B14F-4D97-AF65-F5344CB8AC3E}">
        <p14:creationId xmlns:p14="http://schemas.microsoft.com/office/powerpoint/2010/main" val="3256658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Settings:</a:t>
            </a:r>
          </a:p>
          <a:p>
            <a:pPr lvl="1" algn="just">
              <a:lnSpc>
                <a:spcPct val="100000"/>
              </a:lnSpc>
            </a:pPr>
            <a:r>
              <a:rPr lang="en-US" dirty="0">
                <a:latin typeface="Times New Roman" panose="02020603050405020304" pitchFamily="18" charset="0"/>
                <a:cs typeface="Times New Roman" panose="02020603050405020304" pitchFamily="18" charset="0"/>
              </a:rPr>
              <a:t>3 mutation strategies</a:t>
            </a:r>
          </a:p>
          <a:p>
            <a:pPr lvl="1" algn="just">
              <a:lnSpc>
                <a:spcPct val="100000"/>
              </a:lnSpc>
            </a:pPr>
            <a:r>
              <a:rPr lang="en-US" dirty="0">
                <a:latin typeface="Times New Roman" panose="02020603050405020304" pitchFamily="18" charset="0"/>
                <a:cs typeface="Times New Roman" panose="02020603050405020304" pitchFamily="18" charset="0"/>
              </a:rPr>
              <a:t>3 datasets</a:t>
            </a:r>
          </a:p>
          <a:p>
            <a:pPr lvl="1" algn="just">
              <a:lnSpc>
                <a:spcPct val="100000"/>
              </a:lnSpc>
            </a:pPr>
            <a:r>
              <a:rPr lang="en-US" dirty="0">
                <a:latin typeface="Times New Roman" panose="02020603050405020304" pitchFamily="18" charset="0"/>
                <a:cs typeface="Times New Roman" panose="02020603050405020304" pitchFamily="18" charset="0"/>
              </a:rPr>
              <a:t>30 seed images</a:t>
            </a:r>
          </a:p>
          <a:p>
            <a:pPr lvl="1" algn="just">
              <a:lnSpc>
                <a:spcPct val="100000"/>
              </a:lnSpc>
            </a:pPr>
            <a:r>
              <a:rPr lang="en-US" dirty="0">
                <a:latin typeface="Times New Roman" panose="02020603050405020304" pitchFamily="18" charset="0"/>
                <a:cs typeface="Times New Roman" panose="02020603050405020304" pitchFamily="18" charset="0"/>
              </a:rPr>
              <a:t>5,000 mutated images</a:t>
            </a:r>
          </a:p>
          <a:p>
            <a:pPr marL="274320" lvl="1" indent="0" algn="just">
              <a:lnSpc>
                <a:spcPct val="100000"/>
              </a:lnSpc>
              <a:buNone/>
            </a:pPr>
            <a:endParaRPr lang="en-US" dirty="0">
              <a:latin typeface="Times New Roman" panose="02020603050405020304" pitchFamily="18" charset="0"/>
              <a:cs typeface="Times New Roman" panose="02020603050405020304" pitchFamily="18" charset="0"/>
            </a:endParaRPr>
          </a:p>
          <a:p>
            <a:pPr lvl="1" algn="just">
              <a:lnSpc>
                <a:spcPct val="100000"/>
              </a:lnSpc>
            </a:pPr>
            <a:r>
              <a:rPr lang="en-US" dirty="0">
                <a:latin typeface="Times New Roman" panose="02020603050405020304" pitchFamily="18" charset="0"/>
                <a:cs typeface="Times New Roman" panose="02020603050405020304" pitchFamily="18" charset="0"/>
              </a:rPr>
              <a:t>Finally, 9 sets, with a total of 45,000 test images (= 3 datasets x 3 strategies x 5,000 generations) are generated.</a:t>
            </a:r>
          </a:p>
          <a:p>
            <a:pPr lvl="1" algn="just">
              <a:lnSpc>
                <a:spcPct val="100000"/>
              </a:lnSpc>
            </a:pPr>
            <a:endParaRPr lang="en-US" dirty="0">
              <a:latin typeface="Times New Roman" panose="02020603050405020304" pitchFamily="18" charset="0"/>
              <a:cs typeface="Times New Roman" panose="02020603050405020304" pitchFamily="18" charset="0"/>
            </a:endParaRPr>
          </a:p>
          <a:p>
            <a:pPr lvl="1" algn="just">
              <a:lnSpc>
                <a:spcPct val="100000"/>
              </a:lnSpc>
            </a:pPr>
            <a:r>
              <a:rPr lang="en-US" dirty="0">
                <a:latin typeface="Times New Roman" panose="02020603050405020304" pitchFamily="18" charset="0"/>
                <a:cs typeface="Times New Roman" panose="02020603050405020304" pitchFamily="18" charset="0"/>
              </a:rPr>
              <a:t>These generated image is marked invalid if it either could not be manually perceived by a ﻿participant.</a:t>
            </a:r>
          </a:p>
          <a:p>
            <a:pPr lvl="1" algn="just">
              <a:lnSpc>
                <a:spcPct val="100000"/>
              </a:lnSpc>
            </a:pPr>
            <a:endParaRPr lang="en-US" dirty="0">
              <a:latin typeface="Times New Roman" panose="02020603050405020304" pitchFamily="18" charset="0"/>
              <a:cs typeface="Times New Roman" panose="02020603050405020304" pitchFamily="18" charset="0"/>
            </a:endParaRPr>
          </a:p>
          <a:p>
            <a:pPr lvl="1"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13</a:t>
            </a:fld>
            <a:endParaRPr lang="en-US"/>
          </a:p>
        </p:txBody>
      </p:sp>
    </p:spTree>
    <p:extLst>
      <p:ext uri="{BB962C8B-B14F-4D97-AF65-F5344CB8AC3E}">
        <p14:creationId xmlns:p14="http://schemas.microsoft.com/office/powerpoint/2010/main" val="2456000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﻿Despite fundamentally different from traditional software, CGF is still effective to maximize coverage than random testing, especially for those criteria that are difficult to cover.</a:t>
            </a:r>
          </a:p>
          <a:p>
            <a:pPr marL="171450" indent="-171450">
              <a:buFont typeface="Arial" panose="020B0604020202020204" pitchFamily="34" charset="0"/>
              <a:buChar char="•"/>
            </a:pPr>
            <a:r>
              <a:rPr lang="en-US" dirty="0"/>
              <a:t>﻿Different from </a:t>
            </a:r>
            <a:r>
              <a:rPr lang="en-US" dirty="0" err="1"/>
              <a:t>fuzzers</a:t>
            </a:r>
            <a:r>
              <a:rPr lang="en-US" dirty="0"/>
              <a:t> </a:t>
            </a:r>
            <a:r>
              <a:rPr lang="en-US" dirty="0" err="1"/>
              <a:t>oftraditional</a:t>
            </a:r>
            <a:r>
              <a:rPr lang="en-US" dirty="0"/>
              <a:t> software that usually prioritize selecting newly generated tests, sampling diverse seeds from the queue is also important in DNN testing.</a:t>
            </a:r>
          </a:p>
          <a:p>
            <a:pPr marL="171450" indent="-171450">
              <a:buFont typeface="Arial" panose="020B0604020202020204" pitchFamily="34" charset="0"/>
              <a:buChar char="•"/>
            </a:pPr>
            <a:r>
              <a:rPr lang="en-US" dirty="0"/>
              <a:t>﻿The difficulty in enhancing coverage </a:t>
            </a:r>
            <a:r>
              <a:rPr lang="en-US" dirty="0" err="1"/>
              <a:t>ofdifferent</a:t>
            </a:r>
            <a:r>
              <a:rPr lang="en-US" dirty="0"/>
              <a:t> criteria is different.</a:t>
            </a:r>
          </a:p>
          <a:p>
            <a:pPr marL="171450" indent="-171450">
              <a:buFont typeface="Arial" panose="020B0604020202020204" pitchFamily="34" charset="0"/>
              <a:buChar char="•"/>
            </a:pPr>
            <a:endParaRPr lang="en-US" dirty="0"/>
          </a:p>
          <a:p>
            <a:pPr marL="0" indent="0" algn="just">
              <a:lnSpc>
                <a:spcPct val="100000"/>
              </a:lnSpc>
              <a:buNone/>
            </a:pPr>
            <a:r>
              <a:rPr lang="en-US" dirty="0">
                <a:latin typeface="Times New Roman" panose="02020603050405020304" pitchFamily="18" charset="0"/>
                <a:cs typeface="Times New Roman" panose="02020603050405020304" pitchFamily="18" charset="0"/>
              </a:rPr>
              <a:t>Settings:</a:t>
            </a:r>
          </a:p>
          <a:p>
            <a:pPr marL="628650" lvl="1" indent="-1714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30 different </a:t>
            </a:r>
            <a:r>
              <a:rPr lang="en-US" dirty="0" err="1">
                <a:latin typeface="Times New Roman" panose="02020603050405020304" pitchFamily="18" charset="0"/>
                <a:cs typeface="Times New Roman" panose="02020603050405020304" pitchFamily="18" charset="0"/>
              </a:rPr>
              <a:t>fuzzers</a:t>
            </a:r>
            <a:r>
              <a:rPr lang="en-US" dirty="0">
                <a:latin typeface="Times New Roman" panose="02020603050405020304" pitchFamily="18" charset="0"/>
                <a:cs typeface="Times New Roman" panose="02020603050405020304" pitchFamily="18" charset="0"/>
              </a:rPr>
              <a:t>: 5 testing criteria × 6 seed selection strategies. (</a:t>
            </a:r>
            <a:r>
              <a:rPr lang="en-US" dirty="0" err="1">
                <a:latin typeface="Times New Roman" panose="02020603050405020304" pitchFamily="18" charset="0"/>
                <a:cs typeface="Times New Roman" panose="02020603050405020304" pitchFamily="18" charset="0"/>
              </a:rPr>
              <a:t>Init.</a:t>
            </a:r>
            <a:r>
              <a:rPr lang="en-US" dirty="0">
                <a:latin typeface="Times New Roman" panose="02020603050405020304" pitchFamily="18" charset="0"/>
                <a:cs typeface="Times New Roman" panose="02020603050405020304" pitchFamily="18" charset="0"/>
              </a:rPr>
              <a:t> = ﻿initial seeds only).</a:t>
            </a:r>
          </a:p>
          <a:p>
            <a:pPr marL="628650" lvl="1" indent="-1714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counter the randomness effect, repeat the execution of each </a:t>
            </a:r>
            <a:r>
              <a:rPr lang="en-US" dirty="0" err="1">
                <a:latin typeface="Times New Roman" panose="02020603050405020304" pitchFamily="18" charset="0"/>
                <a:cs typeface="Times New Roman" panose="02020603050405020304" pitchFamily="18" charset="0"/>
              </a:rPr>
              <a:t>fuzzer</a:t>
            </a:r>
            <a:r>
              <a:rPr lang="en-US" dirty="0">
                <a:latin typeface="Times New Roman" panose="02020603050405020304" pitchFamily="18" charset="0"/>
                <a:cs typeface="Times New Roman" panose="02020603050405020304" pitchFamily="18" charset="0"/>
              </a:rPr>
              <a:t> 10 times and average the results.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14</a:t>
            </a:fld>
            <a:endParaRPr lang="en-US"/>
          </a:p>
        </p:txBody>
      </p:sp>
    </p:spTree>
    <p:extLst>
      <p:ext uri="{BB962C8B-B14F-4D97-AF65-F5344CB8AC3E}">
        <p14:creationId xmlns:p14="http://schemas.microsoft.com/office/powerpoint/2010/main" val="1862470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Settings:</a:t>
            </a:r>
          </a:p>
          <a:p>
            <a:pPr marL="628650" lvl="1" indent="-1714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21 different </a:t>
            </a:r>
            <a:r>
              <a:rPr lang="en-US" dirty="0" err="1">
                <a:latin typeface="Times New Roman" panose="02020603050405020304" pitchFamily="18" charset="0"/>
                <a:cs typeface="Times New Roman" panose="02020603050405020304" pitchFamily="18" charset="0"/>
              </a:rPr>
              <a:t>fuzzers</a:t>
            </a:r>
            <a:r>
              <a:rPr lang="en-US" dirty="0">
                <a:latin typeface="Times New Roman" panose="02020603050405020304" pitchFamily="18" charset="0"/>
                <a:cs typeface="Times New Roman" panose="02020603050405020304" pitchFamily="18" charset="0"/>
              </a:rPr>
              <a:t> (5 testing criteria × 4 seed selection strategies + 1 RT with no coverage guidance).</a:t>
            </a:r>
          </a:p>
          <a:p>
            <a:pPr marL="628650" lvl="1" indent="-1714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counter the randomness effect, repeat the execution of each </a:t>
            </a:r>
            <a:r>
              <a:rPr lang="en-US" dirty="0" err="1">
                <a:latin typeface="Times New Roman" panose="02020603050405020304" pitchFamily="18" charset="0"/>
                <a:cs typeface="Times New Roman" panose="02020603050405020304" pitchFamily="18" charset="0"/>
              </a:rPr>
              <a:t>fuzzer</a:t>
            </a:r>
            <a:r>
              <a:rPr lang="en-US" dirty="0">
                <a:latin typeface="Times New Roman" panose="02020603050405020304" pitchFamily="18" charset="0"/>
                <a:cs typeface="Times New Roman" panose="02020603050405020304" pitchFamily="18" charset="0"/>
              </a:rPr>
              <a:t> 10 times and average the results.</a:t>
            </a:r>
          </a:p>
        </p:txBody>
      </p:sp>
      <p:sp>
        <p:nvSpPr>
          <p:cNvPr id="4" name="Slide Number Placeholder 3"/>
          <p:cNvSpPr>
            <a:spLocks noGrp="1"/>
          </p:cNvSpPr>
          <p:nvPr>
            <p:ph type="sldNum" sz="quarter" idx="10"/>
          </p:nvPr>
        </p:nvSpPr>
        <p:spPr/>
        <p:txBody>
          <a:bodyPr/>
          <a:lstStyle/>
          <a:p>
            <a:fld id="{2DA6FA49-66E4-44B5-8B59-45961525528C}" type="slidenum">
              <a:rPr lang="en-US" smtClean="0"/>
              <a:pPr/>
              <a:t>15</a:t>
            </a:fld>
            <a:endParaRPr lang="en-US"/>
          </a:p>
        </p:txBody>
      </p:sp>
    </p:spTree>
    <p:extLst>
      <p:ext uri="{BB962C8B-B14F-4D97-AF65-F5344CB8AC3E}">
        <p14:creationId xmlns:p14="http://schemas.microsoft.com/office/powerpoint/2010/main" val="3857261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Settings:</a:t>
            </a:r>
          </a:p>
          <a:p>
            <a:pPr marL="628650" lvl="1" indent="-1714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21 different </a:t>
            </a:r>
            <a:r>
              <a:rPr lang="en-US" dirty="0" err="1">
                <a:latin typeface="Times New Roman" panose="02020603050405020304" pitchFamily="18" charset="0"/>
                <a:cs typeface="Times New Roman" panose="02020603050405020304" pitchFamily="18" charset="0"/>
              </a:rPr>
              <a:t>fuzzers</a:t>
            </a:r>
            <a:r>
              <a:rPr lang="en-US" dirty="0">
                <a:latin typeface="Times New Roman" panose="02020603050405020304" pitchFamily="18" charset="0"/>
                <a:cs typeface="Times New Roman" panose="02020603050405020304" pitchFamily="18" charset="0"/>
              </a:rPr>
              <a:t> (5 testing criteria × 4 seed selection strategies + 1 RT with no coverage guidance).</a:t>
            </a:r>
          </a:p>
          <a:p>
            <a:pPr marL="628650" lvl="1" indent="-1714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counter the randomness effect, repeat the execution of each </a:t>
            </a:r>
            <a:r>
              <a:rPr lang="en-US" dirty="0" err="1">
                <a:latin typeface="Times New Roman" panose="02020603050405020304" pitchFamily="18" charset="0"/>
                <a:cs typeface="Times New Roman" panose="02020603050405020304" pitchFamily="18" charset="0"/>
              </a:rPr>
              <a:t>fuzzer</a:t>
            </a:r>
            <a:r>
              <a:rPr lang="en-US" dirty="0">
                <a:latin typeface="Times New Roman" panose="02020603050405020304" pitchFamily="18" charset="0"/>
                <a:cs typeface="Times New Roman" panose="02020603050405020304" pitchFamily="18" charset="0"/>
              </a:rPr>
              <a:t> 10 times and average the results.</a:t>
            </a:r>
          </a:p>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16</a:t>
            </a:fld>
            <a:endParaRPr lang="en-US"/>
          </a:p>
        </p:txBody>
      </p:sp>
    </p:spTree>
    <p:extLst>
      <p:ext uri="{BB962C8B-B14F-4D97-AF65-F5344CB8AC3E}">
        <p14:creationId xmlns:p14="http://schemas.microsoft.com/office/powerpoint/2010/main" val="4138161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Settings:</a:t>
            </a:r>
          </a:p>
          <a:p>
            <a:pPr marL="628650" lvl="1" indent="-1714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select one DNN model for each of the three datasets (i.e.,LeNet-5, ResNet-20, and </a:t>
            </a:r>
            <a:r>
              <a:rPr lang="en-US" dirty="0" err="1">
                <a:latin typeface="Times New Roman" panose="02020603050405020304" pitchFamily="18" charset="0"/>
                <a:cs typeface="Times New Roman" panose="02020603050405020304" pitchFamily="18" charset="0"/>
              </a:rPr>
              <a:t>MobileNet</a:t>
            </a:r>
            <a:r>
              <a:rPr lang="en-US" dirty="0">
                <a:latin typeface="Times New Roman" panose="02020603050405020304" pitchFamily="18" charset="0"/>
                <a:cs typeface="Times New Roman" panose="02020603050405020304" pitchFamily="18" charset="0"/>
              </a:rPr>
              <a:t>). </a:t>
            </a:r>
          </a:p>
          <a:p>
            <a:pPr marL="628650" lvl="1" indent="-1714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each model (originally in 32-bit floating point precision), we perform quantization with 3 con- figurations: (1) randomly sampling 10% </a:t>
            </a:r>
            <a:r>
              <a:rPr lang="en-US" dirty="0" err="1">
                <a:latin typeface="Times New Roman" panose="02020603050405020304" pitchFamily="18" charset="0"/>
                <a:cs typeface="Times New Roman" panose="02020603050405020304" pitchFamily="18" charset="0"/>
              </a:rPr>
              <a:t>ofweights</a:t>
            </a:r>
            <a:r>
              <a:rPr lang="en-US" dirty="0">
                <a:latin typeface="Times New Roman" panose="02020603050405020304" pitchFamily="18" charset="0"/>
                <a:cs typeface="Times New Roman" panose="02020603050405020304" pitchFamily="18" charset="0"/>
              </a:rPr>
              <a:t> and truncating 32-bit floating point to 16-bit, (2) randomly sampling 50% weights and truncating 32-bit floating point to 16-bit, and (3) truncating all weights from 32-bit floating point to 16-bit. </a:t>
            </a:r>
          </a:p>
          <a:p>
            <a:pPr marL="628650" lvl="1" indent="-171450" algn="just">
              <a:lnSpc>
                <a:spcPct val="100000"/>
              </a:lnSpc>
              <a:buFont typeface="Arial" panose="020B0604020202020204" pitchFamily="34" charset="0"/>
              <a:buChar char="•"/>
            </a:pPr>
            <a:r>
              <a:rPr lang="en-US" dirty="0"/>
              <a:t>﻿To reduce the effect of the randomness during the mixed precision quantization, we randomly generate 10 different quantized models for each of the 10% and 50% sampling cases. </a:t>
            </a:r>
          </a:p>
          <a:p>
            <a:pPr marL="628650" lvl="1" indent="-171450" algn="just">
              <a:lnSpc>
                <a:spcPct val="100000"/>
              </a:lnSpc>
              <a:buFont typeface="Arial" panose="020B0604020202020204" pitchFamily="34" charset="0"/>
              <a:buChar char="•"/>
            </a:pPr>
            <a:r>
              <a:rPr lang="en-US" dirty="0"/>
              <a:t>At runtime, we allocate 10 hours for test generation on each original unquantized model. </a:t>
            </a:r>
          </a:p>
          <a:p>
            <a:pPr marL="628650" lvl="1" indent="-171450" algn="just">
              <a:lnSpc>
                <a:spcPct val="100000"/>
              </a:lnSpc>
              <a:buFont typeface="Arial" panose="020B0604020202020204" pitchFamily="34" charset="0"/>
              <a:buChar char="•"/>
            </a:pPr>
            <a:r>
              <a:rPr lang="en-US" dirty="0"/>
              <a:t>In addition, we repeat each configuration 5 times and average the results.</a:t>
            </a:r>
          </a:p>
        </p:txBody>
      </p:sp>
      <p:sp>
        <p:nvSpPr>
          <p:cNvPr id="4" name="Slide Number Placeholder 3"/>
          <p:cNvSpPr>
            <a:spLocks noGrp="1"/>
          </p:cNvSpPr>
          <p:nvPr>
            <p:ph type="sldNum" sz="quarter" idx="10"/>
          </p:nvPr>
        </p:nvSpPr>
        <p:spPr/>
        <p:txBody>
          <a:bodyPr/>
          <a:lstStyle/>
          <a:p>
            <a:fld id="{2DA6FA49-66E4-44B5-8B59-45961525528C}" type="slidenum">
              <a:rPr lang="en-US" smtClean="0"/>
              <a:pPr/>
              <a:t>17</a:t>
            </a:fld>
            <a:endParaRPr lang="en-US"/>
          </a:p>
        </p:txBody>
      </p:sp>
    </p:spTree>
    <p:extLst>
      <p:ext uri="{BB962C8B-B14F-4D97-AF65-F5344CB8AC3E}">
        <p14:creationId xmlns:p14="http://schemas.microsoft.com/office/powerpoint/2010/main" val="4070505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18</a:t>
            </a:fld>
            <a:endParaRPr lang="en-US"/>
          </a:p>
        </p:txBody>
      </p:sp>
    </p:spTree>
    <p:extLst>
      <p:ext uri="{BB962C8B-B14F-4D97-AF65-F5344CB8AC3E}">
        <p14:creationId xmlns:p14="http://schemas.microsoft.com/office/powerpoint/2010/main" val="61334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19</a:t>
            </a:fld>
            <a:endParaRPr lang="en-US"/>
          </a:p>
        </p:txBody>
      </p:sp>
    </p:spTree>
    <p:extLst>
      <p:ext uri="{BB962C8B-B14F-4D97-AF65-F5344CB8AC3E}">
        <p14:creationId xmlns:p14="http://schemas.microsoft.com/office/powerpoint/2010/main" val="775591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DL has attained impressive success in many intelligent applications such that image classification, speech recognition, natural language processing, etc. However, like the traditional software, the DNNs could also exhibit incorrect result caused by hidden defects. In safety-critical scenarios this erroneous behaviors could be a severe accidents and losses (i.e. automatic car driving, medical assisting, etc.). Therefore, testing DNNs and finding defects in DNNs have received great attention to researchers. The recent studies on testing DL software depicts some fundamental challenges: (a) the coverage of traditional software is source code based while the coverage of DL software is neuron based. (b) there is no obvious oracle for testing DNNs. In this paper, authors propose DeepHunter, a coverage-guided fuzz testing framework for detecting potential defects in DNNs.</a:t>
            </a:r>
          </a:p>
        </p:txBody>
      </p:sp>
      <p:sp>
        <p:nvSpPr>
          <p:cNvPr id="4" name="Slide Number Placeholder 3"/>
          <p:cNvSpPr>
            <a:spLocks noGrp="1"/>
          </p:cNvSpPr>
          <p:nvPr>
            <p:ph type="sldNum" sz="quarter" idx="10"/>
          </p:nvPr>
        </p:nvSpPr>
        <p:spPr/>
        <p:txBody>
          <a:bodyPr/>
          <a:lstStyle/>
          <a:p>
            <a:fld id="{2DA6FA49-66E4-44B5-8B59-45961525528C}" type="slidenum">
              <a:rPr lang="en-US" smtClean="0"/>
              <a:pPr/>
              <a:t>2</a:t>
            </a:fld>
            <a:endParaRPr lang="en-US"/>
          </a:p>
        </p:txBody>
      </p:sp>
    </p:spTree>
    <p:extLst>
      <p:ext uri="{BB962C8B-B14F-4D97-AF65-F5344CB8AC3E}">
        <p14:creationId xmlns:p14="http://schemas.microsoft.com/office/powerpoint/2010/main" val="3633078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DL has attained impressive success in many intelligent applications such that image classification, speech recognition, natural language processing, etc. However, like the traditional software, the DNNs could also exhibit incorrect result caused by hidden defects. In safety-critical scenarios this erroneous behaviors could be a severe accidents and losses (i.e. automatic car driving, medical assisting, </a:t>
            </a:r>
            <a:r>
              <a:rPr lang="en-US" dirty="0" err="1"/>
              <a:t>etc</a:t>
            </a:r>
            <a:r>
              <a:rPr lang="en-US" dirty="0"/>
              <a:t>). Therefore, testing DNNs and finding defects in DNNs have received great attention to researchers. The recent studies on testing DL software depicts some fundamental challenges: (a) the coverage of traditional software is source code based while the coverage of DL software is neuron based. (b) there is no obvious oracle for testing DNNs. In this paper, authors propose DeepHunter, a coverage-guided fuzz testing framework for detecting potential defects in DNNs.</a:t>
            </a:r>
          </a:p>
        </p:txBody>
      </p:sp>
      <p:sp>
        <p:nvSpPr>
          <p:cNvPr id="4" name="Slide Number Placeholder 3"/>
          <p:cNvSpPr>
            <a:spLocks noGrp="1"/>
          </p:cNvSpPr>
          <p:nvPr>
            <p:ph type="sldNum" sz="quarter" idx="10"/>
          </p:nvPr>
        </p:nvSpPr>
        <p:spPr/>
        <p:txBody>
          <a:bodyPr/>
          <a:lstStyle/>
          <a:p>
            <a:fld id="{2DA6FA49-66E4-44B5-8B59-45961525528C}" type="slidenum">
              <a:rPr lang="en-US" smtClean="0"/>
              <a:pPr/>
              <a:t>3</a:t>
            </a:fld>
            <a:endParaRPr lang="en-US"/>
          </a:p>
        </p:txBody>
      </p:sp>
    </p:spTree>
    <p:extLst>
      <p:ext uri="{BB962C8B-B14F-4D97-AF65-F5344CB8AC3E}">
        <p14:creationId xmlns:p14="http://schemas.microsoft.com/office/powerpoint/2010/main" val="380410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4</a:t>
            </a:fld>
            <a:endParaRPr lang="en-US"/>
          </a:p>
        </p:txBody>
      </p:sp>
    </p:spTree>
    <p:extLst>
      <p:ext uri="{BB962C8B-B14F-4D97-AF65-F5344CB8AC3E}">
        <p14:creationId xmlns:p14="http://schemas.microsoft.com/office/powerpoint/2010/main" val="3824439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5</a:t>
            </a:fld>
            <a:endParaRPr lang="en-US"/>
          </a:p>
        </p:txBody>
      </p:sp>
    </p:spTree>
    <p:extLst>
      <p:ext uri="{BB962C8B-B14F-4D97-AF65-F5344CB8AC3E}">
        <p14:creationId xmlns:p14="http://schemas.microsoft.com/office/powerpoint/2010/main" val="1836716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u="none" dirty="0">
                <a:latin typeface="+mn-lt"/>
                <a:cs typeface="+mn-cs"/>
              </a:rPr>
              <a:t>[ Orange: </a:t>
            </a:r>
            <a:r>
              <a:rPr lang="en-US" u="sng" dirty="0">
                <a:latin typeface="Times New Roman" panose="02020603050405020304" pitchFamily="18" charset="0"/>
                <a:cs typeface="Times New Roman" panose="02020603050405020304" pitchFamily="18" charset="0"/>
              </a:rPr>
              <a:t>without</a:t>
            </a:r>
            <a:r>
              <a:rPr lang="en-US" dirty="0">
                <a:latin typeface="Times New Roman" panose="02020603050405020304" pitchFamily="18" charset="0"/>
                <a:cs typeface="Times New Roman" panose="02020603050405020304" pitchFamily="18" charset="0"/>
              </a:rPr>
              <a:t> coverage guidance. Green: </a:t>
            </a:r>
            <a:r>
              <a:rPr lang="en-US" u="sng" dirty="0">
                <a:latin typeface="Times New Roman" panose="02020603050405020304" pitchFamily="18" charset="0"/>
                <a:cs typeface="Times New Roman" panose="02020603050405020304" pitchFamily="18" charset="0"/>
              </a:rPr>
              <a:t>with</a:t>
            </a:r>
            <a:r>
              <a:rPr lang="en-US" dirty="0">
                <a:latin typeface="Times New Roman" panose="02020603050405020304" pitchFamily="18" charset="0"/>
                <a:cs typeface="Times New Roman" panose="02020603050405020304" pitchFamily="18" charset="0"/>
              </a:rPr>
              <a:t> coverage guidance.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Approaches where the </a:t>
            </a:r>
            <a:r>
              <a:rPr lang="en-US" dirty="0" err="1">
                <a:latin typeface="Times New Roman" panose="02020603050405020304" pitchFamily="18" charset="0"/>
                <a:cs typeface="Times New Roman" panose="02020603050405020304" pitchFamily="18" charset="0"/>
              </a:rPr>
              <a:t>fuzzer</a:t>
            </a:r>
            <a:r>
              <a:rPr lang="en-US" dirty="0">
                <a:latin typeface="Times New Roman" panose="02020603050405020304" pitchFamily="18" charset="0"/>
                <a:cs typeface="Times New Roman" panose="02020603050405020304" pitchFamily="18" charset="0"/>
              </a:rPr>
              <a:t> is implemented with/without coverage guidance.</a:t>
            </a:r>
          </a:p>
          <a:p>
            <a:endParaRPr lang="en-US" dirty="0">
              <a:latin typeface="Times New Roman" panose="02020603050405020304" pitchFamily="18" charset="0"/>
              <a:cs typeface="Times New Roman" panose="02020603050405020304" pitchFamily="18" charset="0"/>
            </a:endParaRPr>
          </a:p>
          <a:p>
            <a:r>
              <a:rPr lang="en-US" dirty="0"/>
              <a:t>﻿(1) Random testing (RT) without coverage guidance. We use this as a baseline to compare with the coverage-guided strategies.</a:t>
            </a:r>
          </a:p>
          <a:p>
            <a:r>
              <a:rPr lang="en-US" dirty="0"/>
              <a:t>(2) </a:t>
            </a:r>
            <a:r>
              <a:rPr lang="en-US" dirty="0" err="1"/>
              <a:t>DeepHunter+Uniform</a:t>
            </a:r>
            <a:r>
              <a:rPr lang="en-US" dirty="0"/>
              <a:t> (DH+UF). Different from RT, this strategy guides RT using different testing criteria as feedback. A new test is put back to the seed queue if it improves the coverage.</a:t>
            </a:r>
          </a:p>
          <a:p>
            <a:r>
              <a:rPr lang="en-US" dirty="0"/>
              <a:t>(3) </a:t>
            </a:r>
            <a:r>
              <a:rPr lang="en-US" dirty="0" err="1"/>
              <a:t>DeepHunter+Probability</a:t>
            </a:r>
            <a:r>
              <a:rPr lang="en-US" dirty="0"/>
              <a:t>(</a:t>
            </a:r>
            <a:r>
              <a:rPr lang="en-US" dirty="0" err="1"/>
              <a:t>DH+Prob</a:t>
            </a:r>
            <a:r>
              <a:rPr lang="en-US" dirty="0"/>
              <a:t>), adopts the probabilistic seed prioritization strategy in DeepHunter with coverage guidance.</a:t>
            </a:r>
          </a:p>
          <a:p>
            <a:r>
              <a:rPr lang="en-US" dirty="0"/>
              <a:t>(4) </a:t>
            </a:r>
            <a:r>
              <a:rPr lang="en-US" dirty="0" err="1"/>
              <a:t>DeepTest</a:t>
            </a:r>
            <a:r>
              <a:rPr lang="en-US" dirty="0"/>
              <a:t> seed selection strategy with coverage guidance. In each iteration, the last seed is picked from the queue, based on which new tests are generated. A new test is added to the end of the queue if it improves the coverage. For a selected seed, if all of the generated tests cannot improve the coverage, the seed will be removed from the queue. Note that the seed queue may become empty in this strategy when the coverage is not improved with all the tests.</a:t>
            </a:r>
          </a:p>
          <a:p>
            <a:r>
              <a:rPr lang="en-US" dirty="0"/>
              <a:t>(5) </a:t>
            </a:r>
            <a:r>
              <a:rPr lang="en-US" dirty="0" err="1"/>
              <a:t>TensorFuzz</a:t>
            </a:r>
            <a:r>
              <a:rPr lang="en-US" dirty="0"/>
              <a:t> seed selection strategy with coverage guidance. Suppose the size of the queue is n &gt; 0. In each iteration, the strategy first constructs a reservoir of m ≤ n seeds, which contains one seed randomly selected from the whole queue and other m − 1 seeds picked from the rear of the queue. Then a seed is randomly selected from the reservoir for further test generation. Our evaluation follows the default configuration of m in </a:t>
            </a:r>
            <a:r>
              <a:rPr lang="en-US" dirty="0" err="1"/>
              <a:t>TensorFuzz</a:t>
            </a:r>
            <a:r>
              <a:rPr lang="en-US" dirty="0"/>
              <a:t> (i.e., m = 6).</a:t>
            </a:r>
          </a:p>
        </p:txBody>
      </p:sp>
      <p:sp>
        <p:nvSpPr>
          <p:cNvPr id="4" name="Slide Number Placeholder 3"/>
          <p:cNvSpPr>
            <a:spLocks noGrp="1"/>
          </p:cNvSpPr>
          <p:nvPr>
            <p:ph type="sldNum" sz="quarter" idx="10"/>
          </p:nvPr>
        </p:nvSpPr>
        <p:spPr/>
        <p:txBody>
          <a:bodyPr/>
          <a:lstStyle/>
          <a:p>
            <a:fld id="{2DA6FA49-66E4-44B5-8B59-45961525528C}" type="slidenum">
              <a:rPr lang="en-US" smtClean="0"/>
              <a:pPr/>
              <a:t>6</a:t>
            </a:fld>
            <a:endParaRPr lang="en-US"/>
          </a:p>
        </p:txBody>
      </p:sp>
    </p:spTree>
    <p:extLst>
      <p:ext uri="{BB962C8B-B14F-4D97-AF65-F5344CB8AC3E}">
        <p14:creationId xmlns:p14="http://schemas.microsoft.com/office/powerpoint/2010/main" val="2964796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7</a:t>
            </a:fld>
            <a:endParaRPr lang="en-US"/>
          </a:p>
        </p:txBody>
      </p:sp>
    </p:spTree>
    <p:extLst>
      <p:ext uri="{BB962C8B-B14F-4D97-AF65-F5344CB8AC3E}">
        <p14:creationId xmlns:p14="http://schemas.microsoft.com/office/powerpoint/2010/main" val="2531716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latin typeface="Times New Roman" panose="02020603050405020304" pitchFamily="18" charset="0"/>
                <a:cs typeface="Times New Roman" panose="02020603050405020304" pitchFamily="18" charset="0"/>
              </a:rPr>
              <a:t>Testing Criteria:</a:t>
            </a:r>
          </a:p>
          <a:p>
            <a:endParaRPr lang="en-US" b="1" dirty="0"/>
          </a:p>
          <a:p>
            <a:r>
              <a:rPr lang="en-US" b="1" dirty="0"/>
              <a:t>• ﻿Neuron Coverage (NC): </a:t>
            </a:r>
            <a:r>
              <a:rPr lang="en-US" dirty="0"/>
              <a:t>NC bisects a neuron’s state into activated and non-activated. Given an input, a neuron is activated if its output value is above a predefined threshold. NC measures the ratio of activated neurons of a DNN.</a:t>
            </a:r>
          </a:p>
          <a:p>
            <a:r>
              <a:rPr lang="en-US" b="1" dirty="0"/>
              <a:t>• k-</a:t>
            </a:r>
            <a:r>
              <a:rPr lang="en-US" b="1" dirty="0" err="1"/>
              <a:t>Multisection</a:t>
            </a:r>
            <a:r>
              <a:rPr lang="en-US" b="1" dirty="0"/>
              <a:t> Neuron Coverage (KMNC): </a:t>
            </a:r>
            <a:r>
              <a:rPr lang="en-US" dirty="0"/>
              <a:t>For each neuron, the range of its values (obtained from training data) are partitioned into k sections. An input covers a section of a neuron if the output value falls into the corresponding value section range. KMNC measures the ratio of all covered sections of all neurons of a DNN.</a:t>
            </a:r>
          </a:p>
          <a:p>
            <a:r>
              <a:rPr lang="en-US" b="1" dirty="0"/>
              <a:t>• Neuron Boundary Coverage (NBC): </a:t>
            </a:r>
            <a:r>
              <a:rPr lang="en-US" dirty="0"/>
              <a:t>Similar to KMNC, NBC analyzes the value range of a neuron covered by training data, and measures to what extent the corner-case regions outside major functional range of a neuron [31] are covered.</a:t>
            </a:r>
          </a:p>
          <a:p>
            <a:r>
              <a:rPr lang="en-US" b="1" dirty="0"/>
              <a:t>• Strong Neuron Activation Coverage (SNAC): </a:t>
            </a:r>
            <a:r>
              <a:rPr lang="en-US" dirty="0"/>
              <a:t>Similar to NBC, for each neuron, SNAC considers the value range that is above the maximum value seen during training. SNAC measures how the upper corner-case regions of neurons are covered.</a:t>
            </a:r>
          </a:p>
          <a:p>
            <a:r>
              <a:rPr lang="en-US" b="1" dirty="0"/>
              <a:t>• Top-k Neuron Coverage (TKNC): </a:t>
            </a:r>
            <a:r>
              <a:rPr lang="en-US" dirty="0"/>
              <a:t>TKNC is a layer level testing criterion, which measures the ratio of neurons that have once been the most active k neurons of each layer on a given test set.</a:t>
            </a:r>
          </a:p>
        </p:txBody>
      </p:sp>
      <p:sp>
        <p:nvSpPr>
          <p:cNvPr id="4" name="Slide Number Placeholder 3"/>
          <p:cNvSpPr>
            <a:spLocks noGrp="1"/>
          </p:cNvSpPr>
          <p:nvPr>
            <p:ph type="sldNum" sz="quarter" idx="10"/>
          </p:nvPr>
        </p:nvSpPr>
        <p:spPr/>
        <p:txBody>
          <a:bodyPr/>
          <a:lstStyle/>
          <a:p>
            <a:fld id="{2DA6FA49-66E4-44B5-8B59-45961525528C}" type="slidenum">
              <a:rPr lang="en-US" smtClean="0"/>
              <a:pPr/>
              <a:t>8</a:t>
            </a:fld>
            <a:endParaRPr lang="en-US"/>
          </a:p>
        </p:txBody>
      </p:sp>
    </p:spTree>
    <p:extLst>
      <p:ext uri="{BB962C8B-B14F-4D97-AF65-F5344CB8AC3E}">
        <p14:creationId xmlns:p14="http://schemas.microsoft.com/office/powerpoint/2010/main" val="906052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9</a:t>
            </a:fld>
            <a:endParaRPr lang="en-US"/>
          </a:p>
        </p:txBody>
      </p:sp>
    </p:spTree>
    <p:extLst>
      <p:ext uri="{BB962C8B-B14F-4D97-AF65-F5344CB8AC3E}">
        <p14:creationId xmlns:p14="http://schemas.microsoft.com/office/powerpoint/2010/main" val="53308205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6320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0252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6488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7758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61BEF0D-F0BB-DE4B-95CE-6DB70DBA9567}" type="datetimeFigureOut">
              <a:rPr lang="en-US" smtClean="0"/>
              <a:pPr/>
              <a:t>9/5/19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2419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883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7872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6183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5767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9/5/19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0181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9/5/19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162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1BEF0D-F0BB-DE4B-95CE-6DB70DBA9567}" type="datetimeFigureOut">
              <a:rPr lang="en-US" smtClean="0"/>
              <a:pPr/>
              <a:t>9/5/19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5305169"/>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931224" y="3533175"/>
            <a:ext cx="8673143" cy="639091"/>
          </a:xfrm>
        </p:spPr>
        <p:txBody>
          <a:bodyPr vert="horz" lIns="91440" tIns="45720" rIns="91440" bIns="45720" rtlCol="0" anchor="t">
            <a:noAutofit/>
          </a:bodyPr>
          <a:lstStyle/>
          <a:p>
            <a:pPr algn="ctr"/>
            <a:r>
              <a:rPr lang="en-US" dirty="0">
                <a:latin typeface="Times New Roman" panose="02020603050405020304" pitchFamily="18" charset="0"/>
                <a:cs typeface="Times New Roman" panose="02020603050405020304" pitchFamily="18" charset="0"/>
              </a:rPr>
              <a:t>Published in ﻿ISSTA 2019 - Proceedings of the 28th ACM SIGSOFT International Symposium on Software Testing and Analysis</a:t>
            </a:r>
          </a:p>
        </p:txBody>
      </p:sp>
      <p:sp>
        <p:nvSpPr>
          <p:cNvPr id="10" name="Rectangle 9"/>
          <p:cNvSpPr/>
          <p:nvPr/>
        </p:nvSpPr>
        <p:spPr>
          <a:xfrm>
            <a:off x="1156657" y="2261620"/>
            <a:ext cx="9447710" cy="1107996"/>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Authors</a:t>
            </a:r>
            <a:r>
              <a:rPr lang="en-US" sz="2400" dirty="0">
                <a:latin typeface="Times New Roman" panose="02020603050405020304" pitchFamily="18" charset="0"/>
                <a:cs typeface="Times New Roman" panose="02020603050405020304" pitchFamily="18" charset="0"/>
              </a:rPr>
              <a:t>: ﻿</a:t>
            </a:r>
          </a:p>
          <a:p>
            <a:pPr algn="ctr"/>
            <a:r>
              <a:rPr lang="en-US" dirty="0" err="1">
                <a:latin typeface="Times New Roman" panose="02020603050405020304" pitchFamily="18" charset="0"/>
                <a:cs typeface="Times New Roman" panose="02020603050405020304" pitchFamily="18" charset="0"/>
              </a:rPr>
              <a:t>Xiaofei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Xie</a:t>
            </a:r>
            <a:r>
              <a:rPr lang="en-US" dirty="0">
                <a:latin typeface="Times New Roman" panose="02020603050405020304" pitchFamily="18" charset="0"/>
                <a:cs typeface="Times New Roman" panose="02020603050405020304" pitchFamily="18" charset="0"/>
              </a:rPr>
              <a:t>, Lei Ma, Felix </a:t>
            </a:r>
            <a:r>
              <a:rPr lang="en-US" dirty="0" err="1">
                <a:latin typeface="Times New Roman" panose="02020603050405020304" pitchFamily="18" charset="0"/>
                <a:cs typeface="Times New Roman" panose="02020603050405020304" pitchFamily="18" charset="0"/>
              </a:rPr>
              <a:t>Juefei</a:t>
            </a:r>
            <a:r>
              <a:rPr lang="en-US" dirty="0">
                <a:latin typeface="Times New Roman" panose="02020603050405020304" pitchFamily="18" charset="0"/>
                <a:cs typeface="Times New Roman" panose="02020603050405020304" pitchFamily="18" charset="0"/>
              </a:rPr>
              <a:t>-Xu, </a:t>
            </a:r>
            <a:r>
              <a:rPr lang="en-US" dirty="0" err="1">
                <a:latin typeface="Times New Roman" panose="02020603050405020304" pitchFamily="18" charset="0"/>
                <a:cs typeface="Times New Roman" panose="02020603050405020304" pitchFamily="18" charset="0"/>
              </a:rPr>
              <a:t>Hongxu</a:t>
            </a:r>
            <a:r>
              <a:rPr lang="en-US" dirty="0">
                <a:latin typeface="Times New Roman" panose="02020603050405020304" pitchFamily="18" charset="0"/>
                <a:cs typeface="Times New Roman" panose="02020603050405020304" pitchFamily="18" charset="0"/>
              </a:rPr>
              <a:t> Chen, </a:t>
            </a:r>
            <a:r>
              <a:rPr lang="en-US" dirty="0" err="1">
                <a:latin typeface="Times New Roman" panose="02020603050405020304" pitchFamily="18" charset="0"/>
                <a:cs typeface="Times New Roman" panose="02020603050405020304" pitchFamily="18" charset="0"/>
              </a:rPr>
              <a:t>Minhui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Xue</a:t>
            </a:r>
            <a:r>
              <a:rPr lang="en-US" dirty="0">
                <a:latin typeface="Times New Roman" panose="02020603050405020304" pitchFamily="18" charset="0"/>
                <a:cs typeface="Times New Roman" panose="02020603050405020304" pitchFamily="18" charset="0"/>
              </a:rPr>
              <a:t>, Bo Li, Yang Liu, </a:t>
            </a:r>
            <a:r>
              <a:rPr lang="en-US" dirty="0" err="1">
                <a:latin typeface="Times New Roman" panose="02020603050405020304" pitchFamily="18" charset="0"/>
                <a:cs typeface="Times New Roman" panose="02020603050405020304" pitchFamily="18" charset="0"/>
              </a:rPr>
              <a:t>Jianjun</a:t>
            </a:r>
            <a:r>
              <a:rPr lang="en-US" dirty="0">
                <a:latin typeface="Times New Roman" panose="02020603050405020304" pitchFamily="18" charset="0"/>
                <a:cs typeface="Times New Roman" panose="02020603050405020304" pitchFamily="18" charset="0"/>
              </a:rPr>
              <a:t> Zhao, </a:t>
            </a:r>
            <a:r>
              <a:rPr lang="en-US" dirty="0" err="1">
                <a:latin typeface="Times New Roman" panose="02020603050405020304" pitchFamily="18" charset="0"/>
                <a:cs typeface="Times New Roman" panose="02020603050405020304" pitchFamily="18" charset="0"/>
              </a:rPr>
              <a:t>Jianxiong</a:t>
            </a:r>
            <a:r>
              <a:rPr lang="en-US" dirty="0">
                <a:latin typeface="Times New Roman" panose="02020603050405020304" pitchFamily="18" charset="0"/>
                <a:cs typeface="Times New Roman" panose="02020603050405020304" pitchFamily="18" charset="0"/>
              </a:rPr>
              <a:t> Yin, Simon See</a:t>
            </a:r>
            <a:r>
              <a:rPr lang="en-US" sz="2400" dirty="0">
                <a:latin typeface="Times New Roman" panose="02020603050405020304" pitchFamily="18" charset="0"/>
                <a:cs typeface="Times New Roman" panose="02020603050405020304" pitchFamily="18" charset="0"/>
              </a:rPr>
              <a:t>.</a:t>
            </a:r>
          </a:p>
        </p:txBody>
      </p:sp>
      <p:sp>
        <p:nvSpPr>
          <p:cNvPr id="7" name="Rectangle 6">
            <a:extLst>
              <a:ext uri="{FF2B5EF4-FFF2-40B4-BE49-F238E27FC236}">
                <a16:creationId xmlns:a16="http://schemas.microsoft.com/office/drawing/2014/main" id="{120D2DCC-99C8-014C-AEC8-60A38A2A152F}"/>
              </a:ext>
            </a:extLst>
          </p:cNvPr>
          <p:cNvSpPr/>
          <p:nvPr/>
        </p:nvSpPr>
        <p:spPr>
          <a:xfrm>
            <a:off x="1156657" y="1676875"/>
            <a:ext cx="9878686" cy="400110"/>
          </a:xfrm>
          <a:prstGeom prst="rect">
            <a:avLst/>
          </a:prstGeom>
        </p:spPr>
        <p:txBody>
          <a:bodyPr wrap="square">
            <a:spAutoFit/>
          </a:bodyPr>
          <a:lstStyle/>
          <a:p>
            <a:pPr algn="ctr"/>
            <a:r>
              <a:rPr lang="en-US" sz="2000" b="1" dirty="0">
                <a:latin typeface="Times New Roman" panose="02020603050405020304" pitchFamily="18" charset="0"/>
                <a:cs typeface="Times New Roman" panose="02020603050405020304" pitchFamily="18" charset="0"/>
              </a:rPr>
              <a:t>DeepHunter: A Coverage-Guided Fuzz Testing Framework for Deep Neural Networks</a:t>
            </a:r>
          </a:p>
        </p:txBody>
      </p:sp>
      <p:sp>
        <p:nvSpPr>
          <p:cNvPr id="8" name="Rectangle 7">
            <a:extLst>
              <a:ext uri="{FF2B5EF4-FFF2-40B4-BE49-F238E27FC236}">
                <a16:creationId xmlns:a16="http://schemas.microsoft.com/office/drawing/2014/main" id="{B05E5930-34F9-2C46-9CB8-B27FA893F4C1}"/>
              </a:ext>
            </a:extLst>
          </p:cNvPr>
          <p:cNvSpPr/>
          <p:nvPr/>
        </p:nvSpPr>
        <p:spPr>
          <a:xfrm>
            <a:off x="985015" y="4756609"/>
            <a:ext cx="10221970" cy="738664"/>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Keywords</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Deep learning testing, metamorphic testing, coverage-guided fuzzing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7644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47532" y="206476"/>
            <a:ext cx="9474712"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Test Oracle for Erroneous Behaviors </a:t>
            </a:r>
            <a:endParaRPr lang="en-US"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FEACEC9-782F-064F-A10C-87BE3539FC85}"/>
              </a:ext>
            </a:extLst>
          </p:cNvPr>
          <p:cNvPicPr>
            <a:picLocks noChangeAspect="1"/>
          </p:cNvPicPr>
          <p:nvPr/>
        </p:nvPicPr>
        <p:blipFill>
          <a:blip r:embed="rId3"/>
          <a:stretch>
            <a:fillRect/>
          </a:stretch>
        </p:blipFill>
        <p:spPr>
          <a:xfrm>
            <a:off x="3155950" y="1532447"/>
            <a:ext cx="5816600" cy="914400"/>
          </a:xfrm>
          <a:prstGeom prst="rect">
            <a:avLst/>
          </a:prstGeom>
        </p:spPr>
      </p:pic>
      <p:pic>
        <p:nvPicPr>
          <p:cNvPr id="11" name="Picture 10">
            <a:extLst>
              <a:ext uri="{FF2B5EF4-FFF2-40B4-BE49-F238E27FC236}">
                <a16:creationId xmlns:a16="http://schemas.microsoft.com/office/drawing/2014/main" id="{1FB8E866-7653-F94E-A165-E0044B8BAF5D}"/>
              </a:ext>
            </a:extLst>
          </p:cNvPr>
          <p:cNvPicPr>
            <a:picLocks noChangeAspect="1"/>
          </p:cNvPicPr>
          <p:nvPr/>
        </p:nvPicPr>
        <p:blipFill>
          <a:blip r:embed="rId4"/>
          <a:stretch>
            <a:fillRect/>
          </a:stretch>
        </p:blipFill>
        <p:spPr>
          <a:xfrm>
            <a:off x="3155950" y="2848232"/>
            <a:ext cx="5880100" cy="914400"/>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BA4A903A-0C55-3748-A95D-B4113EDB617E}"/>
              </a:ext>
            </a:extLst>
          </p:cNvPr>
          <p:cNvPicPr>
            <a:picLocks noChangeAspect="1"/>
          </p:cNvPicPr>
          <p:nvPr/>
        </p:nvPicPr>
        <p:blipFill>
          <a:blip r:embed="rId5"/>
          <a:stretch>
            <a:fillRect/>
          </a:stretch>
        </p:blipFill>
        <p:spPr>
          <a:xfrm>
            <a:off x="3155950" y="4164017"/>
            <a:ext cx="5905500" cy="1333500"/>
          </a:xfrm>
          <a:prstGeom prst="rect">
            <a:avLst/>
          </a:prstGeom>
        </p:spPr>
      </p:pic>
    </p:spTree>
    <p:extLst>
      <p:ext uri="{BB962C8B-B14F-4D97-AF65-F5344CB8AC3E}">
        <p14:creationId xmlns:p14="http://schemas.microsoft.com/office/powerpoint/2010/main" val="561245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47532" y="206476"/>
            <a:ext cx="9474712"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Evaluation (1/2)</a:t>
            </a:r>
            <a:endParaRPr lang="en-US" sz="280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9AD313D5-72F1-C54D-82B3-810EAC07B194}"/>
              </a:ext>
            </a:extLst>
          </p:cNvPr>
          <p:cNvSpPr>
            <a:spLocks noGrp="1"/>
          </p:cNvSpPr>
          <p:nvPr>
            <p:ph idx="1"/>
          </p:nvPr>
        </p:nvSpPr>
        <p:spPr>
          <a:xfrm>
            <a:off x="583500" y="1156068"/>
            <a:ext cx="10783747" cy="4988700"/>
          </a:xfrm>
        </p:spPr>
        <p:txBody>
          <a:bodyPr>
            <a:noAutofit/>
          </a:bodyPr>
          <a:lstStyle/>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RQ1 (Metamorphic Mutation): </a:t>
            </a:r>
            <a:r>
              <a:rPr lang="en-US" dirty="0">
                <a:latin typeface="Times New Roman" panose="02020603050405020304" pitchFamily="18" charset="0"/>
                <a:cs typeface="Times New Roman" panose="02020603050405020304" pitchFamily="18" charset="0"/>
              </a:rPr>
              <a:t>How effective are different mutation strategies for generating semantic-preserving images?</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RQ2 (Coverage): </a:t>
            </a:r>
            <a:r>
              <a:rPr lang="en-US" dirty="0">
                <a:latin typeface="Times New Roman" panose="02020603050405020304" pitchFamily="18" charset="0"/>
                <a:cs typeface="Times New Roman" panose="02020603050405020304" pitchFamily="18" charset="0"/>
              </a:rPr>
              <a:t>How effective are different testing criteria and seed selection strategies for improving coverage of DNNs? </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RQ3 (Error Detection): </a:t>
            </a:r>
            <a:r>
              <a:rPr lang="en-US" dirty="0">
                <a:latin typeface="Times New Roman" panose="02020603050405020304" pitchFamily="18" charset="0"/>
                <a:cs typeface="Times New Roman" panose="02020603050405020304" pitchFamily="18" charset="0"/>
              </a:rPr>
              <a:t>How effective are different testing criteria and seed selection strategies for detecting erroneous behaviors of DNNs? </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RQ4 (Platform Migration): </a:t>
            </a:r>
            <a:r>
              <a:rPr lang="en-US" dirty="0">
                <a:latin typeface="Times New Roman" panose="02020603050405020304" pitchFamily="18" charset="0"/>
                <a:cs typeface="Times New Roman" panose="02020603050405020304" pitchFamily="18" charset="0"/>
              </a:rPr>
              <a:t>Is DeepHunter applicable to detect the specific defects introduced by DNN quantization during platform migration?</a:t>
            </a:r>
          </a:p>
        </p:txBody>
      </p:sp>
    </p:spTree>
    <p:extLst>
      <p:ext uri="{BB962C8B-B14F-4D97-AF65-F5344CB8AC3E}">
        <p14:creationId xmlns:p14="http://schemas.microsoft.com/office/powerpoint/2010/main" val="2025395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47532" y="206476"/>
            <a:ext cx="9474712"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Evaluation (2/2)</a:t>
            </a:r>
            <a:endParaRPr lang="en-US" sz="28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7D37514-B771-6349-82B7-2650A43993E9}"/>
              </a:ext>
            </a:extLst>
          </p:cNvPr>
          <p:cNvSpPr/>
          <p:nvPr/>
        </p:nvSpPr>
        <p:spPr>
          <a:xfrm>
            <a:off x="902688" y="876320"/>
            <a:ext cx="2728632"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Data and DNN models:</a:t>
            </a:r>
            <a:endParaRPr lang="en-US" sz="2000" dirty="0"/>
          </a:p>
        </p:txBody>
      </p:sp>
      <p:pic>
        <p:nvPicPr>
          <p:cNvPr id="10" name="Picture 9" descr="A screenshot of a cell phone&#10;&#10;Description automatically generated">
            <a:extLst>
              <a:ext uri="{FF2B5EF4-FFF2-40B4-BE49-F238E27FC236}">
                <a16:creationId xmlns:a16="http://schemas.microsoft.com/office/drawing/2014/main" id="{69B964E6-1700-A846-A8C7-4E154D5B5BF9}"/>
              </a:ext>
            </a:extLst>
          </p:cNvPr>
          <p:cNvPicPr>
            <a:picLocks noChangeAspect="1"/>
          </p:cNvPicPr>
          <p:nvPr/>
        </p:nvPicPr>
        <p:blipFill>
          <a:blip r:embed="rId3"/>
          <a:stretch>
            <a:fillRect/>
          </a:stretch>
        </p:blipFill>
        <p:spPr>
          <a:xfrm>
            <a:off x="2584408" y="1376026"/>
            <a:ext cx="5672467" cy="1866138"/>
          </a:xfrm>
          <a:prstGeom prst="rect">
            <a:avLst/>
          </a:prstGeom>
        </p:spPr>
      </p:pic>
      <p:sp>
        <p:nvSpPr>
          <p:cNvPr id="11" name="Rectangle 10">
            <a:extLst>
              <a:ext uri="{FF2B5EF4-FFF2-40B4-BE49-F238E27FC236}">
                <a16:creationId xmlns:a16="http://schemas.microsoft.com/office/drawing/2014/main" id="{19DF6EBE-0023-3A4B-B90C-D155E6F1E3AB}"/>
              </a:ext>
            </a:extLst>
          </p:cNvPr>
          <p:cNvSpPr/>
          <p:nvPr/>
        </p:nvSpPr>
        <p:spPr>
          <a:xfrm>
            <a:off x="902688" y="3435178"/>
            <a:ext cx="3729098"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DeepHunter vs State-of-the-art:</a:t>
            </a:r>
            <a:endParaRPr lang="en-US" sz="2000" dirty="0"/>
          </a:p>
        </p:txBody>
      </p:sp>
      <p:sp>
        <p:nvSpPr>
          <p:cNvPr id="12" name="Content Placeholder 2">
            <a:extLst>
              <a:ext uri="{FF2B5EF4-FFF2-40B4-BE49-F238E27FC236}">
                <a16:creationId xmlns:a16="http://schemas.microsoft.com/office/drawing/2014/main" id="{2C04E222-3EA7-DB40-908D-FED9C5E92A2F}"/>
              </a:ext>
            </a:extLst>
          </p:cNvPr>
          <p:cNvSpPr txBox="1">
            <a:spLocks/>
          </p:cNvSpPr>
          <p:nvPr/>
        </p:nvSpPr>
        <p:spPr>
          <a:xfrm>
            <a:off x="1519881" y="4028302"/>
            <a:ext cx="5672467" cy="1204709"/>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617220" lvl="1" indent="-342900" algn="just">
              <a:lnSpc>
                <a:spcPct val="100000"/>
              </a:lnSpc>
              <a:buFont typeface="+mj-lt"/>
              <a:buAutoNum type="arabicPeriod"/>
            </a:pPr>
            <a:r>
              <a:rPr lang="en-US" dirty="0">
                <a:latin typeface="Times New Roman" panose="02020603050405020304" pitchFamily="18" charset="0"/>
                <a:cs typeface="Times New Roman" panose="02020603050405020304" pitchFamily="18" charset="0"/>
              </a:rPr>
              <a:t>Random Testing  (as baseline)</a:t>
            </a:r>
          </a:p>
          <a:p>
            <a:pPr marL="617220" lvl="1" indent="-342900" algn="just">
              <a:lnSpc>
                <a:spcPct val="100000"/>
              </a:lnSpc>
              <a:buFont typeface="+mj-lt"/>
              <a:buAutoNum type="arabicPeriod"/>
            </a:pPr>
            <a:r>
              <a:rPr lang="en-US" dirty="0" err="1">
                <a:latin typeface="Times New Roman" panose="02020603050405020304" pitchFamily="18" charset="0"/>
                <a:cs typeface="Times New Roman" panose="02020603050405020304" pitchFamily="18" charset="0"/>
              </a:rPr>
              <a:t>DeepTest</a:t>
            </a:r>
            <a:endParaRPr lang="en-US" dirty="0">
              <a:latin typeface="Times New Roman" panose="02020603050405020304" pitchFamily="18" charset="0"/>
              <a:cs typeface="Times New Roman" panose="02020603050405020304" pitchFamily="18" charset="0"/>
            </a:endParaRPr>
          </a:p>
          <a:p>
            <a:pPr marL="617220" lvl="1" indent="-342900" algn="just">
              <a:lnSpc>
                <a:spcPct val="100000"/>
              </a:lnSpc>
              <a:buFont typeface="+mj-lt"/>
              <a:buAutoNum type="arabicPeriod"/>
            </a:pPr>
            <a:r>
              <a:rPr lang="en-US" dirty="0" err="1">
                <a:latin typeface="Times New Roman" panose="02020603050405020304" pitchFamily="18" charset="0"/>
                <a:cs typeface="Times New Roman" panose="02020603050405020304" pitchFamily="18" charset="0"/>
              </a:rPr>
              <a:t>TensorFuzz</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623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47532" y="206476"/>
            <a:ext cx="9474712"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RQ1. User Study on Metamorphic Mutation</a:t>
            </a:r>
            <a:endParaRPr lang="en-US" sz="28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65C61988-B265-6B4B-B4A6-070ECF156070}"/>
              </a:ext>
            </a:extLst>
          </p:cNvPr>
          <p:cNvSpPr txBox="1">
            <a:spLocks/>
          </p:cNvSpPr>
          <p:nvPr/>
        </p:nvSpPr>
        <p:spPr>
          <a:xfrm>
            <a:off x="591065" y="1360739"/>
            <a:ext cx="4153929" cy="4841273"/>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lvl="1"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33C26A68-19D5-644D-B366-DE799F85A89F}"/>
              </a:ext>
            </a:extLst>
          </p:cNvPr>
          <p:cNvPicPr>
            <a:picLocks noChangeAspect="1"/>
          </p:cNvPicPr>
          <p:nvPr/>
        </p:nvPicPr>
        <p:blipFill>
          <a:blip r:embed="rId3"/>
          <a:srcRect/>
          <a:stretch/>
        </p:blipFill>
        <p:spPr>
          <a:xfrm>
            <a:off x="484188" y="3325859"/>
            <a:ext cx="5236836" cy="1471791"/>
          </a:xfrm>
          <a:prstGeom prst="rect">
            <a:avLst/>
          </a:prstGeom>
        </p:spPr>
      </p:pic>
      <p:pic>
        <p:nvPicPr>
          <p:cNvPr id="11" name="Picture 10">
            <a:extLst>
              <a:ext uri="{FF2B5EF4-FFF2-40B4-BE49-F238E27FC236}">
                <a16:creationId xmlns:a16="http://schemas.microsoft.com/office/drawing/2014/main" id="{70C7AFD6-4A32-E54A-97A0-D2FC2E715BEB}"/>
              </a:ext>
            </a:extLst>
          </p:cNvPr>
          <p:cNvPicPr>
            <a:picLocks noChangeAspect="1"/>
          </p:cNvPicPr>
          <p:nvPr/>
        </p:nvPicPr>
        <p:blipFill>
          <a:blip r:embed="rId4"/>
          <a:srcRect/>
          <a:stretch/>
        </p:blipFill>
        <p:spPr>
          <a:xfrm>
            <a:off x="591065" y="1040383"/>
            <a:ext cx="5236836" cy="1611334"/>
          </a:xfrm>
          <a:prstGeom prst="rect">
            <a:avLst/>
          </a:prstGeom>
        </p:spPr>
      </p:pic>
      <p:sp>
        <p:nvSpPr>
          <p:cNvPr id="12" name="Content Placeholder 2">
            <a:extLst>
              <a:ext uri="{FF2B5EF4-FFF2-40B4-BE49-F238E27FC236}">
                <a16:creationId xmlns:a16="http://schemas.microsoft.com/office/drawing/2014/main" id="{8E3A4D72-187A-1C41-9BF0-318FE87896D4}"/>
              </a:ext>
            </a:extLst>
          </p:cNvPr>
          <p:cNvSpPr txBox="1">
            <a:spLocks/>
          </p:cNvSpPr>
          <p:nvPr/>
        </p:nvSpPr>
        <p:spPr>
          <a:xfrm>
            <a:off x="6156970" y="1040383"/>
            <a:ext cx="5443965" cy="331119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00000"/>
              </a:lnSpc>
              <a:buNone/>
            </a:pPr>
            <a:r>
              <a:rPr lang="en-US" b="1" dirty="0">
                <a:latin typeface="Times New Roman" panose="02020603050405020304" pitchFamily="18" charset="0"/>
                <a:cs typeface="Times New Roman" panose="02020603050405020304" pitchFamily="18" charset="0"/>
              </a:rPr>
              <a:t>Observations</a:t>
            </a:r>
            <a:r>
              <a:rPr lang="en-US"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DeepTest</a:t>
            </a:r>
            <a:r>
              <a:rPr lang="en-US" sz="1800" dirty="0">
                <a:latin typeface="Times New Roman" panose="02020603050405020304" pitchFamily="18" charset="0"/>
                <a:cs typeface="Times New Roman" panose="02020603050405020304" pitchFamily="18" charset="0"/>
              </a:rPr>
              <a:t> generates many invalid images without constraints.</a:t>
            </a:r>
          </a:p>
          <a:p>
            <a:pPr algn="just">
              <a:lnSpc>
                <a:spcPct val="100000"/>
              </a:lnSpc>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TensorFuzz</a:t>
            </a:r>
            <a:r>
              <a:rPr lang="en-US" sz="1800" dirty="0">
                <a:latin typeface="Times New Roman" panose="02020603050405020304" pitchFamily="18" charset="0"/>
                <a:cs typeface="Times New Roman" panose="02020603050405020304" pitchFamily="18" charset="0"/>
              </a:rPr>
              <a:t> reduces the invalid images generation ratio with transformation constraint.</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conservative setting in DeepHunter confines the invalidity ratio to be even lower.</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invalidity rate of CIFAR-10 is generally higher than MNIST and ImageNet as the resolution of CIFAR-10 is relatively low.</a:t>
            </a:r>
          </a:p>
          <a:p>
            <a:pPr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5339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47532" y="206476"/>
            <a:ext cx="9474712"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RQ2. ﻿Results of Coverage Increase</a:t>
            </a:r>
            <a:endParaRPr lang="en-US"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DC3E3EB-990B-154A-8CBF-85C1655AEE49}"/>
              </a:ext>
            </a:extLst>
          </p:cNvPr>
          <p:cNvPicPr>
            <a:picLocks noChangeAspect="1"/>
          </p:cNvPicPr>
          <p:nvPr/>
        </p:nvPicPr>
        <p:blipFill>
          <a:blip r:embed="rId3"/>
          <a:srcRect/>
          <a:stretch/>
        </p:blipFill>
        <p:spPr>
          <a:xfrm>
            <a:off x="5941648" y="4345827"/>
            <a:ext cx="5829300" cy="1622066"/>
          </a:xfrm>
          <a:prstGeom prst="rect">
            <a:avLst/>
          </a:prstGeom>
        </p:spPr>
      </p:pic>
      <p:pic>
        <p:nvPicPr>
          <p:cNvPr id="3" name="Picture 2" descr="A close up of text on a white background&#10;&#10;Description automatically generated">
            <a:extLst>
              <a:ext uri="{FF2B5EF4-FFF2-40B4-BE49-F238E27FC236}">
                <a16:creationId xmlns:a16="http://schemas.microsoft.com/office/drawing/2014/main" id="{101EF344-F564-CF48-B66B-3789951FF3A0}"/>
              </a:ext>
            </a:extLst>
          </p:cNvPr>
          <p:cNvPicPr>
            <a:picLocks noChangeAspect="1"/>
          </p:cNvPicPr>
          <p:nvPr/>
        </p:nvPicPr>
        <p:blipFill>
          <a:blip r:embed="rId4"/>
          <a:stretch>
            <a:fillRect/>
          </a:stretch>
        </p:blipFill>
        <p:spPr>
          <a:xfrm>
            <a:off x="393356" y="890107"/>
            <a:ext cx="5236836" cy="5671333"/>
          </a:xfrm>
          <a:prstGeom prst="rect">
            <a:avLst/>
          </a:prstGeom>
        </p:spPr>
      </p:pic>
      <p:sp>
        <p:nvSpPr>
          <p:cNvPr id="9" name="Content Placeholder 2">
            <a:extLst>
              <a:ext uri="{FF2B5EF4-FFF2-40B4-BE49-F238E27FC236}">
                <a16:creationId xmlns:a16="http://schemas.microsoft.com/office/drawing/2014/main" id="{5B8311B2-ED64-6645-811B-9CC534E3CE79}"/>
              </a:ext>
            </a:extLst>
          </p:cNvPr>
          <p:cNvSpPr txBox="1">
            <a:spLocks/>
          </p:cNvSpPr>
          <p:nvPr/>
        </p:nvSpPr>
        <p:spPr>
          <a:xfrm>
            <a:off x="6134316" y="890108"/>
            <a:ext cx="5443965" cy="331119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00000"/>
              </a:lnSpc>
              <a:buNone/>
            </a:pPr>
            <a:r>
              <a:rPr lang="en-US" b="1" dirty="0">
                <a:latin typeface="Times New Roman" panose="02020603050405020304" pitchFamily="18" charset="0"/>
                <a:cs typeface="Times New Roman" panose="02020603050405020304" pitchFamily="18" charset="0"/>
              </a:rPr>
              <a:t>Observations</a:t>
            </a:r>
            <a:r>
              <a:rPr lang="en-US"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﻿CGF is effective to maximize coverage than RT.</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﻿DH obtains higher coverage than </a:t>
            </a:r>
            <a:r>
              <a:rPr lang="en-US" sz="1800" dirty="0" err="1">
                <a:latin typeface="Times New Roman" panose="02020603050405020304" pitchFamily="18" charset="0"/>
                <a:cs typeface="Times New Roman" panose="02020603050405020304" pitchFamily="18" charset="0"/>
              </a:rPr>
              <a:t>Tensorfuzz</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DeepTest</a:t>
            </a:r>
            <a:r>
              <a:rPr lang="en-US" sz="1800" dirty="0">
                <a:latin typeface="Times New Roman" panose="02020603050405020304" pitchFamily="18" charset="0"/>
                <a:cs typeface="Times New Roman" panose="02020603050405020304" pitchFamily="18" charset="0"/>
              </a:rPr>
              <a:t> as DH ﻿selects diverse seeds while latter two prefer new generated seeds.</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is relatively easier to improve coverage for KMNC/TKNC/NC (measure the major behaviors) than NBC/SNAC (represent the corner-regions).</a:t>
            </a:r>
          </a:p>
        </p:txBody>
      </p:sp>
    </p:spTree>
    <p:extLst>
      <p:ext uri="{BB962C8B-B14F-4D97-AF65-F5344CB8AC3E}">
        <p14:creationId xmlns:p14="http://schemas.microsoft.com/office/powerpoint/2010/main" val="3511611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47532" y="206476"/>
            <a:ext cx="9474712"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RQ3. ﻿ ﻿Results of Error Detection (Unique)</a:t>
            </a:r>
            <a:endParaRPr lang="en-US"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DC3E3EB-990B-154A-8CBF-85C1655AEE49}"/>
              </a:ext>
            </a:extLst>
          </p:cNvPr>
          <p:cNvPicPr>
            <a:picLocks noChangeAspect="1"/>
          </p:cNvPicPr>
          <p:nvPr/>
        </p:nvPicPr>
        <p:blipFill>
          <a:blip r:embed="rId3"/>
          <a:srcRect/>
          <a:stretch/>
        </p:blipFill>
        <p:spPr>
          <a:xfrm>
            <a:off x="6096000" y="4473148"/>
            <a:ext cx="5746388" cy="1622066"/>
          </a:xfrm>
          <a:prstGeom prst="rect">
            <a:avLst/>
          </a:prstGeom>
        </p:spPr>
      </p:pic>
      <p:pic>
        <p:nvPicPr>
          <p:cNvPr id="3" name="Picture 2">
            <a:extLst>
              <a:ext uri="{FF2B5EF4-FFF2-40B4-BE49-F238E27FC236}">
                <a16:creationId xmlns:a16="http://schemas.microsoft.com/office/drawing/2014/main" id="{101EF344-F564-CF48-B66B-3789951FF3A0}"/>
              </a:ext>
            </a:extLst>
          </p:cNvPr>
          <p:cNvPicPr>
            <a:picLocks noChangeAspect="1"/>
          </p:cNvPicPr>
          <p:nvPr/>
        </p:nvPicPr>
        <p:blipFill>
          <a:blip r:embed="rId4"/>
          <a:srcRect/>
          <a:stretch/>
        </p:blipFill>
        <p:spPr>
          <a:xfrm>
            <a:off x="393356" y="1426119"/>
            <a:ext cx="5236836" cy="4599308"/>
          </a:xfrm>
          <a:prstGeom prst="rect">
            <a:avLst/>
          </a:prstGeom>
        </p:spPr>
      </p:pic>
      <p:sp>
        <p:nvSpPr>
          <p:cNvPr id="8" name="Content Placeholder 2">
            <a:extLst>
              <a:ext uri="{FF2B5EF4-FFF2-40B4-BE49-F238E27FC236}">
                <a16:creationId xmlns:a16="http://schemas.microsoft.com/office/drawing/2014/main" id="{606B7078-28F3-4148-BC9D-0B45A1DF6D4D}"/>
              </a:ext>
            </a:extLst>
          </p:cNvPr>
          <p:cNvSpPr txBox="1">
            <a:spLocks/>
          </p:cNvSpPr>
          <p:nvPr/>
        </p:nvSpPr>
        <p:spPr>
          <a:xfrm>
            <a:off x="6052256" y="890107"/>
            <a:ext cx="5746388" cy="3583041"/>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00000"/>
              </a:lnSpc>
              <a:buNone/>
            </a:pPr>
            <a:r>
              <a:rPr lang="en-US" b="1" dirty="0">
                <a:latin typeface="Times New Roman" panose="02020603050405020304" pitchFamily="18" charset="0"/>
                <a:cs typeface="Times New Roman" panose="02020603050405020304" pitchFamily="18" charset="0"/>
              </a:rPr>
              <a:t>Observations</a:t>
            </a:r>
            <a:r>
              <a:rPr lang="en-US"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﻿CGF is effective in detecting more unique errors than RT.</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﻿CGF detects more unique errors when ﻿model becomes more complex (i.e. ﻿VGG16).</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KMNC is less effective as it mainly considers the major functional behavior coverage.</a:t>
            </a:r>
          </a:p>
          <a:p>
            <a:pPr algn="just">
              <a:lnSpc>
                <a:spcPct val="100000"/>
              </a:lnSpc>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DH+Prob</a:t>
            </a:r>
            <a:r>
              <a:rPr lang="en-US" sz="1800" dirty="0">
                <a:latin typeface="Times New Roman" panose="02020603050405020304" pitchFamily="18" charset="0"/>
                <a:cs typeface="Times New Roman" panose="02020603050405020304" pitchFamily="18" charset="0"/>
              </a:rPr>
              <a:t> detects more unique errors than the other strategies for most cases.</a:t>
            </a:r>
          </a:p>
          <a:p>
            <a:pPr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3662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47532" y="206476"/>
            <a:ext cx="9474712"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RQ3. ﻿ ﻿Results of Error Detection (Diverse)</a:t>
            </a:r>
            <a:endParaRPr lang="en-US"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DC3E3EB-990B-154A-8CBF-85C1655AEE49}"/>
              </a:ext>
            </a:extLst>
          </p:cNvPr>
          <p:cNvPicPr>
            <a:picLocks noChangeAspect="1"/>
          </p:cNvPicPr>
          <p:nvPr/>
        </p:nvPicPr>
        <p:blipFill>
          <a:blip r:embed="rId3"/>
          <a:srcRect/>
          <a:stretch/>
        </p:blipFill>
        <p:spPr>
          <a:xfrm>
            <a:off x="6052256" y="4473148"/>
            <a:ext cx="5746388" cy="1622066"/>
          </a:xfrm>
          <a:prstGeom prst="rect">
            <a:avLst/>
          </a:prstGeom>
        </p:spPr>
      </p:pic>
      <p:pic>
        <p:nvPicPr>
          <p:cNvPr id="3" name="Picture 2">
            <a:extLst>
              <a:ext uri="{FF2B5EF4-FFF2-40B4-BE49-F238E27FC236}">
                <a16:creationId xmlns:a16="http://schemas.microsoft.com/office/drawing/2014/main" id="{101EF344-F564-CF48-B66B-3789951FF3A0}"/>
              </a:ext>
            </a:extLst>
          </p:cNvPr>
          <p:cNvPicPr>
            <a:picLocks noChangeAspect="1"/>
          </p:cNvPicPr>
          <p:nvPr/>
        </p:nvPicPr>
        <p:blipFill>
          <a:blip r:embed="rId4"/>
          <a:srcRect/>
          <a:stretch/>
        </p:blipFill>
        <p:spPr>
          <a:xfrm>
            <a:off x="393356" y="1421794"/>
            <a:ext cx="5236836" cy="4607958"/>
          </a:xfrm>
          <a:prstGeom prst="rect">
            <a:avLst/>
          </a:prstGeom>
        </p:spPr>
      </p:pic>
      <p:sp>
        <p:nvSpPr>
          <p:cNvPr id="9" name="Content Placeholder 2">
            <a:extLst>
              <a:ext uri="{FF2B5EF4-FFF2-40B4-BE49-F238E27FC236}">
                <a16:creationId xmlns:a16="http://schemas.microsoft.com/office/drawing/2014/main" id="{5B8311B2-ED64-6645-811B-9CC534E3CE79}"/>
              </a:ext>
            </a:extLst>
          </p:cNvPr>
          <p:cNvSpPr txBox="1">
            <a:spLocks/>
          </p:cNvSpPr>
          <p:nvPr/>
        </p:nvSpPr>
        <p:spPr>
          <a:xfrm>
            <a:off x="6134316" y="890107"/>
            <a:ext cx="5505749" cy="3583041"/>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00000"/>
              </a:lnSpc>
              <a:buNone/>
            </a:pPr>
            <a:endParaRPr lang="en-US"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248E9E4-F3C3-064F-9E47-5EA2CEB95E01}"/>
              </a:ext>
            </a:extLst>
          </p:cNvPr>
          <p:cNvSpPr txBox="1">
            <a:spLocks/>
          </p:cNvSpPr>
          <p:nvPr/>
        </p:nvSpPr>
        <p:spPr>
          <a:xfrm>
            <a:off x="6052256" y="890107"/>
            <a:ext cx="5746388" cy="3583041"/>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00000"/>
              </a:lnSpc>
              <a:buNone/>
            </a:pPr>
            <a:r>
              <a:rPr lang="en-US" b="1" dirty="0">
                <a:latin typeface="Times New Roman" panose="02020603050405020304" pitchFamily="18" charset="0"/>
                <a:cs typeface="Times New Roman" panose="02020603050405020304" pitchFamily="18" charset="0"/>
              </a:rPr>
              <a:t>Observations</a:t>
            </a:r>
            <a:r>
              <a:rPr lang="en-US"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﻿CGF is effective in detecting more ﻿diverse errors than RT.</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﻿CGF detects more diverse errors when ﻿model becomes more complex (i.e. ﻿VGG16).</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KMNC is less effective as it mainly considers the major functional behavior coverage.</a:t>
            </a:r>
          </a:p>
          <a:p>
            <a:pPr algn="just">
              <a:lnSpc>
                <a:spcPct val="100000"/>
              </a:lnSpc>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DH+Prob</a:t>
            </a:r>
            <a:r>
              <a:rPr lang="en-US" sz="1800" dirty="0">
                <a:latin typeface="Times New Roman" panose="02020603050405020304" pitchFamily="18" charset="0"/>
                <a:cs typeface="Times New Roman" panose="02020603050405020304" pitchFamily="18" charset="0"/>
              </a:rPr>
              <a:t> detects more diverse errors than the other strategies for most cases.</a:t>
            </a:r>
          </a:p>
          <a:p>
            <a:pPr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101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47532" y="206476"/>
            <a:ext cx="9474712"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﻿RQ4. Error Detection for Quantization</a:t>
            </a:r>
            <a:endParaRPr lang="en-US"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DC3E3EB-990B-154A-8CBF-85C1655AEE49}"/>
              </a:ext>
            </a:extLst>
          </p:cNvPr>
          <p:cNvPicPr>
            <a:picLocks noChangeAspect="1"/>
          </p:cNvPicPr>
          <p:nvPr/>
        </p:nvPicPr>
        <p:blipFill>
          <a:blip r:embed="rId3"/>
          <a:srcRect/>
          <a:stretch/>
        </p:blipFill>
        <p:spPr>
          <a:xfrm>
            <a:off x="551935" y="4572003"/>
            <a:ext cx="5149775" cy="1622066"/>
          </a:xfrm>
          <a:prstGeom prst="rect">
            <a:avLst/>
          </a:prstGeom>
        </p:spPr>
      </p:pic>
      <p:pic>
        <p:nvPicPr>
          <p:cNvPr id="3" name="Picture 2">
            <a:extLst>
              <a:ext uri="{FF2B5EF4-FFF2-40B4-BE49-F238E27FC236}">
                <a16:creationId xmlns:a16="http://schemas.microsoft.com/office/drawing/2014/main" id="{101EF344-F564-CF48-B66B-3789951FF3A0}"/>
              </a:ext>
            </a:extLst>
          </p:cNvPr>
          <p:cNvPicPr>
            <a:picLocks noChangeAspect="1"/>
          </p:cNvPicPr>
          <p:nvPr/>
        </p:nvPicPr>
        <p:blipFill>
          <a:blip r:embed="rId4"/>
          <a:srcRect/>
          <a:stretch/>
        </p:blipFill>
        <p:spPr>
          <a:xfrm>
            <a:off x="551935" y="1098767"/>
            <a:ext cx="5236836" cy="2720877"/>
          </a:xfrm>
          <a:prstGeom prst="rect">
            <a:avLst/>
          </a:prstGeom>
        </p:spPr>
      </p:pic>
      <p:sp>
        <p:nvSpPr>
          <p:cNvPr id="9" name="Content Placeholder 2">
            <a:extLst>
              <a:ext uri="{FF2B5EF4-FFF2-40B4-BE49-F238E27FC236}">
                <a16:creationId xmlns:a16="http://schemas.microsoft.com/office/drawing/2014/main" id="{5B8311B2-ED64-6645-811B-9CC534E3CE79}"/>
              </a:ext>
            </a:extLst>
          </p:cNvPr>
          <p:cNvSpPr txBox="1">
            <a:spLocks/>
          </p:cNvSpPr>
          <p:nvPr/>
        </p:nvSpPr>
        <p:spPr>
          <a:xfrm>
            <a:off x="6134316" y="890107"/>
            <a:ext cx="5505749" cy="3583041"/>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00000"/>
              </a:lnSpc>
              <a:buNone/>
            </a:pPr>
            <a:endParaRPr lang="en-US"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248E9E4-F3C3-064F-9E47-5EA2CEB95E01}"/>
              </a:ext>
            </a:extLst>
          </p:cNvPr>
          <p:cNvSpPr txBox="1">
            <a:spLocks/>
          </p:cNvSpPr>
          <p:nvPr/>
        </p:nvSpPr>
        <p:spPr>
          <a:xfrm>
            <a:off x="6277888" y="1098766"/>
            <a:ext cx="5362177" cy="3473237"/>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00000"/>
              </a:lnSpc>
              <a:buNone/>
            </a:pPr>
            <a:r>
              <a:rPr lang="en-US" b="1" dirty="0">
                <a:latin typeface="Times New Roman" panose="02020603050405020304" pitchFamily="18" charset="0"/>
                <a:cs typeface="Times New Roman" panose="02020603050405020304" pitchFamily="18" charset="0"/>
              </a:rPr>
              <a:t>Observations</a:t>
            </a:r>
            <a:r>
              <a:rPr lang="en-US"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number of unique errors found by DeepHunter with different coverage guidance is different.</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﻿Corner-region based criteria (NBC/SNAC/TKNC) is more useful to capture quantization errors.</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number of unique errors tends to increase while QR increases and highest for 100%.</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﻿Same QR would reduce the precision of more weights in a larger model (i.e. </a:t>
            </a:r>
            <a:r>
              <a:rPr lang="en-US" sz="1800" dirty="0" err="1">
                <a:latin typeface="Times New Roman" panose="02020603050405020304" pitchFamily="18" charset="0"/>
                <a:cs typeface="Times New Roman" panose="02020603050405020304" pitchFamily="18" charset="0"/>
              </a:rPr>
              <a:t>MobileNet</a:t>
            </a:r>
            <a:r>
              <a:rPr lang="en-US" sz="1800"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4109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583501" y="1156068"/>
            <a:ext cx="10238744" cy="4988700"/>
          </a:xfrm>
        </p:spPr>
        <p:txBody>
          <a:bodyPr>
            <a:noAutofit/>
          </a:bodyPr>
          <a:lstStyle/>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﻿This paper proposed DeepHunter, a general coverage-guided fuzz testing framework for DNNs. </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DeepHunter is designed to be extensible, which currently integrates four seed selection strategies and five testing criteria. </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large-scale comparative study demonstrated the effectiveness of DeepHunter. </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DeepHunter can benefit on constructing high quality DNN software.</a:t>
            </a:r>
            <a:endParaRPr lang="en-US"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35FAFA9-3B25-F74B-968F-16B760837A6C}"/>
              </a:ext>
            </a:extLst>
          </p:cNvPr>
          <p:cNvSpPr/>
          <p:nvPr/>
        </p:nvSpPr>
        <p:spPr>
          <a:xfrm>
            <a:off x="1347532" y="206476"/>
            <a:ext cx="9474712"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Conclusion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026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5F52C8-B371-374F-82E6-1C88F332AED3}"/>
              </a:ext>
            </a:extLst>
          </p:cNvPr>
          <p:cNvSpPr/>
          <p:nvPr/>
        </p:nvSpPr>
        <p:spPr>
          <a:xfrm>
            <a:off x="4986676" y="3897205"/>
            <a:ext cx="1612942" cy="461665"/>
          </a:xfrm>
          <a:prstGeom prst="rect">
            <a:avLst/>
          </a:prstGeom>
        </p:spPr>
        <p:txBody>
          <a:bodyPr wrap="square">
            <a:spAutoFit/>
          </a:bodyPr>
          <a:lstStyle/>
          <a:p>
            <a:r>
              <a:rPr lang="en-US" sz="2400" b="1" dirty="0">
                <a:latin typeface="Apple Chancery" panose="03020702040506060504" pitchFamily="66" charset="-79"/>
                <a:cs typeface="Apple Chancery" panose="03020702040506060504" pitchFamily="66" charset="-79"/>
              </a:rPr>
              <a:t>Thank you</a:t>
            </a:r>
          </a:p>
        </p:txBody>
      </p:sp>
      <p:pic>
        <p:nvPicPr>
          <p:cNvPr id="7" name="Picture 6" descr="A screenshot of a cell phone&#10;&#10;Description automatically generated">
            <a:extLst>
              <a:ext uri="{FF2B5EF4-FFF2-40B4-BE49-F238E27FC236}">
                <a16:creationId xmlns:a16="http://schemas.microsoft.com/office/drawing/2014/main" id="{0CDC5322-2E4C-3B40-A3A7-13BE0ED7876A}"/>
              </a:ext>
            </a:extLst>
          </p:cNvPr>
          <p:cNvPicPr>
            <a:picLocks noChangeAspect="1"/>
          </p:cNvPicPr>
          <p:nvPr/>
        </p:nvPicPr>
        <p:blipFill>
          <a:blip r:embed="rId3"/>
          <a:stretch>
            <a:fillRect/>
          </a:stretch>
        </p:blipFill>
        <p:spPr>
          <a:xfrm>
            <a:off x="6096000" y="389123"/>
            <a:ext cx="5918200" cy="320040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D4169B4A-DFED-2E49-AFC3-95C1C5F86847}"/>
              </a:ext>
            </a:extLst>
          </p:cNvPr>
          <p:cNvPicPr>
            <a:picLocks noChangeAspect="1"/>
          </p:cNvPicPr>
          <p:nvPr/>
        </p:nvPicPr>
        <p:blipFill>
          <a:blip r:embed="rId4"/>
          <a:stretch>
            <a:fillRect/>
          </a:stretch>
        </p:blipFill>
        <p:spPr>
          <a:xfrm>
            <a:off x="6762904" y="4737393"/>
            <a:ext cx="4864100" cy="1600200"/>
          </a:xfrm>
          <a:prstGeom prst="rect">
            <a:avLst/>
          </a:prstGeom>
        </p:spPr>
      </p:pic>
      <p:pic>
        <p:nvPicPr>
          <p:cNvPr id="14" name="Picture 13">
            <a:extLst>
              <a:ext uri="{FF2B5EF4-FFF2-40B4-BE49-F238E27FC236}">
                <a16:creationId xmlns:a16="http://schemas.microsoft.com/office/drawing/2014/main" id="{AA72CD18-9338-D84E-832E-C67DDD152F0F}"/>
              </a:ext>
            </a:extLst>
          </p:cNvPr>
          <p:cNvPicPr>
            <a:picLocks noChangeAspect="1"/>
          </p:cNvPicPr>
          <p:nvPr/>
        </p:nvPicPr>
        <p:blipFill>
          <a:blip r:embed="rId5"/>
          <a:stretch>
            <a:fillRect/>
          </a:stretch>
        </p:blipFill>
        <p:spPr>
          <a:xfrm>
            <a:off x="266700" y="4858043"/>
            <a:ext cx="5829300" cy="1358900"/>
          </a:xfrm>
          <a:prstGeom prst="rect">
            <a:avLst/>
          </a:prstGeom>
        </p:spPr>
      </p:pic>
      <p:pic>
        <p:nvPicPr>
          <p:cNvPr id="6" name="Picture 5">
            <a:extLst>
              <a:ext uri="{FF2B5EF4-FFF2-40B4-BE49-F238E27FC236}">
                <a16:creationId xmlns:a16="http://schemas.microsoft.com/office/drawing/2014/main" id="{A9374419-5DA0-2A4B-A92F-05F662EA682E}"/>
              </a:ext>
            </a:extLst>
          </p:cNvPr>
          <p:cNvPicPr>
            <a:picLocks noChangeAspect="1"/>
          </p:cNvPicPr>
          <p:nvPr/>
        </p:nvPicPr>
        <p:blipFill>
          <a:blip r:embed="rId6"/>
          <a:srcRect/>
          <a:stretch/>
        </p:blipFill>
        <p:spPr>
          <a:xfrm>
            <a:off x="177800" y="1278225"/>
            <a:ext cx="5918200" cy="1443463"/>
          </a:xfrm>
          <a:prstGeom prst="rect">
            <a:avLst/>
          </a:prstGeom>
        </p:spPr>
      </p:pic>
    </p:spTree>
    <p:extLst>
      <p:ext uri="{BB962C8B-B14F-4D97-AF65-F5344CB8AC3E}">
        <p14:creationId xmlns:p14="http://schemas.microsoft.com/office/powerpoint/2010/main" val="4063723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47532" y="206476"/>
            <a:ext cx="9474712"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Introduction</a:t>
            </a:r>
            <a:endParaRPr lang="en-US" sz="28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988E3EE6-DC46-CE48-A2DD-DF4F4B37BFEA}"/>
              </a:ext>
            </a:extLst>
          </p:cNvPr>
          <p:cNvSpPr>
            <a:spLocks noGrp="1"/>
          </p:cNvSpPr>
          <p:nvPr>
            <p:ph idx="1"/>
          </p:nvPr>
        </p:nvSpPr>
        <p:spPr>
          <a:xfrm>
            <a:off x="583500" y="1156068"/>
            <a:ext cx="10783747" cy="4988700"/>
          </a:xfrm>
        </p:spPr>
        <p:txBody>
          <a:bodyPr>
            <a:noAutofit/>
          </a:bodyPr>
          <a:lstStyle/>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﻿DL has attained impressive success in many intelligent applications.</a:t>
            </a:r>
          </a:p>
          <a:p>
            <a:pPr lvl="1"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i.e. image classification, speech recognition, natural language processing, etc.</a:t>
            </a:r>
          </a:p>
          <a:p>
            <a:pPr lvl="1" algn="just">
              <a:lnSpc>
                <a:spcPct val="10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However, the DL software could exhibit incorrect result caused by hidden defects.</a:t>
            </a:r>
          </a:p>
          <a:p>
            <a:pPr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safety-critical scenarios, these erroneous behaviors could be severe accidents and losses.</a:t>
            </a:r>
          </a:p>
          <a:p>
            <a:pPr lvl="1"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i.e. automatic car driving, medical assisting, etc.</a:t>
            </a:r>
          </a:p>
          <a:p>
            <a:pPr lvl="1" algn="just">
              <a:lnSpc>
                <a:spcPct val="10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Therefore, testing DNNs and finding defects in DNNs have received great attention to researchers.</a:t>
            </a:r>
          </a:p>
        </p:txBody>
      </p:sp>
    </p:spTree>
    <p:extLst>
      <p:ext uri="{BB962C8B-B14F-4D97-AF65-F5344CB8AC3E}">
        <p14:creationId xmlns:p14="http://schemas.microsoft.com/office/powerpoint/2010/main" val="1044482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47532" y="206476"/>
            <a:ext cx="9474712"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Motivation</a:t>
            </a:r>
            <a:endParaRPr lang="en-US" sz="28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988E3EE6-DC46-CE48-A2DD-DF4F4B37BFEA}"/>
              </a:ext>
            </a:extLst>
          </p:cNvPr>
          <p:cNvSpPr>
            <a:spLocks noGrp="1"/>
          </p:cNvSpPr>
          <p:nvPr>
            <p:ph idx="1"/>
          </p:nvPr>
        </p:nvSpPr>
        <p:spPr>
          <a:xfrm>
            <a:off x="583501" y="1156068"/>
            <a:ext cx="5512500" cy="4988700"/>
          </a:xfrm>
        </p:spPr>
        <p:txBody>
          <a:bodyPr>
            <a:noAutofit/>
          </a:bodyPr>
          <a:lstStyle/>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recent studies on testing DL software depict some fundamental challenges: </a:t>
            </a:r>
          </a:p>
          <a:p>
            <a:pPr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31520" lvl="1" indent="-457200" algn="just">
              <a:lnSpc>
                <a:spcPct val="100000"/>
              </a:lnSpc>
              <a:buFont typeface="+mj-lt"/>
              <a:buAutoNum type="alphaLcParenR"/>
            </a:pPr>
            <a:r>
              <a:rPr lang="en-US" dirty="0">
                <a:latin typeface="Times New Roman" panose="02020603050405020304" pitchFamily="18" charset="0"/>
                <a:cs typeface="Times New Roman" panose="02020603050405020304" pitchFamily="18" charset="0"/>
              </a:rPr>
              <a:t>The coverage of DL software is mostly neuron based, rather than source code based.</a:t>
            </a:r>
          </a:p>
          <a:p>
            <a:pPr marL="731520" lvl="1" indent="-457200" algn="just">
              <a:lnSpc>
                <a:spcPct val="150000"/>
              </a:lnSpc>
              <a:buFont typeface="+mj-lt"/>
              <a:buAutoNum type="alphaLcParenR"/>
            </a:pPr>
            <a:r>
              <a:rPr lang="en-US" dirty="0">
                <a:latin typeface="Times New Roman" panose="02020603050405020304" pitchFamily="18" charset="0"/>
                <a:cs typeface="Times New Roman" panose="02020603050405020304" pitchFamily="18" charset="0"/>
              </a:rPr>
              <a:t>There is no obvious oracle for testing DNNs.</a:t>
            </a:r>
          </a:p>
          <a:p>
            <a:pPr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paper, authors propose DeepHunter, a coverage-guided fuzz testing framework for detecting potential defects in DNNs.</a:t>
            </a:r>
          </a:p>
        </p:txBody>
      </p:sp>
      <p:pic>
        <p:nvPicPr>
          <p:cNvPr id="3" name="Picture 2" descr="A screenshot of a cell phone&#10;&#10;Description automatically generated">
            <a:extLst>
              <a:ext uri="{FF2B5EF4-FFF2-40B4-BE49-F238E27FC236}">
                <a16:creationId xmlns:a16="http://schemas.microsoft.com/office/drawing/2014/main" id="{5F3053C4-FEFD-D047-9D92-9203E32A76D0}"/>
              </a:ext>
            </a:extLst>
          </p:cNvPr>
          <p:cNvPicPr>
            <a:picLocks noChangeAspect="1"/>
          </p:cNvPicPr>
          <p:nvPr/>
        </p:nvPicPr>
        <p:blipFill>
          <a:blip r:embed="rId3"/>
          <a:stretch>
            <a:fillRect/>
          </a:stretch>
        </p:blipFill>
        <p:spPr>
          <a:xfrm>
            <a:off x="7449035" y="788074"/>
            <a:ext cx="4159464" cy="2536713"/>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3A1184B5-405A-1246-A946-C7CE2EBB6589}"/>
              </a:ext>
            </a:extLst>
          </p:cNvPr>
          <p:cNvPicPr>
            <a:picLocks noChangeAspect="1"/>
          </p:cNvPicPr>
          <p:nvPr/>
        </p:nvPicPr>
        <p:blipFill>
          <a:blip r:embed="rId4"/>
          <a:stretch>
            <a:fillRect/>
          </a:stretch>
        </p:blipFill>
        <p:spPr>
          <a:xfrm>
            <a:off x="7449035" y="3966826"/>
            <a:ext cx="4159464" cy="2103100"/>
          </a:xfrm>
          <a:prstGeom prst="rect">
            <a:avLst/>
          </a:prstGeom>
        </p:spPr>
      </p:pic>
    </p:spTree>
    <p:extLst>
      <p:ext uri="{BB962C8B-B14F-4D97-AF65-F5344CB8AC3E}">
        <p14:creationId xmlns:p14="http://schemas.microsoft.com/office/powerpoint/2010/main" val="2978411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F3DFEB-B6F4-5B41-AA80-4FAF257B67E8}"/>
              </a:ext>
            </a:extLst>
          </p:cNvPr>
          <p:cNvPicPr>
            <a:picLocks noChangeAspect="1"/>
          </p:cNvPicPr>
          <p:nvPr/>
        </p:nvPicPr>
        <p:blipFill>
          <a:blip r:embed="rId3"/>
          <a:srcRect/>
          <a:stretch/>
        </p:blipFill>
        <p:spPr>
          <a:xfrm>
            <a:off x="0" y="1942170"/>
            <a:ext cx="12192000" cy="2973658"/>
          </a:xfrm>
          <a:prstGeom prst="rect">
            <a:avLst/>
          </a:prstGeom>
        </p:spPr>
      </p:pic>
      <p:sp>
        <p:nvSpPr>
          <p:cNvPr id="6" name="Rectangle 5">
            <a:extLst>
              <a:ext uri="{FF2B5EF4-FFF2-40B4-BE49-F238E27FC236}">
                <a16:creationId xmlns:a16="http://schemas.microsoft.com/office/drawing/2014/main" id="{8084A425-B1CF-C44D-877A-9C04DE819065}"/>
              </a:ext>
            </a:extLst>
          </p:cNvPr>
          <p:cNvSpPr/>
          <p:nvPr/>
        </p:nvSpPr>
        <p:spPr>
          <a:xfrm>
            <a:off x="1358644" y="305628"/>
            <a:ext cx="9474712"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Workflow of DeepHunter (1/2)</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2924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58644" y="305628"/>
            <a:ext cx="9474712"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Workflow of DeepHunter (2/2)</a:t>
            </a:r>
            <a:endParaRPr lang="en-US" sz="2800" dirty="0">
              <a:latin typeface="Times New Roman" panose="02020603050405020304" pitchFamily="18" charset="0"/>
              <a:cs typeface="Times New Roman" panose="02020603050405020304" pitchFamily="18" charset="0"/>
            </a:endParaRPr>
          </a:p>
        </p:txBody>
      </p:sp>
      <p:pic>
        <p:nvPicPr>
          <p:cNvPr id="4" name="Picture 3" descr="A screenshot of a cell phone&#10;&#10;Description automatically generated">
            <a:extLst>
              <a:ext uri="{FF2B5EF4-FFF2-40B4-BE49-F238E27FC236}">
                <a16:creationId xmlns:a16="http://schemas.microsoft.com/office/drawing/2014/main" id="{6304823E-AEF3-274A-8F56-5951CAF91B9B}"/>
              </a:ext>
            </a:extLst>
          </p:cNvPr>
          <p:cNvPicPr>
            <a:picLocks noChangeAspect="1"/>
          </p:cNvPicPr>
          <p:nvPr/>
        </p:nvPicPr>
        <p:blipFill>
          <a:blip r:embed="rId3"/>
          <a:stretch>
            <a:fillRect/>
          </a:stretch>
        </p:blipFill>
        <p:spPr>
          <a:xfrm>
            <a:off x="393700" y="2194129"/>
            <a:ext cx="5293024" cy="2862322"/>
          </a:xfrm>
          <a:prstGeom prst="rect">
            <a:avLst/>
          </a:prstGeom>
        </p:spPr>
      </p:pic>
      <p:sp>
        <p:nvSpPr>
          <p:cNvPr id="6" name="Rectangle 5">
            <a:extLst>
              <a:ext uri="{FF2B5EF4-FFF2-40B4-BE49-F238E27FC236}">
                <a16:creationId xmlns:a16="http://schemas.microsoft.com/office/drawing/2014/main" id="{C505AB15-F8CF-284F-B626-C5F3C854FE8D}"/>
              </a:ext>
            </a:extLst>
          </p:cNvPr>
          <p:cNvSpPr/>
          <p:nvPr/>
        </p:nvSpPr>
        <p:spPr>
          <a:xfrm>
            <a:off x="6096000" y="2020572"/>
            <a:ext cx="5827158" cy="286232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Steps</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Start with an initial set of seeds.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Select seeds from the seed queue.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Mutate the seed </a:t>
            </a:r>
            <a:r>
              <a:rPr lang="en-US" b="1" i="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times to generate new tests.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Run the DNN against the newly generated tests.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For each new test: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Report failed test if crash is detected.</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Save passed test into queue if maximizes coverage.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Otherwise ignore the seed.</a:t>
            </a:r>
          </a:p>
        </p:txBody>
      </p:sp>
    </p:spTree>
    <p:extLst>
      <p:ext uri="{BB962C8B-B14F-4D97-AF65-F5344CB8AC3E}">
        <p14:creationId xmlns:p14="http://schemas.microsoft.com/office/powerpoint/2010/main" val="3361827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5570729-B619-BC4D-A68C-7058DB2818BB}"/>
              </a:ext>
            </a:extLst>
          </p:cNvPr>
          <p:cNvSpPr/>
          <p:nvPr/>
        </p:nvSpPr>
        <p:spPr>
          <a:xfrm>
            <a:off x="1002535" y="305628"/>
            <a:ext cx="9830821"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DeepHunter Component: Extensible Seed Selection (1/3)</a:t>
            </a:r>
            <a:endParaRPr lang="en-US" sz="2800"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8652C497-4A6E-684F-A687-032CE54C4799}"/>
              </a:ext>
            </a:extLst>
          </p:cNvPr>
          <p:cNvSpPr txBox="1">
            <a:spLocks/>
          </p:cNvSpPr>
          <p:nvPr/>
        </p:nvSpPr>
        <p:spPr>
          <a:xfrm>
            <a:off x="837282" y="1563672"/>
            <a:ext cx="11116019" cy="366934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Seed Selection:</a:t>
            </a:r>
          </a:p>
          <a:p>
            <a:pPr marL="800100" lvl="1" indent="-342900" algn="just">
              <a:lnSpc>
                <a:spcPct val="150000"/>
              </a:lnSpc>
              <a:buFont typeface="+mj-lt"/>
              <a:buAutoNum type="arabicPeriod"/>
            </a:pPr>
            <a:r>
              <a:rPr lang="en-US" b="1" dirty="0">
                <a:solidFill>
                  <a:schemeClr val="accent1"/>
                </a:solidFill>
                <a:latin typeface="Times New Roman" panose="02020603050405020304" pitchFamily="18" charset="0"/>
                <a:cs typeface="Times New Roman" panose="02020603050405020304" pitchFamily="18" charset="0"/>
              </a:rPr>
              <a:t>Random Testing (RT) without coverage guidance: </a:t>
            </a:r>
            <a:r>
              <a:rPr lang="en-US" dirty="0">
                <a:latin typeface="Times New Roman" panose="02020603050405020304" pitchFamily="18" charset="0"/>
                <a:cs typeface="Times New Roman" panose="02020603050405020304" pitchFamily="18" charset="0"/>
              </a:rPr>
              <a:t>selects a seed randomly from the queue.</a:t>
            </a:r>
          </a:p>
          <a:p>
            <a:pPr marL="800100" lvl="1"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DeepHunter + Uniform (DH+UF): </a:t>
            </a:r>
            <a:r>
              <a:rPr lang="en-US" dirty="0">
                <a:latin typeface="Times New Roman" panose="02020603050405020304" pitchFamily="18" charset="0"/>
                <a:cs typeface="Times New Roman" panose="02020603050405020304" pitchFamily="18" charset="0"/>
              </a:rPr>
              <a:t>selects a seed randomly from the queue.</a:t>
            </a:r>
          </a:p>
          <a:p>
            <a:pPr marL="800100" lvl="1"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DeepHunter + Probability (</a:t>
            </a:r>
            <a:r>
              <a:rPr lang="en-US" b="1" dirty="0" err="1">
                <a:latin typeface="Times New Roman" panose="02020603050405020304" pitchFamily="18" charset="0"/>
                <a:cs typeface="Times New Roman" panose="02020603050405020304" pitchFamily="18" charset="0"/>
              </a:rPr>
              <a:t>DH+Prob</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selects a seed based on the number of times it has been fuzzed.</a:t>
            </a:r>
          </a:p>
          <a:p>
            <a:pPr marL="800100" lvl="1" indent="-342900" algn="just">
              <a:lnSpc>
                <a:spcPct val="150000"/>
              </a:lnSpc>
              <a:buFont typeface="+mj-lt"/>
              <a:buAutoNum type="arabicPeriod"/>
            </a:pPr>
            <a:r>
              <a:rPr lang="en-US" b="1" dirty="0" err="1">
                <a:latin typeface="Times New Roman" panose="02020603050405020304" pitchFamily="18" charset="0"/>
                <a:cs typeface="Times New Roman" panose="02020603050405020304" pitchFamily="18" charset="0"/>
              </a:rPr>
              <a:t>DeepTest</a:t>
            </a:r>
            <a:r>
              <a:rPr lang="en-US" dirty="0">
                <a:latin typeface="Times New Roman" panose="02020603050405020304" pitchFamily="18" charset="0"/>
                <a:cs typeface="Times New Roman" panose="02020603050405020304" pitchFamily="18" charset="0"/>
              </a:rPr>
              <a:t>: selects the last seed from the queue (add new coverage-gained seed to the end, otherwise remove).</a:t>
            </a:r>
          </a:p>
          <a:p>
            <a:pPr marL="800100" lvl="1" indent="-342900" algn="just">
              <a:lnSpc>
                <a:spcPct val="150000"/>
              </a:lnSpc>
              <a:buFont typeface="+mj-lt"/>
              <a:buAutoNum type="arabicPeriod"/>
            </a:pPr>
            <a:r>
              <a:rPr lang="en-US" b="1" dirty="0" err="1">
                <a:latin typeface="Times New Roman" panose="02020603050405020304" pitchFamily="18" charset="0"/>
                <a:cs typeface="Times New Roman" panose="02020603050405020304" pitchFamily="18" charset="0"/>
              </a:rPr>
              <a:t>TensorFuzz</a:t>
            </a:r>
            <a:r>
              <a:rPr lang="en-US" dirty="0">
                <a:latin typeface="Times New Roman" panose="02020603050405020304" pitchFamily="18" charset="0"/>
                <a:cs typeface="Times New Roman" panose="02020603050405020304" pitchFamily="18" charset="0"/>
              </a:rPr>
              <a:t>: selects a seed randomly from the ﻿</a:t>
            </a:r>
            <a:r>
              <a:rPr lang="en-US" u="sng" dirty="0">
                <a:latin typeface="Times New Roman" panose="02020603050405020304" pitchFamily="18" charset="0"/>
                <a:cs typeface="Times New Roman" panose="02020603050405020304" pitchFamily="18" charset="0"/>
              </a:rPr>
              <a:t>reservoir</a:t>
            </a:r>
            <a:r>
              <a:rPr lang="en-US" dirty="0">
                <a:latin typeface="Times New Roman" panose="02020603050405020304" pitchFamily="18" charset="0"/>
                <a:cs typeface="Times New Roman" panose="02020603050405020304" pitchFamily="18" charset="0"/>
              </a:rPr>
              <a:t> (random 1 + last n-1) constructed from the queue.</a:t>
            </a:r>
          </a:p>
          <a:p>
            <a:pPr lvl="1"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lvl="1"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893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5570729-B619-BC4D-A68C-7058DB2818BB}"/>
              </a:ext>
            </a:extLst>
          </p:cNvPr>
          <p:cNvSpPr/>
          <p:nvPr/>
        </p:nvSpPr>
        <p:spPr>
          <a:xfrm>
            <a:off x="583501" y="305628"/>
            <a:ext cx="11024998"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DeepHunter Component: Extensible Metamorphic Mutation (2/3)</a:t>
            </a:r>
            <a:endParaRPr lang="en-US" sz="2800"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D8DB4FC6-CD3F-574E-97BD-A84681C11629}"/>
              </a:ext>
            </a:extLst>
          </p:cNvPr>
          <p:cNvSpPr txBox="1">
            <a:spLocks/>
          </p:cNvSpPr>
          <p:nvPr/>
        </p:nvSpPr>
        <p:spPr>
          <a:xfrm>
            <a:off x="837283" y="1563671"/>
            <a:ext cx="10771216" cy="4473571"/>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Transformation:</a:t>
            </a:r>
          </a:p>
          <a:p>
            <a:pPr marL="800100" lvl="1"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Pixel Value transformation, P</a:t>
            </a:r>
            <a:r>
              <a:rPr lang="en-US" dirty="0">
                <a:latin typeface="Times New Roman" panose="02020603050405020304" pitchFamily="18" charset="0"/>
                <a:cs typeface="Times New Roman" panose="02020603050405020304" pitchFamily="18" charset="0"/>
              </a:rPr>
              <a:t>:  (used multiple times)</a:t>
            </a:r>
          </a:p>
          <a:p>
            <a:pPr marL="1074420" lvl="2" indent="-342900" algn="just">
              <a:lnSpc>
                <a:spcPct val="150000"/>
              </a:lnSpc>
            </a:pPr>
            <a:r>
              <a:rPr lang="en-US" dirty="0">
                <a:latin typeface="Times New Roman" panose="02020603050405020304" pitchFamily="18" charset="0"/>
                <a:cs typeface="Times New Roman" panose="02020603050405020304" pitchFamily="18" charset="0"/>
              </a:rPr>
              <a:t>image contrast, image brightness, image blur, and image noise. </a:t>
            </a:r>
          </a:p>
          <a:p>
            <a:pPr marL="800100" lvl="1"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Affine transformation, G</a:t>
            </a:r>
            <a:r>
              <a:rPr lang="en-US" dirty="0">
                <a:latin typeface="Times New Roman" panose="02020603050405020304" pitchFamily="18" charset="0"/>
                <a:cs typeface="Times New Roman" panose="02020603050405020304" pitchFamily="18" charset="0"/>
              </a:rPr>
              <a:t>: (used at most one)</a:t>
            </a:r>
          </a:p>
          <a:p>
            <a:pPr marL="1074420" lvl="2" indent="-342900" algn="just">
              <a:lnSpc>
                <a:spcPct val="150000"/>
              </a:lnSpc>
            </a:pPr>
            <a:r>
              <a:rPr lang="en-US" dirty="0">
                <a:latin typeface="Times New Roman" panose="02020603050405020304" pitchFamily="18" charset="0"/>
                <a:cs typeface="Times New Roman" panose="02020603050405020304" pitchFamily="18" charset="0"/>
              </a:rPr>
              <a:t>image translation, image scaling, image shearing, and image rotation.</a:t>
            </a:r>
          </a:p>
          <a:p>
            <a:pPr lvl="1" indent="0" algn="just">
              <a:lnSpc>
                <a:spcPct val="150000"/>
              </a:lnSpc>
              <a:buNone/>
            </a:pPr>
            <a:endParaRPr lang="en-US" sz="1600" u="sng" dirty="0">
              <a:latin typeface="Times New Roman" panose="02020603050405020304" pitchFamily="18" charset="0"/>
              <a:cs typeface="Times New Roman" panose="02020603050405020304" pitchFamily="18" charset="0"/>
            </a:endParaRPr>
          </a:p>
          <a:p>
            <a:pPr indent="0" algn="just">
              <a:lnSpc>
                <a:spcPct val="150000"/>
              </a:lnSpc>
              <a:buNone/>
            </a:pPr>
            <a:r>
              <a:rPr lang="en-US" sz="1800" dirty="0">
                <a:latin typeface="Times New Roman" panose="02020603050405020304" pitchFamily="18" charset="0"/>
                <a:cs typeface="Times New Roman" panose="02020603050405020304" pitchFamily="18" charset="0"/>
              </a:rPr>
              <a:t>Mutation with only one affine transformation will not affect the semantics and the pixel value transformation can be used multiple times for increasing the changeability.</a:t>
            </a:r>
          </a:p>
          <a:p>
            <a:pPr marL="274320" lvl="1" indent="0" algn="just">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5255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95B68636-C4E8-314F-B749-F6D7D1F9B226}"/>
              </a:ext>
            </a:extLst>
          </p:cNvPr>
          <p:cNvSpPr txBox="1">
            <a:spLocks/>
          </p:cNvSpPr>
          <p:nvPr/>
        </p:nvSpPr>
        <p:spPr>
          <a:xfrm>
            <a:off x="837282" y="1563672"/>
            <a:ext cx="10983817" cy="366934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Coverage Analysis:</a:t>
            </a:r>
          </a:p>
          <a:p>
            <a:pPr marL="800100" lvl="1"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Neuron Coverage (NC)</a:t>
            </a:r>
          </a:p>
          <a:p>
            <a:pPr marL="800100" lvl="1"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k-</a:t>
            </a:r>
            <a:r>
              <a:rPr lang="en-US" dirty="0" err="1">
                <a:latin typeface="Times New Roman" panose="02020603050405020304" pitchFamily="18" charset="0"/>
                <a:cs typeface="Times New Roman" panose="02020603050405020304" pitchFamily="18" charset="0"/>
              </a:rPr>
              <a:t>Multisection</a:t>
            </a:r>
            <a:r>
              <a:rPr lang="en-US" dirty="0">
                <a:latin typeface="Times New Roman" panose="02020603050405020304" pitchFamily="18" charset="0"/>
                <a:cs typeface="Times New Roman" panose="02020603050405020304" pitchFamily="18" charset="0"/>
              </a:rPr>
              <a:t> Neuron Coverage (KMNC)</a:t>
            </a:r>
          </a:p>
          <a:p>
            <a:pPr marL="800100" lvl="1"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Neuron Boundary Coverage (NBC)</a:t>
            </a:r>
          </a:p>
          <a:p>
            <a:pPr marL="800100" lvl="1"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Strong Neuron Activation Coverage (SNAC)</a:t>
            </a:r>
          </a:p>
          <a:p>
            <a:pPr marL="800100" lvl="1"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Top-k Neuron Coverage (TKNC)</a:t>
            </a:r>
          </a:p>
          <a:p>
            <a:pPr lvl="1"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lvl="1"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5570729-B619-BC4D-A68C-7058DB2818BB}"/>
              </a:ext>
            </a:extLst>
          </p:cNvPr>
          <p:cNvSpPr/>
          <p:nvPr/>
        </p:nvSpPr>
        <p:spPr>
          <a:xfrm>
            <a:off x="837282" y="305628"/>
            <a:ext cx="9996074"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DeepHunter Component: Extensible Testing Criterion (3/3)</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4306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47532" y="206476"/>
            <a:ext cx="9474712"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Test Oracle for Transformation</a:t>
            </a:r>
            <a:endParaRPr lang="en-US" sz="2800" dirty="0">
              <a:latin typeface="Times New Roman" panose="02020603050405020304" pitchFamily="18" charset="0"/>
              <a:cs typeface="Times New Roman" panose="02020603050405020304" pitchFamily="18" charset="0"/>
            </a:endParaRPr>
          </a:p>
        </p:txBody>
      </p:sp>
      <p:pic>
        <p:nvPicPr>
          <p:cNvPr id="15" name="Picture 14" descr="A screenshot of a cell phone&#10;&#10;Description automatically generated">
            <a:extLst>
              <a:ext uri="{FF2B5EF4-FFF2-40B4-BE49-F238E27FC236}">
                <a16:creationId xmlns:a16="http://schemas.microsoft.com/office/drawing/2014/main" id="{BA5166EB-E04F-7547-9C2B-969E5AB31BAE}"/>
              </a:ext>
            </a:extLst>
          </p:cNvPr>
          <p:cNvPicPr>
            <a:picLocks noChangeAspect="1"/>
          </p:cNvPicPr>
          <p:nvPr/>
        </p:nvPicPr>
        <p:blipFill>
          <a:blip r:embed="rId3"/>
          <a:stretch>
            <a:fillRect/>
          </a:stretch>
        </p:blipFill>
        <p:spPr>
          <a:xfrm>
            <a:off x="6717491" y="1264397"/>
            <a:ext cx="4816708" cy="1852580"/>
          </a:xfrm>
          <a:prstGeom prst="rect">
            <a:avLst/>
          </a:prstGeom>
        </p:spPr>
      </p:pic>
      <p:pic>
        <p:nvPicPr>
          <p:cNvPr id="17" name="Picture 16">
            <a:extLst>
              <a:ext uri="{FF2B5EF4-FFF2-40B4-BE49-F238E27FC236}">
                <a16:creationId xmlns:a16="http://schemas.microsoft.com/office/drawing/2014/main" id="{9ACC0706-B9B2-3146-8EA1-229751A80368}"/>
              </a:ext>
            </a:extLst>
          </p:cNvPr>
          <p:cNvPicPr>
            <a:picLocks noChangeAspect="1"/>
          </p:cNvPicPr>
          <p:nvPr/>
        </p:nvPicPr>
        <p:blipFill>
          <a:blip r:embed="rId4"/>
          <a:stretch>
            <a:fillRect/>
          </a:stretch>
        </p:blipFill>
        <p:spPr>
          <a:xfrm>
            <a:off x="6712245" y="3531352"/>
            <a:ext cx="4821954" cy="1124072"/>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948B3F6A-02DB-5D4B-94EB-155602260228}"/>
              </a:ext>
            </a:extLst>
          </p:cNvPr>
          <p:cNvPicPr>
            <a:picLocks noChangeAspect="1"/>
          </p:cNvPicPr>
          <p:nvPr/>
        </p:nvPicPr>
        <p:blipFill>
          <a:blip r:embed="rId5"/>
          <a:stretch>
            <a:fillRect/>
          </a:stretch>
        </p:blipFill>
        <p:spPr>
          <a:xfrm>
            <a:off x="534235" y="1248451"/>
            <a:ext cx="5930900" cy="1739900"/>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CE57A76B-1A56-EE48-9224-5FDC3CA9ABDE}"/>
              </a:ext>
            </a:extLst>
          </p:cNvPr>
          <p:cNvPicPr>
            <a:picLocks noChangeAspect="1"/>
          </p:cNvPicPr>
          <p:nvPr/>
        </p:nvPicPr>
        <p:blipFill>
          <a:blip r:embed="rId6"/>
          <a:stretch>
            <a:fillRect/>
          </a:stretch>
        </p:blipFill>
        <p:spPr>
          <a:xfrm>
            <a:off x="534235" y="3420153"/>
            <a:ext cx="5981700" cy="1866900"/>
          </a:xfrm>
          <a:prstGeom prst="rect">
            <a:avLst/>
          </a:prstGeom>
        </p:spPr>
      </p:pic>
    </p:spTree>
    <p:extLst>
      <p:ext uri="{BB962C8B-B14F-4D97-AF65-F5344CB8AC3E}">
        <p14:creationId xmlns:p14="http://schemas.microsoft.com/office/powerpoint/2010/main" val="38678961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3924</TotalTime>
  <Words>947</Words>
  <Application>Microsoft Macintosh PowerPoint</Application>
  <PresentationFormat>Widescreen</PresentationFormat>
  <Paragraphs>188</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 Chancery</vt:lpstr>
      <vt:lpstr>Arial</vt:lpstr>
      <vt:lpstr>Calibri</vt:lpstr>
      <vt:lpstr>Rockwell</vt:lpstr>
      <vt:lpstr>Rockwell Condensed</vt:lpstr>
      <vt:lpstr>Times New Roman</vt:lpstr>
      <vt:lpstr>Wingdings</vt:lpstr>
      <vt:lpstr>Wood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1201</dc:title>
  <dc:creator>Animesh</dc:creator>
  <cp:lastModifiedBy>RABIN, MD RAFIQUL ISLAM</cp:lastModifiedBy>
  <cp:revision>1279</cp:revision>
  <dcterms:created xsi:type="dcterms:W3CDTF">2015-11-29T14:02:37Z</dcterms:created>
  <dcterms:modified xsi:type="dcterms:W3CDTF">2019-09-05T18:34:41Z</dcterms:modified>
</cp:coreProperties>
</file>