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3"/>
  </p:notesMasterIdLst>
  <p:sldIdLst>
    <p:sldId id="256" r:id="rId2"/>
    <p:sldId id="311" r:id="rId3"/>
    <p:sldId id="261" r:id="rId4"/>
    <p:sldId id="280" r:id="rId5"/>
    <p:sldId id="281" r:id="rId6"/>
    <p:sldId id="283" r:id="rId7"/>
    <p:sldId id="284" r:id="rId8"/>
    <p:sldId id="300" r:id="rId9"/>
    <p:sldId id="303" r:id="rId10"/>
    <p:sldId id="301" r:id="rId11"/>
    <p:sldId id="286" r:id="rId12"/>
    <p:sldId id="287" r:id="rId13"/>
    <p:sldId id="288" r:id="rId14"/>
    <p:sldId id="306" r:id="rId15"/>
    <p:sldId id="307" r:id="rId16"/>
    <p:sldId id="308" r:id="rId17"/>
    <p:sldId id="309" r:id="rId18"/>
    <p:sldId id="294" r:id="rId19"/>
    <p:sldId id="299" r:id="rId20"/>
    <p:sldId id="310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 autoAdjust="0"/>
    <p:restoredTop sz="92031" autoAdjust="0"/>
  </p:normalViewPr>
  <p:slideViewPr>
    <p:cSldViewPr snapToGrid="0">
      <p:cViewPr varScale="1">
        <p:scale>
          <a:sx n="128" d="100"/>
          <a:sy n="128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2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16757" y="3497480"/>
            <a:ext cx="7891272" cy="6769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34th ACM SIGPLAN conference on Programming language design and implementation, PLDI '13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4466" y="2532145"/>
            <a:ext cx="80666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Authors:Yang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Alex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Chaoqiang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Weng-Keen Wong, Eric Eide, John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Regehr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22185-154D-4C44-A638-BCB324E74465}"/>
              </a:ext>
            </a:extLst>
          </p:cNvPr>
          <p:cNvSpPr/>
          <p:nvPr/>
        </p:nvSpPr>
        <p:spPr>
          <a:xfrm>
            <a:off x="4642461" y="1693829"/>
            <a:ext cx="360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Taming Compiler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the Test Cases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C77A-BAAF-4242-AD42-BD2B974E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82" y="2727275"/>
            <a:ext cx="4742154" cy="988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FAD9A-A902-4661-8AF3-C76CE5C9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2430623"/>
            <a:ext cx="5376672" cy="158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831273" y="1260763"/>
            <a:ext cx="1093816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problem solving approach is based on the following idea: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653CE-3FF0-4717-8DB0-9E538BB79D0B}"/>
              </a:ext>
            </a:extLst>
          </p:cNvPr>
          <p:cNvSpPr txBox="1"/>
          <p:nvPr/>
        </p:nvSpPr>
        <p:spPr>
          <a:xfrm>
            <a:off x="831273" y="4720714"/>
            <a:ext cx="101345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Thus, the most highly ranked test case will be the one maximizing its minimum distance from any labeled test case.</a:t>
            </a:r>
          </a:p>
        </p:txBody>
      </p:sp>
    </p:spTree>
    <p:extLst>
      <p:ext uri="{BB962C8B-B14F-4D97-AF65-F5344CB8AC3E}">
        <p14:creationId xmlns:p14="http://schemas.microsoft.com/office/powerpoint/2010/main" val="131850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6287" y="1156067"/>
            <a:ext cx="10727140" cy="54543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test inputs: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 test inputs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Csmith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JS test inputs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distance function between test cases.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list of test cases in furthest point first (FPF) order.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rank of uninteresting test cases by seeding to FPF.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test cases: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4.3.0 (C compiler)</a:t>
            </a:r>
          </a:p>
          <a:p>
            <a:pPr lvl="2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1.6 (JS engine)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754436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some experiments: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using Bug Discovery Curves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Distance Function 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Known Faults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Test-Case Reduction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as an Alternative to Furthest-Point-First (FPF)</a:t>
            </a:r>
          </a:p>
          <a:p>
            <a:pPr marL="1280160" lvl="3" indent="-457200" algn="just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214" y="1073813"/>
            <a:ext cx="6807135" cy="5627238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Effectiveness using Bug Discovery Curves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4793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distinct bugs can be detected in less time with ranked test instead of randomly chosen tests.</a:t>
            </a:r>
          </a:p>
          <a:p>
            <a:pPr marL="742950" lvl="1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test cases provide better result than random test cases. 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696" y="1073813"/>
            <a:ext cx="5027653" cy="5627238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Selecting a Distance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3" y="1073813"/>
            <a:ext cx="628124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distance on the test-case text plus compiler output worked so well than their separate effects.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output plus C features worked well for GCC.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distance based on test-case text alone (not normalized) performed moderately well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Coverage-based methods worked fairly well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alone performed extremely poorly in the long run for both GCC crashes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bugs.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Test-case text performed well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or when combined with line coverage.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Test-case text performed badly as a vectorization without line coverage.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27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696" y="1073813"/>
            <a:ext cx="5027653" cy="4754730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Avoiding Known Facts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61584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Topmost curve (best case ): all known facts are removed.</a:t>
            </a:r>
          </a:p>
          <a:p>
            <a:pPr marL="800100" lvl="1" indent="-342900"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curve (running case): five (or fewer) test cases for each known bug are used to seed the FPF.</a:t>
            </a:r>
          </a:p>
          <a:p>
            <a:pPr marL="800100" lvl="1" indent="-342900"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curve (baseline): five (or fewer) test cases for each known bug are discarded.</a:t>
            </a:r>
          </a:p>
          <a:p>
            <a:pPr marL="800100" lvl="1" indent="-342900"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curve (basic baseline): examined in random order.</a:t>
            </a:r>
          </a:p>
        </p:txBody>
      </p:sp>
    </p:spTree>
    <p:extLst>
      <p:ext uri="{BB962C8B-B14F-4D97-AF65-F5344CB8AC3E}">
        <p14:creationId xmlns:p14="http://schemas.microsoft.com/office/powerpoint/2010/main" val="23365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8290" y="1389217"/>
            <a:ext cx="5027653" cy="4186850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Importance of Test-Case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6158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test case reduction the overall discovery curve is worse than the baseline for many cases. 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test cases triggered different bugs while unreduced test cases triggered many redundant bugs.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2,501 unreduced test cases that caused GCC 4.3.0 to crash, almost all triggered the same (single) bug that was triggered by the test case’s reduced version.</a:t>
            </a:r>
          </a:p>
        </p:txBody>
      </p:sp>
    </p:spTree>
    <p:extLst>
      <p:ext uri="{BB962C8B-B14F-4D97-AF65-F5344CB8AC3E}">
        <p14:creationId xmlns:p14="http://schemas.microsoft.com/office/powerpoint/2010/main" val="49372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496" y="777190"/>
            <a:ext cx="4617853" cy="5923862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Clustering as an Alternative to Furthest-Point-First (FPF)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65678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is not compatible with X-mean clustering as it requires vector form as input.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independent feature vectors provides better result than Clustering large vectors combining multiple features.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ranking provides better result than Clustering without ranking. 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more complex, more expensive and less effective and slow runtime than FPF.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does not find all defects and even worse than the baseline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95734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9" y="1156067"/>
            <a:ext cx="10335590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could not provide strong conclusion for choosing a specific setup of distance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setup of distance functions might produce different result in different test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different targets might change comparison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Setups with less or biased test suites might decrease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different time limits might impact the experimental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</p:txBody>
      </p:sp>
    </p:spTree>
    <p:extLst>
      <p:ext uri="{BB962C8B-B14F-4D97-AF65-F5344CB8AC3E}">
        <p14:creationId xmlns:p14="http://schemas.microsoft.com/office/powerpoint/2010/main" val="56849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by overcoming the mentioned Threats to Validity.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into other complex interpreters for different languages.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BE1CE-423F-6F42-A200-55AD8B53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3070" y="655093"/>
            <a:ext cx="6669876" cy="539427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A568A-A05B-024A-98B7-DEE4FE62437A}"/>
              </a:ext>
            </a:extLst>
          </p:cNvPr>
          <p:cNvSpPr/>
          <p:nvPr/>
        </p:nvSpPr>
        <p:spPr>
          <a:xfrm>
            <a:off x="345744" y="1569008"/>
            <a:ext cx="48773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November 2012, authors found 2,403 open bugs in GCC’s bug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median-aged bug in this list was well over two years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 and inflexible deadlines may cause low-priority bugs to linger unfixed for months or years.</a:t>
            </a:r>
          </a:p>
        </p:txBody>
      </p:sp>
    </p:spTree>
    <p:extLst>
      <p:ext uri="{BB962C8B-B14F-4D97-AF65-F5344CB8AC3E}">
        <p14:creationId xmlns:p14="http://schemas.microsoft.com/office/powerpoint/2010/main" val="355043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address and formulate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taming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distinct bugs in less time with ranked checking than a random ordering.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effectives with different type Bug Discovery Curves.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order will be 4.6× faster in comparison to random order.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3,799 test cases triggering 46 bugs in a C compiler.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2,603 test cases triggering 28 bugs in a JavaScript engine.</a:t>
            </a:r>
          </a:p>
          <a:p>
            <a:pPr marL="27432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302" y="219331"/>
            <a:ext cx="4016677" cy="3248496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794" y="899324"/>
            <a:ext cx="4016677" cy="1888509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302" y="3585286"/>
            <a:ext cx="4016677" cy="309546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794" y="3609369"/>
            <a:ext cx="4016677" cy="30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354" y="1156068"/>
            <a:ext cx="11002777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aggressive random testing tool.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 single test case generator reported thousands of bugs for a single engine.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users filter out undesirable test cases:</a:t>
            </a:r>
          </a:p>
          <a:p>
            <a:pPr marL="822960" lvl="3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ad-hoc methods </a:t>
            </a:r>
          </a:p>
          <a:p>
            <a:pPr marL="822960" lvl="3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Grepping test results manually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taming problem:</a:t>
            </a:r>
          </a:p>
          <a:p>
            <a:pPr marL="548640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inducing test cases are huge but mostly undesirable</a:t>
            </a:r>
          </a:p>
          <a:p>
            <a:pPr lvl="2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diverse and interesting test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for two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JavaScript engines and C compilers.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584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workflow for using a random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05840" lvl="2" indent="-457200" algn="just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running the random tester </a:t>
            </a:r>
          </a:p>
          <a:p>
            <a:pPr marL="1005840" lvl="2" indent="-457200" algn="just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bed</a:t>
            </a:r>
          </a:p>
          <a:p>
            <a:pPr marL="1005840" lvl="2" indent="-457200" algn="just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morning look for new failure inducing test cases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Step 3 can be time-consuming and unrewarding, because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Sheer volume of failure inducing test cases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are redundant, undefined and unspecified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test cases can be difficult to debug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Noncritical bugs that may also already be known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previous works: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tools like grep to filter out test cases triggering bugs that have predictable symptoms and trigger known bugs.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testing of mission file systems at NASA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al.) used hand-tuned rules to avoid repeatedly finding the same bugs.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McKeeman’s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compiler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QuickCheck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built-in greedy support to reduce the size of test inputs.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Zeller and Hildebrandt formalized Delta Debugging as test case reduction.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differs from previous efforts in terms of ignoring duplicate bug, detecting undesirable bug, ranking bug and the overall goal of taming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Tamer Works (1/2)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1" y="1707082"/>
            <a:ext cx="9474713" cy="42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for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tamer: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random test cases. 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compiler compiles test cases with code coverage information.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detects bug triggering test cases by watching reference compiler’s output.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 produces the reduced bug triggering test cases.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Tamer ranks those reduced bug triggering test cases.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0D6F7-B258-6646-A645-ED0C3C28CD4D}"/>
              </a:ext>
            </a:extLst>
          </p:cNvPr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Tamer Works (2/2)</a:t>
            </a:r>
          </a:p>
        </p:txBody>
      </p:sp>
    </p:spTree>
    <p:extLst>
      <p:ext uri="{BB962C8B-B14F-4D97-AF65-F5344CB8AC3E}">
        <p14:creationId xmlns:p14="http://schemas.microsoft.com/office/powerpoint/2010/main" val="128892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Main-problem: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Given a potentially large collection of test cases, each of which triggers a bug, rank them in such a way that test cases triggering distinct bugs are early in the list.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Sub-problem: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there are test cases that trigger bugs previously flagged as undesirable, place them late in the list.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5516" y="178767"/>
            <a:ext cx="9382818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the taming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807" y="178767"/>
            <a:ext cx="1008721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Functions for Test Cases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450377" y="1260763"/>
            <a:ext cx="11319060" cy="48936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50" lvl="1"/>
            <a:r>
              <a:rPr lang="en-US" sz="2400" dirty="0">
                <a:latin typeface="Times New Roman"/>
                <a:cs typeface="Times New Roman"/>
              </a:rPr>
              <a:t>The more “similar” two test cases, or two executions of the compiler on those test cases, the more likely they are to stem from the same fault.</a:t>
            </a:r>
          </a:p>
          <a:p>
            <a:pPr marL="400050" lvl="1"/>
            <a:endParaRPr lang="en-US" sz="2400" dirty="0">
              <a:latin typeface="Times New Roman"/>
              <a:cs typeface="Times New Roman"/>
            </a:endParaRPr>
          </a:p>
          <a:p>
            <a:pPr marL="120015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L1: </a:t>
            </a:r>
            <a:r>
              <a:rPr lang="en-US" sz="2400" dirty="0" err="1">
                <a:latin typeface="Times New Roman"/>
                <a:cs typeface="Times New Roman"/>
              </a:rPr>
              <a:t>Levenshtein</a:t>
            </a:r>
            <a:r>
              <a:rPr lang="en-US" sz="2400" dirty="0">
                <a:latin typeface="Times New Roman"/>
                <a:cs typeface="Times New Roman"/>
              </a:rPr>
              <a:t> Distance (Edit Distance):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test cases themselves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output of the compiler as it crashes (if any)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output of </a:t>
            </a:r>
            <a:r>
              <a:rPr lang="en-US" sz="2400" dirty="0" err="1">
                <a:latin typeface="Times New Roman"/>
                <a:cs typeface="Times New Roman"/>
              </a:rPr>
              <a:t>Valgrind</a:t>
            </a:r>
            <a:r>
              <a:rPr lang="en-US" sz="2400" dirty="0">
                <a:latin typeface="Times New Roman"/>
                <a:cs typeface="Times New Roman"/>
              </a:rPr>
              <a:t> on a failing execution (if any)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L2: Euclidean distance (Vector Distance):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lexical feature vectors: types, statements, operators, etc.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feature vectors from compiler executions: token, line, function, etc.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Normalization: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L1 distance using the length of the larger strings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L2 vector element using the </a:t>
            </a:r>
            <a:r>
              <a:rPr lang="en-US" sz="2400" dirty="0" err="1">
                <a:latin typeface="Times New Roman"/>
                <a:cs typeface="Times New Roman"/>
              </a:rPr>
              <a:t>tf-idf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33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979</TotalTime>
  <Words>1157</Words>
  <Application>Microsoft Macintosh PowerPoint</Application>
  <PresentationFormat>Widescreen</PresentationFormat>
  <Paragraphs>173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732</cp:revision>
  <dcterms:created xsi:type="dcterms:W3CDTF">2015-11-29T14:02:37Z</dcterms:created>
  <dcterms:modified xsi:type="dcterms:W3CDTF">2019-09-05T18:31:15Z</dcterms:modified>
</cp:coreProperties>
</file>