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5"/>
  </p:notesMasterIdLst>
  <p:sldIdLst>
    <p:sldId id="256" r:id="rId2"/>
    <p:sldId id="280" r:id="rId3"/>
    <p:sldId id="283" r:id="rId4"/>
    <p:sldId id="343" r:id="rId5"/>
    <p:sldId id="357" r:id="rId6"/>
    <p:sldId id="358" r:id="rId7"/>
    <p:sldId id="366" r:id="rId8"/>
    <p:sldId id="345" r:id="rId9"/>
    <p:sldId id="360" r:id="rId10"/>
    <p:sldId id="347" r:id="rId11"/>
    <p:sldId id="348" r:id="rId12"/>
    <p:sldId id="361" r:id="rId13"/>
    <p:sldId id="362" r:id="rId14"/>
    <p:sldId id="349" r:id="rId15"/>
    <p:sldId id="363" r:id="rId16"/>
    <p:sldId id="350" r:id="rId17"/>
    <p:sldId id="367" r:id="rId18"/>
    <p:sldId id="351" r:id="rId19"/>
    <p:sldId id="352" r:id="rId20"/>
    <p:sldId id="353" r:id="rId21"/>
    <p:sldId id="354" r:id="rId22"/>
    <p:sldId id="359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95646" autoAdjust="0"/>
  </p:normalViewPr>
  <p:slideViewPr>
    <p:cSldViewPr snapToGrid="0">
      <p:cViewPr varScale="1">
        <p:scale>
          <a:sx n="122" d="100"/>
          <a:sy n="122" d="100"/>
        </p:scale>
        <p:origin x="13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plv/droide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ala/WAL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r>
              <a:rPr lang="en-US" dirty="0"/>
              <a:t>() may call from </a:t>
            </a:r>
            <a:r>
              <a:rPr lang="en-US" dirty="0" err="1"/>
              <a:t>onClickListener</a:t>
            </a:r>
            <a:r>
              <a:rPr lang="en-US" dirty="0"/>
              <a:t>(). </a:t>
            </a:r>
          </a:p>
          <a:p>
            <a:r>
              <a:rPr lang="en-US" dirty="0" err="1"/>
              <a:t>onClickListener</a:t>
            </a:r>
            <a:r>
              <a:rPr lang="en-US" dirty="0"/>
              <a:t> &lt; </a:t>
            </a:r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A1 &lt; A2, A1 post A3, A2 post A4.</a:t>
            </a:r>
          </a:p>
          <a:p>
            <a:r>
              <a:rPr lang="en-US" dirty="0"/>
              <a:t>A3 &lt; A4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﻿Accesses could be protected by ad-hoc synchronization.</a:t>
            </a:r>
          </a:p>
          <a:p>
            <a:r>
              <a:rPr lang="en-US" dirty="0"/>
              <a:t>﻿The backward analysis framework is based on Thresher.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Effectiveness: How many potential races it can find.</a:t>
            </a:r>
          </a:p>
          <a:p>
            <a:r>
              <a:rPr lang="en-US" dirty="0"/>
              <a:t>Efficiency: How long it takes to analyze an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﻿Column 5 shows the fraction of HB edges compared with the total number of edges.</a:t>
            </a:r>
          </a:p>
          <a:p>
            <a:r>
              <a:rPr lang="en-US" dirty="0"/>
              <a:t>﻿Columns 6 and 7 show the number of racy pairs without and with action-sensitive contexts.</a:t>
            </a:r>
          </a:p>
          <a:p>
            <a:r>
              <a:rPr lang="en-US" dirty="0"/>
              <a:t>﻿The last column compares SIERRA’s results with </a:t>
            </a:r>
            <a:r>
              <a:rPr lang="en-US" dirty="0" err="1"/>
              <a:t>EventRacer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0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﻿In total, SIERRA takes about 1,899 seconds per app, which is acceptable for a static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 </a:t>
            </a:r>
            <a:r>
              <a:rPr lang="en-US" dirty="0">
                <a:hlinkClick r:id="rId3"/>
              </a:rPr>
              <a:t>https://github.com/cuplv/droidel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framework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modeling tool,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 app code and analyze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inflation and reflection.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is a transformed app with a single entry point ready to be analyzed by any Java program analysis framework WALA, SOOT, Etc.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﻿*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harness generator: multi-entry to single-entry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linkClick r:id="rId4"/>
              </a:rPr>
              <a:t>https://github.com/wala/WALA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Context-sensitive analysis, Pointer analysis and Call graph construction.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Context sensitivity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﻿object sensitivity and call-site sensitivity +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3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1224" y="3429000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﻿2018 Architectural Support for Programming Languages and Operating Systems (ASPLOS’18).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6657" y="2261620"/>
            <a:ext cx="9447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Yongjian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 and Iulian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Neamtiu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501226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﻿Static Detection of Event-based Races in Android Apps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985015" y="4756609"/>
            <a:ext cx="10221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applications; Concurrency; Event-based race;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Happens-before; Static analysis; Google Android.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Android component lifecycle rule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23220FF-554C-3641-A8D0-0E4F6EA8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96" y="791251"/>
            <a:ext cx="5799207" cy="60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GUI layout/object order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82E10E6-1625-3648-BC2B-E1A2ADA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07" y="791251"/>
            <a:ext cx="5809786" cy="59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7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outgoing calls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a method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activity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actions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be invoked before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Intra-procedural domination</a:t>
            </a:r>
          </a:p>
        </p:txBody>
      </p:sp>
    </p:spTree>
    <p:extLst>
      <p:ext uri="{BB962C8B-B14F-4D97-AF65-F5344CB8AC3E}">
        <p14:creationId xmlns:p14="http://schemas.microsoft.com/office/powerpoint/2010/main" val="31136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outgoing calls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two separate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activity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actions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 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be invoked before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invoked without involving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check whether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still reachable.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reachable,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6189" y="223371"/>
            <a:ext cx="765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Inter-procedural, intra-action domination</a:t>
            </a:r>
          </a:p>
        </p:txBody>
      </p:sp>
    </p:spTree>
    <p:extLst>
      <p:ext uri="{BB962C8B-B14F-4D97-AF65-F5344CB8AC3E}">
        <p14:creationId xmlns:p14="http://schemas.microsoft.com/office/powerpoint/2010/main" val="27457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Inter-action transitivity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4A61039-8713-0349-A565-6CF0289D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59" y="791251"/>
            <a:ext cx="4556882" cy="5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189" y="216307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HB Transitivity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38574-58AA-5249-B0C4-780B8D06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190" y="1360605"/>
            <a:ext cx="3230511" cy="49887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≺ A3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AC8FA-08D9-E14E-929A-DC6D2DAAFAD3}"/>
              </a:ext>
            </a:extLst>
          </p:cNvPr>
          <p:cNvSpPr txBox="1">
            <a:spLocks/>
          </p:cNvSpPr>
          <p:nvPr/>
        </p:nvSpPr>
        <p:spPr>
          <a:xfrm>
            <a:off x="3360787" y="1301484"/>
            <a:ext cx="3230511" cy="498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4B1F7-40F0-6A41-846F-C6137EBA177F}"/>
              </a:ext>
            </a:extLst>
          </p:cNvPr>
          <p:cNvSpPr txBox="1">
            <a:spLocks/>
          </p:cNvSpPr>
          <p:nvPr/>
        </p:nvSpPr>
        <p:spPr>
          <a:xfrm>
            <a:off x="4480744" y="1301484"/>
            <a:ext cx="3230511" cy="498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A3</a:t>
            </a:r>
          </a:p>
        </p:txBody>
      </p:sp>
    </p:spTree>
    <p:extLst>
      <p:ext uri="{BB962C8B-B14F-4D97-AF65-F5344CB8AC3E}">
        <p14:creationId xmlns:p14="http://schemas.microsoft.com/office/powerpoint/2010/main" val="353816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 with Thresher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04778D-2C2E-D047-9298-A20D9C0C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016000"/>
            <a:ext cx="787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prioritization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522286-4819-FB4A-9203-2E2136E7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developers fix likely-harmful races, SIERRA prioritizes race reports using several heuristics: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Races in application code have higher priority than those in framework code.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races directly invoked from app code have higher priority than those invoked from the library.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Races involved in pointer reference reads/writes are more likely to be dangerous as they can result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89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522286-4819-FB4A-9203-2E2136E7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open source data set: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Gator’s benchmark: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apps 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sizes: 63 KB ~ 5400 KB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manually check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SIERRA’s results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8640" lvl="2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F-droid repository: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 apps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size of 1.1 MB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 for manually check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9C4476-F583-5249-B116-AFA9420CED02}"/>
              </a:ext>
            </a:extLst>
          </p:cNvPr>
          <p:cNvSpPr/>
          <p:nvPr/>
        </p:nvSpPr>
        <p:spPr>
          <a:xfrm>
            <a:off x="5610727" y="2450089"/>
            <a:ext cx="5903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 How many potential races it can find.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How long it takes to analyze an app.</a:t>
            </a:r>
          </a:p>
        </p:txBody>
      </p:sp>
    </p:spTree>
    <p:extLst>
      <p:ext uri="{BB962C8B-B14F-4D97-AF65-F5344CB8AC3E}">
        <p14:creationId xmlns:p14="http://schemas.microsoft.com/office/powerpoint/2010/main" val="202539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on 20-app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AE642-1B4C-6742-B1C8-D780FC1D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1" y="736367"/>
            <a:ext cx="10461933" cy="61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﻿Event-driven model + Responsive GUI.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Main Thread:  Access UI objects.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Non-main Thread: Long running task (i.e. file download) or I/O task.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Callback: Send message to main thread from non-main thread.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﻿This event-based model can lead to concurrency errors.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﻿event-based race: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asynchronous tasks T1 and T2.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﻿T1 always executes first, and T2 relies on some initialization performed by T1.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﻿If T2 executes first, the result can be a crash or error due to uninitialized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Event-based Races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on 20-app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201DC-F400-3845-A8AE-4E2B79C9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21" y="788031"/>
            <a:ext cx="5578757" cy="60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Efficiency on 174-app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4E7B2C-01C1-6D47-ACFF-F630DF60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030"/>
            <a:ext cx="12192000" cy="23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SIERRA has the ability to provide more accurate results than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SIERRA fails to trigger some races that require a specific event order, but this order can be easily detected by the dynamic race detectors.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static and dynamic race detection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approach can find over-approximate candidate races.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approach can verify the side effect.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FAFA9-3B25-F74B-968F-16B760837A6C}"/>
              </a:ext>
            </a:extLst>
          </p:cNvPr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641" y="553312"/>
            <a:ext cx="3445153" cy="2638842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12" y="1259423"/>
            <a:ext cx="3804356" cy="1226621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18" y="4371957"/>
            <a:ext cx="6085432" cy="117692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50" y="3955271"/>
            <a:ext cx="4783407" cy="20042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﻿Intra-component race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648AB-BB10-D341-89F1-8BFADC7E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617"/>
            <a:ext cx="12192000" cy="4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﻿Inter-component Race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409387B7-8E1E-AE48-BF93-6D690542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43360"/>
            <a:ext cx="716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﻿2008, concurrency being one of the top-5 most common bug.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﻿66% of the high-severity bugs are due to concurrency (based on ﻿a study of 18,000 fixed bugs).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﻿Event-driven races are 4-7 times more frequent than data races in Android apps.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Event-based Races</a:t>
            </a:r>
          </a:p>
        </p:txBody>
      </p:sp>
    </p:spTree>
    <p:extLst>
      <p:ext uri="{BB962C8B-B14F-4D97-AF65-F5344CB8AC3E}">
        <p14:creationId xmlns:p14="http://schemas.microsoft.com/office/powerpoint/2010/main" val="6284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﻿Several dynamic detectors have been proposed ﻿to find races: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DroidRacer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CAFA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﻿However, dynamic detectors have two main issues: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﻿they are prone to false negatives.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﻿these approaches suffer from good coverage.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﻿To address these issues, authors propose a static approach to event race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Static Detection</a:t>
            </a:r>
          </a:p>
        </p:txBody>
      </p:sp>
    </p:spTree>
    <p:extLst>
      <p:ext uri="{BB962C8B-B14F-4D97-AF65-F5344CB8AC3E}">
        <p14:creationId xmlns:p14="http://schemas.microsoft.com/office/powerpoint/2010/main" val="44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SIERRA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F3DFEB-B6F4-5B41-AA80-4FAF257B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494"/>
            <a:ext cx="12192000" cy="39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HB Graph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AFCE4-8360-1444-843E-76F760E9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776"/>
            <a:ext cx="12192000" cy="51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action is invoked, the sender action happens before the recipient.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Sender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Receiver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sender’s action to the message’s Runnable.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in which a thread is created to the new action (that thread’s body).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Action invocation rule</a:t>
            </a:r>
          </a:p>
        </p:txBody>
      </p:sp>
    </p:spTree>
    <p:extLst>
      <p:ext uri="{BB962C8B-B14F-4D97-AF65-F5344CB8AC3E}">
        <p14:creationId xmlns:p14="http://schemas.microsoft.com/office/powerpoint/2010/main" val="199794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3375</TotalTime>
  <Words>311</Words>
  <Application>Microsoft Macintosh PowerPoint</Application>
  <PresentationFormat>Widescreen</PresentationFormat>
  <Paragraphs>142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1108</cp:revision>
  <dcterms:created xsi:type="dcterms:W3CDTF">2015-11-29T14:02:37Z</dcterms:created>
  <dcterms:modified xsi:type="dcterms:W3CDTF">2019-09-05T18:34:13Z</dcterms:modified>
</cp:coreProperties>
</file>