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6" r:id="rId1"/>
  </p:sldMasterIdLst>
  <p:notesMasterIdLst>
    <p:notesMasterId r:id="rId29"/>
  </p:notesMasterIdLst>
  <p:sldIdLst>
    <p:sldId id="256" r:id="rId2"/>
    <p:sldId id="259" r:id="rId3"/>
    <p:sldId id="261" r:id="rId4"/>
    <p:sldId id="280" r:id="rId5"/>
    <p:sldId id="281" r:id="rId6"/>
    <p:sldId id="283" r:id="rId7"/>
    <p:sldId id="284" r:id="rId8"/>
    <p:sldId id="300" r:id="rId9"/>
    <p:sldId id="301" r:id="rId10"/>
    <p:sldId id="303" r:id="rId11"/>
    <p:sldId id="286" r:id="rId12"/>
    <p:sldId id="295" r:id="rId13"/>
    <p:sldId id="297" r:id="rId14"/>
    <p:sldId id="287" r:id="rId15"/>
    <p:sldId id="288" r:id="rId16"/>
    <p:sldId id="289" r:id="rId17"/>
    <p:sldId id="290" r:id="rId18"/>
    <p:sldId id="291" r:id="rId19"/>
    <p:sldId id="298" r:id="rId20"/>
    <p:sldId id="292" r:id="rId21"/>
    <p:sldId id="293" r:id="rId22"/>
    <p:sldId id="305" r:id="rId23"/>
    <p:sldId id="304" r:id="rId24"/>
    <p:sldId id="294" r:id="rId25"/>
    <p:sldId id="299" r:id="rId26"/>
    <p:sldId id="296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6984B4-8325-4B04-B9C5-85C44147AFDA}" v="23" dt="2018-09-24T05:05:10.1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2031" autoAdjust="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D2ACE-279A-4319-8204-FE4A3DAF1277}" type="datetimeFigureOut">
              <a:rPr lang="en-US" smtClean="0"/>
              <a:pPr/>
              <a:t>9/5/19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6FA49-66E4-44B5-8B59-4596152552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62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43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30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49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0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01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31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72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46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281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36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906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415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6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287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3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9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90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78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10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47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87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2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5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8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5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1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7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8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6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8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2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0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316757" y="3530138"/>
            <a:ext cx="7891272" cy="10698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in 21st USENIX Security Symposium, 2012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34466" y="2608347"/>
            <a:ext cx="8066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 Christian Holler, Kim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Herzig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Andreas Zeller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A25EE-9BD8-BA44-AE43-634FA06FF4B5}"/>
              </a:ext>
            </a:extLst>
          </p:cNvPr>
          <p:cNvSpPr/>
          <p:nvPr/>
        </p:nvSpPr>
        <p:spPr>
          <a:xfrm>
            <a:off x="3902967" y="1748111"/>
            <a:ext cx="43860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Fuzzing with Code Fragments</a:t>
            </a:r>
          </a:p>
        </p:txBody>
      </p:sp>
    </p:spTree>
    <p:extLst>
      <p:ext uri="{BB962C8B-B14F-4D97-AF65-F5344CB8AC3E}">
        <p14:creationId xmlns:p14="http://schemas.microsoft.com/office/powerpoint/2010/main" val="44764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5807" y="178767"/>
            <a:ext cx="10087216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Adjusting Fragments to Environment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04ECB-11AD-4FF3-AF66-8DD14F12316C}"/>
              </a:ext>
            </a:extLst>
          </p:cNvPr>
          <p:cNvSpPr txBox="1"/>
          <p:nvPr/>
        </p:nvSpPr>
        <p:spPr>
          <a:xfrm>
            <a:off x="831273" y="1260763"/>
            <a:ext cx="10938163" cy="415498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When a fragment is replaced by a different fragment, the new fragment might not fit with respect to the semantics of the remaining program; i.e. undeclared identifiers.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err="1">
                <a:latin typeface="Times New Roman"/>
                <a:cs typeface="Times New Roman"/>
              </a:rPr>
              <a:t>LangFuzz</a:t>
            </a:r>
            <a:r>
              <a:rPr lang="en-US" sz="2400" dirty="0">
                <a:latin typeface="Times New Roman"/>
                <a:cs typeface="Times New Roman"/>
              </a:rPr>
              <a:t> reduces the chances to have undeclared identifiers within the new fragment by replacing all identifiers in the fragment with:</a:t>
            </a:r>
            <a:endParaRPr lang="en-US" dirty="0">
              <a:latin typeface="Rockwell"/>
              <a:cs typeface="Times New Roman"/>
            </a:endParaRPr>
          </a:p>
          <a:p>
            <a:pPr marL="400050" lvl="1"/>
            <a:r>
              <a:rPr lang="en-US" sz="2400" dirty="0">
                <a:latin typeface="Times New Roman"/>
                <a:cs typeface="Times New Roman"/>
              </a:rPr>
              <a:t>- identifiers that occur somewhere in the rest of the program. </a:t>
            </a:r>
          </a:p>
          <a:p>
            <a:pPr marL="400050" lvl="1"/>
            <a:r>
              <a:rPr lang="en-US" sz="2400" dirty="0">
                <a:latin typeface="Times New Roman"/>
                <a:cs typeface="Times New Roman"/>
              </a:rPr>
              <a:t>- built-in/</a:t>
            </a:r>
            <a:r>
              <a:rPr lang="en-US" sz="2400" dirty="0" err="1">
                <a:latin typeface="Times New Roman"/>
                <a:cs typeface="Times New Roman"/>
              </a:rPr>
              <a:t>globals</a:t>
            </a:r>
            <a:r>
              <a:rPr lang="en-US" sz="2400" dirty="0">
                <a:latin typeface="Times New Roman"/>
                <a:cs typeface="Times New Roman"/>
              </a:rPr>
              <a:t> identifiers.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The only way to identify such built-in/</a:t>
            </a:r>
            <a:r>
              <a:rPr lang="en-US" sz="2400" dirty="0" err="1">
                <a:latin typeface="Times New Roman"/>
                <a:cs typeface="Times New Roman"/>
              </a:rPr>
              <a:t>globals</a:t>
            </a:r>
            <a:r>
              <a:rPr lang="en-US" sz="2400" dirty="0">
                <a:latin typeface="Times New Roman"/>
                <a:cs typeface="Times New Roman"/>
              </a:rPr>
              <a:t> objects within </a:t>
            </a:r>
            <a:r>
              <a:rPr lang="en-US" sz="2400" dirty="0" err="1">
                <a:latin typeface="Times New Roman"/>
                <a:cs typeface="Times New Roman"/>
              </a:rPr>
              <a:t>LangFuzz</a:t>
            </a:r>
            <a:r>
              <a:rPr lang="en-US" sz="2400" dirty="0">
                <a:latin typeface="Times New Roman"/>
                <a:cs typeface="Times New Roman"/>
              </a:rPr>
              <a:t> is to require a list of these objects as (optional) argument.</a:t>
            </a:r>
            <a:endParaRPr lang="en-US" dirty="0"/>
          </a:p>
          <a:p>
            <a:pPr marL="742950" lvl="1" indent="-342900">
              <a:buFont typeface="Arial"/>
              <a:buChar char="•"/>
            </a:pP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6334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18570" y="178767"/>
            <a:ext cx="6291072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Running Tests (1/3)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75683" y="1156067"/>
            <a:ext cx="5732787" cy="545439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jsfunfuzz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Mozilla’s JavaScript engine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TraceMonkey:</a:t>
            </a:r>
            <a:endParaRPr lang="en-US"/>
          </a:p>
          <a:p>
            <a:pPr marL="274320" lvl="1" indent="0" algn="just">
              <a:buNone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windows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Mozilla maintains a list of defects found by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jsfunfuzz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no defect fixes were applied.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Tx/>
              <a:buChar char="-"/>
            </a:pP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jsfunfuzz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would most likely not find any new defects.</a:t>
            </a:r>
          </a:p>
          <a:p>
            <a:pPr lvl="1" algn="just">
              <a:buFontTx/>
              <a:buChar char="-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potential defects that can be found by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significantly reduced.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512" y="1140286"/>
            <a:ext cx="5376672" cy="533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40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8913" y="1156068"/>
            <a:ext cx="10899648" cy="517158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harness: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Mozilla test suite contains shell.js files with definitions required for all tests and must execute all shell files in the correct order to run a test.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this logic in a test suite class to run the test with its proper test harness.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shell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Starting the JavaScript engine is slow and starting it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repeatedly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would cost enormous computation time.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a persistent shell to runs a set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tests within one single JavaScript engine and signals completion when done.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multiple tests within a single shell allows individual tests to influence each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other. It increased the number of defects detected.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 debugging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the delta debugging algorithm and the delta tool to filter out irrelevant test cases to determine which individual tests are relevant for failure reproduction among the multiple test cases.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2918570" y="178767"/>
            <a:ext cx="6291072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Running Tests (2/3)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254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18570" y="178767"/>
            <a:ext cx="6291072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Running Tests (3/3)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7" y="921344"/>
            <a:ext cx="4183913" cy="5801157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B29E0780-9C9E-429E-9FED-0C54ADF7065D}"/>
              </a:ext>
            </a:extLst>
          </p:cNvPr>
          <p:cNvSpPr txBox="1"/>
          <p:nvPr/>
        </p:nvSpPr>
        <p:spPr>
          <a:xfrm>
            <a:off x="5915891" y="1191491"/>
            <a:ext cx="5915890" cy="156966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>
                <a:latin typeface="Times New Roman"/>
                <a:cs typeface="Arial"/>
              </a:rPr>
              <a:t>Definitions:</a:t>
            </a:r>
            <a:endParaRPr lang="en-US" sz="2400">
              <a:latin typeface="Times New Roman"/>
              <a:cs typeface="Times New Roman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400">
                <a:latin typeface="Times New Roman"/>
                <a:cs typeface="Arial"/>
              </a:rPr>
              <a:t>Defect: Assertion violation and Crash bugs​</a:t>
            </a:r>
            <a:endParaRPr lang="en-US" sz="2400">
              <a:latin typeface="Times New Roman"/>
              <a:cs typeface="Times New Roman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400">
                <a:latin typeface="Times New Roman"/>
                <a:cs typeface="Arial"/>
              </a:rPr>
              <a:t>Grammar: Context Free Grammar​</a:t>
            </a:r>
            <a:endParaRPr lang="en-US" sz="2400">
              <a:latin typeface="Times New Roman"/>
              <a:cs typeface="Times New Roman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400">
                <a:latin typeface="Times New Roman"/>
                <a:cs typeface="Arial"/>
              </a:rPr>
              <a:t>Interpreter: Java and PHP</a:t>
            </a:r>
            <a:r>
              <a:rPr lang="en-US" sz="2400">
                <a:latin typeface="Times New Roman"/>
                <a:cs typeface="Times New Roman"/>
              </a:rPr>
              <a:t> Engine </a:t>
            </a:r>
          </a:p>
        </p:txBody>
      </p:sp>
    </p:spTree>
    <p:extLst>
      <p:ext uri="{BB962C8B-B14F-4D97-AF65-F5344CB8AC3E}">
        <p14:creationId xmlns:p14="http://schemas.microsoft.com/office/powerpoint/2010/main" val="4149946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67864" y="1156068"/>
            <a:ext cx="11792485" cy="517158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three different experiment: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0160" lvl="3" indent="-457200" algn="just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validation: Compare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jsfunfuzz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80160" lvl="3" indent="-457200" algn="just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validation: Compare code generation and code mutation. </a:t>
            </a:r>
          </a:p>
          <a:p>
            <a:pPr marL="1280160" lvl="3" indent="-457200" algn="just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study to detect real defects in current state of the art JavaScript engines.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0858" y="178767"/>
            <a:ext cx="10826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for the JavaScript engines</a:t>
            </a:r>
          </a:p>
        </p:txBody>
      </p:sp>
    </p:spTree>
    <p:extLst>
      <p:ext uri="{BB962C8B-B14F-4D97-AF65-F5344CB8AC3E}">
        <p14:creationId xmlns:p14="http://schemas.microsoft.com/office/powerpoint/2010/main" val="1757694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50858" y="1156068"/>
            <a:ext cx="11309491" cy="517158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Q1. To what extend do defects detected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jsfunfuzz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overlap? 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jsfunfuzz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 different defects (overlap of 15%) and thus should be used complementary to each other.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6031" y="178767"/>
            <a:ext cx="117043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External validation: Compare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jsfunfuzz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(1/2)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58" y="2803731"/>
            <a:ext cx="5237878" cy="9381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665" y="1890562"/>
            <a:ext cx="4787074" cy="342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31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50858" y="1156068"/>
            <a:ext cx="11309491" cy="517158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Q2. How does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LangFuzz’s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 rate compare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jsfunfuzz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generic grammar-based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53% as effective as a language-specific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jsfunfuzz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292607" y="178767"/>
            <a:ext cx="116311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External validation: Compare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jsfunfuzz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(2/2)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665" y="1890562"/>
            <a:ext cx="4787074" cy="3426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66" y="2633472"/>
            <a:ext cx="6039982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41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65760" y="1156068"/>
            <a:ext cx="11471257" cy="110242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Q3. How important is it that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generates new code?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Q4. How important is it that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learned code when replacing code fragments? 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863" y="178767"/>
            <a:ext cx="1179248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Internal validation: Compare code generation and code mutation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577" y="2276783"/>
            <a:ext cx="5480304" cy="388627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5759" y="3077133"/>
            <a:ext cx="58981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combination of code mutation and code generation detects defects that not detected by either internal approach alone.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both approaches makes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successful.</a:t>
            </a:r>
          </a:p>
        </p:txBody>
      </p:sp>
    </p:spTree>
    <p:extLst>
      <p:ext uri="{BB962C8B-B14F-4D97-AF65-F5344CB8AC3E}">
        <p14:creationId xmlns:p14="http://schemas.microsoft.com/office/powerpoint/2010/main" val="196063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863" y="178767"/>
            <a:ext cx="11792485" cy="107721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Field study to detect real defects in current state of the art 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 engines (1/2)</a:t>
            </a:r>
            <a:endParaRPr lang="en-US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9CB56A4-5A66-4800-9BE5-652994B8A86E}"/>
              </a:ext>
            </a:extLst>
          </p:cNvPr>
          <p:cNvSpPr txBox="1"/>
          <p:nvPr/>
        </p:nvSpPr>
        <p:spPr>
          <a:xfrm>
            <a:off x="762000" y="1731819"/>
            <a:ext cx="10127672" cy="4154984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Times New Roman"/>
                <a:cs typeface="Times New Roman"/>
              </a:rPr>
              <a:t>Three different language interpreter engines:</a:t>
            </a:r>
            <a:endParaRPr lang="en-US"/>
          </a:p>
          <a:p>
            <a:endParaRPr lang="en-US" sz="24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Mozilla TraceMonkey (JavaScript):</a:t>
            </a:r>
            <a:endParaRPr lang="en-US" sz="2400" dirty="0">
              <a:latin typeface="Times New Roman"/>
              <a:cs typeface="Times New Roman"/>
            </a:endParaRPr>
          </a:p>
          <a:p>
            <a:pPr lvl="1"/>
            <a:r>
              <a:rPr lang="en-US" sz="2400">
                <a:latin typeface="Times New Roman"/>
                <a:cs typeface="Times New Roman"/>
              </a:rPr>
              <a:t>     - Trunk branch (beta version of Firefox 4)</a:t>
            </a:r>
          </a:p>
          <a:p>
            <a:pPr lvl="1"/>
            <a:r>
              <a:rPr lang="en-US" sz="2400">
                <a:latin typeface="Times New Roman"/>
                <a:cs typeface="Times New Roman"/>
              </a:rPr>
              <a:t>     - Type inference branch</a:t>
            </a:r>
            <a:endParaRPr lang="en-US"/>
          </a:p>
          <a:p>
            <a:pPr marL="114300" lvl="1"/>
            <a:endParaRPr lang="en-US" sz="24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Google V8 (JavaScript):</a:t>
            </a:r>
          </a:p>
          <a:p>
            <a:pPr lvl="1"/>
            <a:r>
              <a:rPr lang="en-US" sz="2400">
                <a:latin typeface="Times New Roman"/>
                <a:cs typeface="Times New Roman"/>
              </a:rPr>
              <a:t>     - Trunk branch (beta version of Chrome 10)</a:t>
            </a:r>
            <a:endParaRPr lang="en-US"/>
          </a:p>
          <a:p>
            <a:endParaRPr lang="en-US" sz="24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PHP engine:</a:t>
            </a:r>
          </a:p>
          <a:p>
            <a:pPr lvl="1"/>
            <a:r>
              <a:rPr lang="en-US" sz="2400">
                <a:latin typeface="Times New Roman"/>
                <a:cs typeface="Times New Roman"/>
              </a:rPr>
              <a:t>     - Trunk branch (SVN revision 309115)</a:t>
            </a:r>
          </a:p>
        </p:txBody>
      </p:sp>
    </p:spTree>
    <p:extLst>
      <p:ext uri="{BB962C8B-B14F-4D97-AF65-F5344CB8AC3E}">
        <p14:creationId xmlns:p14="http://schemas.microsoft.com/office/powerpoint/2010/main" val="2895021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863" y="178767"/>
            <a:ext cx="11792485" cy="107721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Field study to detect real defects in current state of the art 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 engines (</a:t>
            </a:r>
            <a:r>
              <a:rPr lang="en-US" sz="3200" b="1">
                <a:latin typeface="Times New Roman"/>
                <a:cs typeface="Times New Roman"/>
              </a:rPr>
              <a:t>2/2)</a:t>
            </a:r>
            <a:endParaRPr lang="en-US"/>
          </a:p>
        </p:txBody>
      </p:sp>
      <p:pic>
        <p:nvPicPr>
          <p:cNvPr id="9" name="Picture 8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79" y="1296994"/>
            <a:ext cx="8095823" cy="52874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399019" y="2954995"/>
            <a:ext cx="6149383" cy="163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5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22168" y="231473"/>
            <a:ext cx="6859587" cy="702365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Outlines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83133" y="1169020"/>
            <a:ext cx="6858000" cy="533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/>
              <a:cs typeface="Times New Roman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Related Works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How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LangFuzz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Works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Running Tests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Evaluation for the JavaScript engines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Adaption to the PHP engine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Some Examples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Economic Value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Threats to Validity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Future Directions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30076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0374" y="1156067"/>
            <a:ext cx="10746747" cy="533617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Authors considered the PHP experiment as a proof-of-concept adaptation and invested considerably less time into this experiment</a:t>
            </a:r>
            <a:r>
              <a:rPr lang="en-US" sz="2800">
                <a:latin typeface="Times New Roman"/>
                <a:cs typeface="Times New Roman"/>
              </a:rPr>
              <a:t>.</a:t>
            </a:r>
            <a:endParaRPr lang="en-US" dirty="0"/>
          </a:p>
          <a:p>
            <a:pPr algn="just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Adapting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to test different languages is easy: </a:t>
            </a:r>
            <a:endParaRPr lang="en-US"/>
          </a:p>
          <a:p>
            <a:pPr lvl="2" algn="just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Language Grammar (Parser/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Classes).</a:t>
            </a:r>
          </a:p>
          <a:p>
            <a:pPr lvl="2" algn="just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Test suite.</a:t>
            </a:r>
          </a:p>
          <a:p>
            <a:pPr lvl="2" algn="just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Language-dependent Information (optional).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0858" y="178767"/>
            <a:ext cx="10826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Adaptation to the PHP engine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048" y="4080184"/>
            <a:ext cx="7230889" cy="189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68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0858" y="178767"/>
            <a:ext cx="10826496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Some Examples (</a:t>
            </a:r>
            <a:r>
              <a:rPr lang="en-US" sz="4800">
                <a:latin typeface="Times New Roman"/>
                <a:cs typeface="Times New Roman"/>
              </a:rPr>
              <a:t>1/2)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C854A2D-A7D0-4C57-93A2-E94A088E0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53" y="2303094"/>
            <a:ext cx="4426859" cy="3850174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1342EF3-E4A5-45CC-AD07-CBB25B36E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847" y="3060815"/>
            <a:ext cx="4339125" cy="2057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A7CB0F-F457-42FD-BD30-B8CAEBB8035A}"/>
              </a:ext>
            </a:extLst>
          </p:cNvPr>
          <p:cNvSpPr txBox="1"/>
          <p:nvPr/>
        </p:nvSpPr>
        <p:spPr>
          <a:xfrm>
            <a:off x="768928" y="1392382"/>
            <a:ext cx="418407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Example of a generated test case </a:t>
            </a:r>
            <a:r>
              <a:rPr lang="en-US"/>
              <a:t>exposing a security violation: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85F701-3A6D-4E7A-813A-266D96263C35}"/>
              </a:ext>
            </a:extLst>
          </p:cNvPr>
          <p:cNvSpPr txBox="1"/>
          <p:nvPr/>
        </p:nvSpPr>
        <p:spPr>
          <a:xfrm>
            <a:off x="6386946" y="1530927"/>
            <a:ext cx="5195455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Example for a defect missed </a:t>
            </a:r>
          </a:p>
          <a:p>
            <a:r>
              <a:rPr lang="en-US"/>
              <a:t>by jsfunfuzz:</a:t>
            </a:r>
          </a:p>
        </p:txBody>
      </p:sp>
    </p:spTree>
    <p:extLst>
      <p:ext uri="{BB962C8B-B14F-4D97-AF65-F5344CB8AC3E}">
        <p14:creationId xmlns:p14="http://schemas.microsoft.com/office/powerpoint/2010/main" val="3150850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0858" y="178767"/>
            <a:ext cx="10826496" cy="156966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Some Examples (2/2)</a:t>
            </a:r>
          </a:p>
          <a:p>
            <a:pPr algn="ctr"/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C854A2D-A7D0-4C57-93A2-E94A088E0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92" y="2808784"/>
            <a:ext cx="4339125" cy="1619593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1342EF3-E4A5-45CC-AD07-CBB25B36E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011" y="1955085"/>
            <a:ext cx="4339125" cy="39643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EE33F1-AAD9-443A-91BE-A42BB07B6000}"/>
              </a:ext>
            </a:extLst>
          </p:cNvPr>
          <p:cNvSpPr txBox="1"/>
          <p:nvPr/>
        </p:nvSpPr>
        <p:spPr>
          <a:xfrm>
            <a:off x="651164" y="1378527"/>
            <a:ext cx="4627419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Example of defect detected by </a:t>
            </a:r>
          </a:p>
          <a:p>
            <a:r>
              <a:rPr lang="en-US"/>
              <a:t>code generation: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9D6F7-C56F-4594-B6A5-402A3B6F3939}"/>
              </a:ext>
            </a:extLst>
          </p:cNvPr>
          <p:cNvSpPr txBox="1"/>
          <p:nvPr/>
        </p:nvSpPr>
        <p:spPr>
          <a:xfrm>
            <a:off x="5735782" y="1392382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Example for detected incomplete fix:</a:t>
            </a:r>
          </a:p>
        </p:txBody>
      </p:sp>
    </p:spTree>
    <p:extLst>
      <p:ext uri="{BB962C8B-B14F-4D97-AF65-F5344CB8AC3E}">
        <p14:creationId xmlns:p14="http://schemas.microsoft.com/office/powerpoint/2010/main" val="82362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4955" y="1156067"/>
            <a:ext cx="10802166" cy="533617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of the defects detected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rewarded by bug bounty awards.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 found by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obtained 18 Chromium Security Rewards and 12 Mozilla Security Bug Bounty Awards within nine month.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awards translated into 50,000 US$ of bug bounties in real money. 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became one of the top bounty collectors for Mozilla Trace-Monkey and Google V8 during this period.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0858" y="178767"/>
            <a:ext cx="10826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Value</a:t>
            </a:r>
          </a:p>
        </p:txBody>
      </p:sp>
    </p:spTree>
    <p:extLst>
      <p:ext uri="{BB962C8B-B14F-4D97-AF65-F5344CB8AC3E}">
        <p14:creationId xmlns:p14="http://schemas.microsoft.com/office/powerpoint/2010/main" val="2037363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6519" y="1156067"/>
            <a:ext cx="10760602" cy="533617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Authors cannot generalize that LangFuzz will be able to detect defects in other interpreters for different languages.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Running LangFuzz and jsfunfuzz on different targets or testing windows might change comparison results.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Setups with less test cases or biased test suites might decrease LangFuzz’s performance.</a:t>
            </a:r>
          </a:p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Choosing different time limits for bug detection might impact the experimental results.</a:t>
            </a:r>
          </a:p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reported bugs might be duplicates that might impact the number of distinct defects discovered through the experiments.</a:t>
            </a:r>
          </a:p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LangFuzz contains a large amount of adjustable parameters but cannot guarantee that these values deliver the best performance.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0858" y="178767"/>
            <a:ext cx="10826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Threats to Validity</a:t>
            </a:r>
          </a:p>
        </p:txBody>
      </p:sp>
    </p:spTree>
    <p:extLst>
      <p:ext uri="{BB962C8B-B14F-4D97-AF65-F5344CB8AC3E}">
        <p14:creationId xmlns:p14="http://schemas.microsoft.com/office/powerpoint/2010/main" val="568496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4955" y="1156067"/>
            <a:ext cx="10802166" cy="533617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Improve by overcoming the mentioned Threats to Validity.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Apply into other complex interpreters for different languages.</a:t>
            </a:r>
          </a:p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0858" y="178767"/>
            <a:ext cx="10826496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19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7246" y="1156067"/>
            <a:ext cx="10829875" cy="533617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 testing is easy to apply, but generally needs language and project-specific knowledge to be most effective.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bases its testing strategy solely on the grammar, existing programs (e.g. test suites) and a very low amount of additional language-dependent information. In practice, this means that </a:t>
            </a:r>
          </a:p>
          <a:p>
            <a:pPr marL="274320" lvl="1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Changes to the language under test do not require any program maintenance apart from possible grammar updates.</a:t>
            </a:r>
          </a:p>
          <a:p>
            <a:pPr marL="274320" lvl="1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set up to cover a certain application domain through the choice of test cases.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recommend for simple and effective automated testing of processors of complex input, including compilers and interpreters, especially those dealing with user-defined input.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0858" y="178767"/>
            <a:ext cx="10826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63723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ABFE0E-2E94-4B81-A8D8-B55CD4D0B833}"/>
              </a:ext>
            </a:extLst>
          </p:cNvPr>
          <p:cNvSpPr txBox="1"/>
          <p:nvPr/>
        </p:nvSpPr>
        <p:spPr>
          <a:xfrm>
            <a:off x="4184073" y="2355273"/>
            <a:ext cx="3560619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>
                <a:latin typeface="Times New Roman"/>
              </a:rPr>
              <a:t>Thank</a:t>
            </a:r>
            <a:r>
              <a:rPr lang="en-US" sz="4800">
                <a:latin typeface="Times New Roman"/>
                <a:cs typeface="Times New Roman"/>
              </a:rPr>
              <a:t> 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6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7354" y="1156068"/>
            <a:ext cx="11002777" cy="49887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Fuzzing is an automated software testing that randomly generates test cases and feed those test cases to target system to find vulnerabilities.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be effective, the generated test cases must be common enough to be semantically valid. And, on the other hand, must be uncommon enough to trigger exceptional behaviors.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resolve this conflict, Authors introduce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using a grammar to randomly generate valid programs and the mutated code fragments of problematic inputs.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on the Mozilla JavaScript interpreter and the PHP interpreter, it discovered a total of 105 new severe vulnerabilities and 18 new defects causing crashes, respectively.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18570" y="178767"/>
            <a:ext cx="62910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325846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3500" y="1156068"/>
            <a:ext cx="11002777" cy="4988700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interpreters (i.e. JavaScript, PHP) are practically error prone. They are likely to have many correctness and security related issues.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Mozilla Firefox fixes many vulnerability issues. But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jsfunfuzz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discovered more that 1,000 defects in the Mozilla JavaScript engine.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inspired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jsfunfuzz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fuzzing web interpreter is a promising field and has significant outcome.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takes the grammar as its input: given a JavaScript grammar, it will generate JavaScript programs; given a PHP grammar, it will generate PHP programs.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and recombines fragments of the previously problematic inputs to generate new programs as it has a higher chance to cause new problems than random input.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combination of fuzz testing based on a language grammar and reusing project-specific issue-related code fragments makes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effective tool for security testing.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18570" y="178767"/>
            <a:ext cx="62910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535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0373" y="1156068"/>
            <a:ext cx="11058195" cy="49887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followings are previous works: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SmartFuzz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(work by Molnar et al.) triggered integer related problems in x86 binaries by using symbolic execution. 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CSmith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(work by Yang et al.) found more than 450 previously unknown bugs for C compilers.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jsfunfuzz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(work by Ruderman) discovered more that 1,000 defects in the Mozilla JavaScript engine. 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crossfuzz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 (work by Zalewski) target different functionality in many popular browsers to find severe vulnerabilities. 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differs from previous efforts in terms of security bugs (instead of correctness bugs), language-independent grammar (instead of hardcoded specific knowledge) and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generative+mutative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 (mutually instead of individually).</a:t>
            </a:r>
          </a:p>
        </p:txBody>
      </p:sp>
      <p:sp>
        <p:nvSpPr>
          <p:cNvPr id="5" name="Rectangle 4"/>
          <p:cNvSpPr/>
          <p:nvPr/>
        </p:nvSpPr>
        <p:spPr>
          <a:xfrm>
            <a:off x="2918570" y="178767"/>
            <a:ext cx="6291072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42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1988" y="206476"/>
            <a:ext cx="7704235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Works (1/2)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531" y="1229220"/>
            <a:ext cx="9474713" cy="520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8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6519" y="1128359"/>
            <a:ext cx="10781104" cy="517158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I: Build up a fragment pool: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language grammar generates random fragments in a breadth-first manner.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The parser separates the sample code and test suites into code fragments.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Mutate code fragments with semantic adjustment.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II: Generate new test cases: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Select a target file and randomly pick some of the fragments.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Then replace those fragments with other same type of fragments.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Adjust fragments to the environment.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III: Feed test cases to interpreter: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Run test cases into interpreter with its proper test harness.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Check for crashes and assertions.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85516" y="178767"/>
            <a:ext cx="7524126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4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LangFuzz</a:t>
            </a: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 Works (2/2)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92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6519" y="1128359"/>
            <a:ext cx="10781104" cy="517158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mutation process consists of two phases: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learning phase in the beginning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mutation phase.</a:t>
            </a:r>
            <a:endParaRPr lang="en-US"/>
          </a:p>
          <a:p>
            <a:pPr algn="just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algn="just">
              <a:buNone/>
            </a:pPr>
            <a:r>
              <a:rPr lang="en-US" sz="2400">
                <a:latin typeface="Times New Roman"/>
                <a:cs typeface="Times New Roman"/>
              </a:rPr>
              <a:t>Learning phase:</a:t>
            </a:r>
            <a:endParaRPr lang="en-US"/>
          </a:p>
          <a:p>
            <a:pPr algn="just">
              <a:buNone/>
            </a:pPr>
            <a:r>
              <a:rPr lang="en-US" sz="2400">
                <a:latin typeface="Times New Roman"/>
                <a:cs typeface="Times New Roman"/>
              </a:rPr>
              <a:t>- Process a certain set of sample input files using a parser for the given language.</a:t>
            </a:r>
            <a:endParaRPr lang="en-US" sz="2400" dirty="0">
              <a:latin typeface="Times New Roman"/>
              <a:cs typeface="Times New Roman"/>
            </a:endParaRPr>
          </a:p>
          <a:p>
            <a:pPr algn="just">
              <a:buNone/>
            </a:pPr>
            <a:r>
              <a:rPr lang="en-US" sz="2400">
                <a:latin typeface="Times New Roman"/>
                <a:cs typeface="Times New Roman"/>
              </a:rPr>
              <a:t>- The parser will separate the input file into code fragments.</a:t>
            </a:r>
            <a:endParaRPr lang="en-US" sz="2400" dirty="0">
              <a:latin typeface="Times New Roman"/>
              <a:cs typeface="Times New Roman"/>
            </a:endParaRPr>
          </a:p>
          <a:p>
            <a:pPr algn="just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algn="just">
              <a:buNone/>
            </a:pPr>
            <a:r>
              <a:rPr lang="en-US" sz="2400">
                <a:latin typeface="Times New Roman"/>
                <a:cs typeface="Times New Roman"/>
              </a:rPr>
              <a:t>Mutation phase:</a:t>
            </a:r>
          </a:p>
          <a:p>
            <a:pPr algn="just">
              <a:buNone/>
            </a:pPr>
            <a:r>
              <a:rPr lang="en-US" sz="2400">
                <a:latin typeface="Times New Roman"/>
                <a:cs typeface="Times New Roman"/>
              </a:rPr>
              <a:t>- A single target file is processed again using the parser. </a:t>
            </a:r>
          </a:p>
          <a:p>
            <a:pPr algn="just">
              <a:buNone/>
            </a:pPr>
            <a:r>
              <a:rPr lang="en-US" sz="2400">
                <a:latin typeface="Times New Roman"/>
                <a:cs typeface="Times New Roman"/>
              </a:rPr>
              <a:t>- Randomly pick some of the fragments.</a:t>
            </a:r>
          </a:p>
          <a:p>
            <a:pPr algn="just">
              <a:buNone/>
            </a:pPr>
            <a:r>
              <a:rPr lang="en-US" sz="2400">
                <a:latin typeface="Times New Roman"/>
                <a:cs typeface="Times New Roman"/>
              </a:rPr>
              <a:t> - Replace them with other fragments of the same type.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85516" y="178767"/>
            <a:ext cx="7524126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Code Mutation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0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85516" y="178767"/>
            <a:ext cx="7524126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Code Generation</a:t>
            </a:r>
            <a:endParaRPr lang="en-US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180C77A-BAAF-4242-AD42-BD2B974E6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567" y="1804530"/>
            <a:ext cx="4102054" cy="2972077"/>
          </a:xfrm>
          <a:prstGeom prst="rect">
            <a:avLst/>
          </a:prstGeom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FFFAD9A-A902-4661-8AF3-C76CE5C91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67" y="1987125"/>
            <a:ext cx="5376672" cy="29255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104ECB-11AD-4FF3-AF66-8DD14F12316C}"/>
              </a:ext>
            </a:extLst>
          </p:cNvPr>
          <p:cNvSpPr txBox="1"/>
          <p:nvPr/>
        </p:nvSpPr>
        <p:spPr>
          <a:xfrm>
            <a:off x="831273" y="1260763"/>
            <a:ext cx="1093816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LangFuzz uses an algorithm that performs the </a:t>
            </a:r>
            <a:r>
              <a:rPr lang="en-US" sz="2400" dirty="0">
                <a:latin typeface="Times New Roman"/>
                <a:cs typeface="Times New Roman"/>
              </a:rPr>
              <a:t>generation in a breadth-first manner: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F653CE-3FF0-4717-8DB0-9E538BB79D0B}"/>
              </a:ext>
            </a:extLst>
          </p:cNvPr>
          <p:cNvSpPr txBox="1"/>
          <p:nvPr/>
        </p:nvSpPr>
        <p:spPr>
          <a:xfrm>
            <a:off x="831273" y="5070764"/>
            <a:ext cx="10134599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Finally, replace the remaining non-terminal symbols by sequences of terminal </a:t>
            </a:r>
            <a:r>
              <a:rPr lang="en-US" sz="2400">
                <a:latin typeface="Times New Roman"/>
                <a:cs typeface="Times New Roman"/>
              </a:rPr>
              <a:t>symbols if this algorithm does not yield a valid expansion after num iterations.</a:t>
            </a:r>
          </a:p>
        </p:txBody>
      </p:sp>
    </p:spTree>
    <p:extLst>
      <p:ext uri="{BB962C8B-B14F-4D97-AF65-F5344CB8AC3E}">
        <p14:creationId xmlns:p14="http://schemas.microsoft.com/office/powerpoint/2010/main" val="1105867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614</TotalTime>
  <Words>1254</Words>
  <Application>Microsoft Macintosh PowerPoint</Application>
  <PresentationFormat>Widescreen</PresentationFormat>
  <Paragraphs>198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PowerPoint Presentation</vt:lpstr>
      <vt:lpstr>Outlines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1201</dc:title>
  <dc:creator>Animesh</dc:creator>
  <cp:lastModifiedBy>RABIN, MD RAFIQUL ISLAM</cp:lastModifiedBy>
  <cp:revision>701</cp:revision>
  <dcterms:created xsi:type="dcterms:W3CDTF">2015-11-29T14:02:37Z</dcterms:created>
  <dcterms:modified xsi:type="dcterms:W3CDTF">2019-09-05T18:29:37Z</dcterms:modified>
</cp:coreProperties>
</file>