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notesMasterIdLst>
    <p:notesMasterId r:id="rId17"/>
  </p:notesMasterIdLst>
  <p:sldIdLst>
    <p:sldId id="256" r:id="rId2"/>
    <p:sldId id="280" r:id="rId3"/>
    <p:sldId id="283" r:id="rId4"/>
    <p:sldId id="321" r:id="rId5"/>
    <p:sldId id="334" r:id="rId6"/>
    <p:sldId id="333" r:id="rId7"/>
    <p:sldId id="335" r:id="rId8"/>
    <p:sldId id="287" r:id="rId9"/>
    <p:sldId id="336" r:id="rId10"/>
    <p:sldId id="337" r:id="rId11"/>
    <p:sldId id="340" r:id="rId12"/>
    <p:sldId id="341" r:id="rId13"/>
    <p:sldId id="342" r:id="rId14"/>
    <p:sldId id="310" r:id="rId15"/>
    <p:sldId id="29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2" autoAdjust="0"/>
    <p:restoredTop sz="92031" autoAdjust="0"/>
  </p:normalViewPr>
  <p:slideViewPr>
    <p:cSldViewPr snapToGrid="0">
      <p:cViewPr varScale="1">
        <p:scale>
          <a:sx n="128" d="100"/>
          <a:sy n="128" d="100"/>
        </p:scale>
        <p:origin x="1096"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2ACE-279A-4319-8204-FE4A3DAF1277}" type="datetimeFigureOut">
              <a:rPr lang="en-US" smtClean="0"/>
              <a:pPr/>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FA49-66E4-44B5-8B59-45961525528C}" type="slidenum">
              <a:rPr lang="en-US" smtClean="0"/>
              <a:pPr/>
              <a:t>‹#›</a:t>
            </a:fld>
            <a:endParaRPr lang="en-US"/>
          </a:p>
        </p:txBody>
      </p:sp>
    </p:spTree>
    <p:extLst>
      <p:ext uri="{BB962C8B-B14F-4D97-AF65-F5344CB8AC3E}">
        <p14:creationId xmlns:p14="http://schemas.microsoft.com/office/powerpoint/2010/main" val="110854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2</a:t>
            </a:fld>
            <a:endParaRPr lang="en-US"/>
          </a:p>
        </p:txBody>
      </p:sp>
    </p:spTree>
    <p:extLst>
      <p:ext uri="{BB962C8B-B14F-4D97-AF65-F5344CB8AC3E}">
        <p14:creationId xmlns:p14="http://schemas.microsoft.com/office/powerpoint/2010/main" val="3639490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11</a:t>
            </a:fld>
            <a:endParaRPr lang="en-US"/>
          </a:p>
        </p:txBody>
      </p:sp>
    </p:spTree>
    <p:extLst>
      <p:ext uri="{BB962C8B-B14F-4D97-AF65-F5344CB8AC3E}">
        <p14:creationId xmlns:p14="http://schemas.microsoft.com/office/powerpoint/2010/main" val="290990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12</a:t>
            </a:fld>
            <a:endParaRPr lang="en-US"/>
          </a:p>
        </p:txBody>
      </p:sp>
    </p:spTree>
    <p:extLst>
      <p:ext uri="{BB962C8B-B14F-4D97-AF65-F5344CB8AC3E}">
        <p14:creationId xmlns:p14="http://schemas.microsoft.com/office/powerpoint/2010/main" val="59905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13</a:t>
            </a:fld>
            <a:endParaRPr lang="en-US"/>
          </a:p>
        </p:txBody>
      </p:sp>
    </p:spTree>
    <p:extLst>
      <p:ext uri="{BB962C8B-B14F-4D97-AF65-F5344CB8AC3E}">
        <p14:creationId xmlns:p14="http://schemas.microsoft.com/office/powerpoint/2010/main" val="335465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14</a:t>
            </a:fld>
            <a:endParaRPr lang="en-US"/>
          </a:p>
        </p:txBody>
      </p:sp>
    </p:spTree>
    <p:extLst>
      <p:ext uri="{BB962C8B-B14F-4D97-AF65-F5344CB8AC3E}">
        <p14:creationId xmlns:p14="http://schemas.microsoft.com/office/powerpoint/2010/main" val="63907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15</a:t>
            </a:fld>
            <a:endParaRPr lang="en-US"/>
          </a:p>
        </p:txBody>
      </p:sp>
    </p:spTree>
    <p:extLst>
      <p:ext uri="{BB962C8B-B14F-4D97-AF65-F5344CB8AC3E}">
        <p14:creationId xmlns:p14="http://schemas.microsoft.com/office/powerpoint/2010/main" val="77559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3</a:t>
            </a:fld>
            <a:endParaRPr lang="en-US"/>
          </a:p>
        </p:txBody>
      </p:sp>
    </p:spTree>
    <p:extLst>
      <p:ext uri="{BB962C8B-B14F-4D97-AF65-F5344CB8AC3E}">
        <p14:creationId xmlns:p14="http://schemas.microsoft.com/office/powerpoint/2010/main" val="36330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4</a:t>
            </a:fld>
            <a:endParaRPr lang="en-US"/>
          </a:p>
        </p:txBody>
      </p:sp>
    </p:spTree>
    <p:extLst>
      <p:ext uri="{BB962C8B-B14F-4D97-AF65-F5344CB8AC3E}">
        <p14:creationId xmlns:p14="http://schemas.microsoft.com/office/powerpoint/2010/main" val="230104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5</a:t>
            </a:fld>
            <a:endParaRPr lang="en-US"/>
          </a:p>
        </p:txBody>
      </p:sp>
    </p:spTree>
    <p:extLst>
      <p:ext uri="{BB962C8B-B14F-4D97-AF65-F5344CB8AC3E}">
        <p14:creationId xmlns:p14="http://schemas.microsoft.com/office/powerpoint/2010/main" val="31108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6</a:t>
            </a:fld>
            <a:endParaRPr lang="en-US"/>
          </a:p>
        </p:txBody>
      </p:sp>
    </p:spTree>
    <p:extLst>
      <p:ext uri="{BB962C8B-B14F-4D97-AF65-F5344CB8AC3E}">
        <p14:creationId xmlns:p14="http://schemas.microsoft.com/office/powerpoint/2010/main" val="270329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7</a:t>
            </a:fld>
            <a:endParaRPr lang="en-US"/>
          </a:p>
        </p:txBody>
      </p:sp>
    </p:spTree>
    <p:extLst>
      <p:ext uri="{BB962C8B-B14F-4D97-AF65-F5344CB8AC3E}">
        <p14:creationId xmlns:p14="http://schemas.microsoft.com/office/powerpoint/2010/main" val="209633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8</a:t>
            </a:fld>
            <a:endParaRPr lang="en-US"/>
          </a:p>
        </p:txBody>
      </p:sp>
    </p:spTree>
    <p:extLst>
      <p:ext uri="{BB962C8B-B14F-4D97-AF65-F5344CB8AC3E}">
        <p14:creationId xmlns:p14="http://schemas.microsoft.com/office/powerpoint/2010/main" val="665149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9</a:t>
            </a:fld>
            <a:endParaRPr lang="en-US"/>
          </a:p>
        </p:txBody>
      </p:sp>
    </p:spTree>
    <p:extLst>
      <p:ext uri="{BB962C8B-B14F-4D97-AF65-F5344CB8AC3E}">
        <p14:creationId xmlns:p14="http://schemas.microsoft.com/office/powerpoint/2010/main" val="306555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10</a:t>
            </a:fld>
            <a:endParaRPr lang="en-US"/>
          </a:p>
        </p:txBody>
      </p:sp>
    </p:spTree>
    <p:extLst>
      <p:ext uri="{BB962C8B-B14F-4D97-AF65-F5344CB8AC3E}">
        <p14:creationId xmlns:p14="http://schemas.microsoft.com/office/powerpoint/2010/main" val="29923769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32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5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48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75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41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1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7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18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62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9/5/19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3051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931224" y="5484521"/>
            <a:ext cx="8673143" cy="639091"/>
          </a:xfrm>
        </p:spPr>
        <p:txBody>
          <a:bodyPr vert="horz" lIns="91440" tIns="45720" rIns="91440" bIns="45720" rtlCol="0" anchor="t">
            <a:noAutofit/>
          </a:bodyPr>
          <a:lstStyle/>
          <a:p>
            <a:pPr algn="ctr"/>
            <a:r>
              <a:rPr lang="en-US" sz="2400" dirty="0">
                <a:latin typeface="Times New Roman" panose="02020603050405020304" pitchFamily="18" charset="0"/>
                <a:cs typeface="Times New Roman" panose="02020603050405020304" pitchFamily="18" charset="0"/>
              </a:rPr>
              <a:t>Published in 2019 Conference on Artificial Intelligence (AAAI’19)</a:t>
            </a:r>
          </a:p>
        </p:txBody>
      </p:sp>
      <p:sp>
        <p:nvSpPr>
          <p:cNvPr id="10" name="Rectangle 9"/>
          <p:cNvSpPr/>
          <p:nvPr/>
        </p:nvSpPr>
        <p:spPr>
          <a:xfrm>
            <a:off x="1232857" y="2610202"/>
            <a:ext cx="9447710"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Authors: Xiao Liu, </a:t>
            </a:r>
            <a:r>
              <a:rPr lang="en-US" sz="2400" dirty="0" err="1">
                <a:latin typeface="Times New Roman" panose="02020603050405020304" pitchFamily="18" charset="0"/>
                <a:cs typeface="Times New Roman" panose="02020603050405020304" pitchFamily="18" charset="0"/>
              </a:rPr>
              <a:t>Xiaoting</a:t>
            </a:r>
            <a:r>
              <a:rPr lang="en-US" sz="2400" dirty="0">
                <a:latin typeface="Times New Roman" panose="02020603050405020304" pitchFamily="18" charset="0"/>
                <a:cs typeface="Times New Roman" panose="02020603050405020304" pitchFamily="18" charset="0"/>
              </a:rPr>
              <a:t> Li, Rupesh Prajapati, </a:t>
            </a:r>
            <a:r>
              <a:rPr lang="en-US" sz="2400" dirty="0" err="1">
                <a:latin typeface="Times New Roman" panose="02020603050405020304" pitchFamily="18" charset="0"/>
                <a:cs typeface="Times New Roman" panose="02020603050405020304" pitchFamily="18" charset="0"/>
              </a:rPr>
              <a:t>Dinghao</a:t>
            </a:r>
            <a:r>
              <a:rPr lang="en-US" sz="2400" dirty="0">
                <a:latin typeface="Times New Roman" panose="02020603050405020304" pitchFamily="18" charset="0"/>
                <a:cs typeface="Times New Roman" panose="02020603050405020304" pitchFamily="18" charset="0"/>
              </a:rPr>
              <a:t> Wu.</a:t>
            </a:r>
          </a:p>
        </p:txBody>
      </p:sp>
      <p:sp>
        <p:nvSpPr>
          <p:cNvPr id="7" name="Rectangle 6">
            <a:extLst>
              <a:ext uri="{FF2B5EF4-FFF2-40B4-BE49-F238E27FC236}">
                <a16:creationId xmlns:a16="http://schemas.microsoft.com/office/drawing/2014/main" id="{120D2DCC-99C8-014C-AEC8-60A38A2A152F}"/>
              </a:ext>
            </a:extLst>
          </p:cNvPr>
          <p:cNvSpPr/>
          <p:nvPr/>
        </p:nvSpPr>
        <p:spPr>
          <a:xfrm>
            <a:off x="2234466" y="1668491"/>
            <a:ext cx="8066660" cy="830997"/>
          </a:xfrm>
          <a:prstGeom prst="rect">
            <a:avLst/>
          </a:prstGeom>
        </p:spPr>
        <p:txBody>
          <a:bodyPr wrap="square">
            <a:spAutoFit/>
          </a:bodyPr>
          <a:lstStyle/>
          <a:p>
            <a:pPr algn="ctr"/>
            <a:r>
              <a:rPr lang="en-US" sz="2400" b="1" dirty="0" err="1">
                <a:latin typeface="Times New Roman" panose="02020603050405020304" pitchFamily="18" charset="0"/>
                <a:cs typeface="Times New Roman" panose="02020603050405020304" pitchFamily="18" charset="0"/>
              </a:rPr>
              <a:t>DeepFuzz</a:t>
            </a:r>
            <a:r>
              <a:rPr lang="en-US" sz="2400" b="1" dirty="0">
                <a:latin typeface="Times New Roman" panose="02020603050405020304" pitchFamily="18" charset="0"/>
                <a:cs typeface="Times New Roman" panose="02020603050405020304" pitchFamily="18" charset="0"/>
              </a:rPr>
              <a:t>: Automatic Generation of Syntax Valid C Programs for Fuzz Testing</a:t>
            </a:r>
          </a:p>
        </p:txBody>
      </p:sp>
      <p:sp>
        <p:nvSpPr>
          <p:cNvPr id="8" name="Rectangle 7">
            <a:extLst>
              <a:ext uri="{FF2B5EF4-FFF2-40B4-BE49-F238E27FC236}">
                <a16:creationId xmlns:a16="http://schemas.microsoft.com/office/drawing/2014/main" id="{B05E5930-34F9-2C46-9CB8-B27FA893F4C1}"/>
              </a:ext>
            </a:extLst>
          </p:cNvPr>
          <p:cNvSpPr/>
          <p:nvPr/>
        </p:nvSpPr>
        <p:spPr>
          <a:xfrm>
            <a:off x="5001161" y="3391347"/>
            <a:ext cx="1911101"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4764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Pass rate (3/3)</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322367" y="2116382"/>
            <a:ext cx="6199008" cy="2513770"/>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907260" cy="3477875"/>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Generation Strategy for </a:t>
            </a:r>
            <a:r>
              <a:rPr lang="en-US" sz="2000" b="1" dirty="0" err="1">
                <a:solidFill>
                  <a:srgbClr val="24292E"/>
                </a:solidFill>
                <a:latin typeface="Times New Roman" panose="02020603050405020304" pitchFamily="18" charset="0"/>
                <a:cs typeface="Times New Roman" panose="02020603050405020304" pitchFamily="18" charset="0"/>
              </a:rPr>
              <a:t>NoSample</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Comparing pass rate under three different generation strategies, G1 performs the best in terms of the pass rate under </a:t>
            </a:r>
            <a:r>
              <a:rPr lang="en-US" sz="2000" dirty="0" err="1">
                <a:solidFill>
                  <a:srgbClr val="24292E"/>
                </a:solidFill>
                <a:latin typeface="Times New Roman" panose="02020603050405020304" pitchFamily="18" charset="0"/>
                <a:cs typeface="Times New Roman" panose="02020603050405020304" pitchFamily="18" charset="0"/>
              </a:rPr>
              <a:t>NoSample</a:t>
            </a:r>
            <a:r>
              <a:rPr lang="en-US" sz="2000" dirty="0">
                <a:solidFill>
                  <a:srgbClr val="24292E"/>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reason for lower pass rate of G3 is probably that chopping out lines will introduce unbalanced statements, such as unclosed parenthesis, brackets, or curly brackets.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4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Coverage (1/2)</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278346" y="1183935"/>
            <a:ext cx="6199008" cy="1590416"/>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095314" cy="5324535"/>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Overall</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Among the three different sampling methods, Sample achieves the best performance in terms of line, function and branch coverage improvements.</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G2 is always the best and G1 is always the worst for different sampling methods.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G2, insert two new lines at different locations, in most cases, achieves the best performance in terms of the line, function and branch coverage.</a:t>
            </a:r>
          </a:p>
        </p:txBody>
      </p:sp>
      <p:pic>
        <p:nvPicPr>
          <p:cNvPr id="7" name="Picture 6">
            <a:extLst>
              <a:ext uri="{FF2B5EF4-FFF2-40B4-BE49-F238E27FC236}">
                <a16:creationId xmlns:a16="http://schemas.microsoft.com/office/drawing/2014/main" id="{B4B80880-C29A-CD40-93BB-40419DDAA0E2}"/>
              </a:ext>
            </a:extLst>
          </p:cNvPr>
          <p:cNvPicPr>
            <a:picLocks noChangeAspect="1"/>
          </p:cNvPicPr>
          <p:nvPr/>
        </p:nvPicPr>
        <p:blipFill>
          <a:blip r:embed="rId4"/>
          <a:stretch>
            <a:fillRect/>
          </a:stretch>
        </p:blipFill>
        <p:spPr>
          <a:xfrm>
            <a:off x="5821574" y="3079240"/>
            <a:ext cx="5112551" cy="3001469"/>
          </a:xfrm>
          <a:prstGeom prst="rect">
            <a:avLst/>
          </a:prstGeom>
        </p:spPr>
      </p:pic>
    </p:spTree>
    <p:extLst>
      <p:ext uri="{BB962C8B-B14F-4D97-AF65-F5344CB8AC3E}">
        <p14:creationId xmlns:p14="http://schemas.microsoft.com/office/powerpoint/2010/main" val="184689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Coverage (2/2)</a:t>
            </a:r>
          </a:p>
        </p:txBody>
      </p:sp>
      <p:sp>
        <p:nvSpPr>
          <p:cNvPr id="8" name="Rectangle 7">
            <a:extLst>
              <a:ext uri="{FF2B5EF4-FFF2-40B4-BE49-F238E27FC236}">
                <a16:creationId xmlns:a16="http://schemas.microsoft.com/office/drawing/2014/main" id="{BADF67C6-EDBD-324A-B140-EB02BE0C0060}"/>
              </a:ext>
            </a:extLst>
          </p:cNvPr>
          <p:cNvSpPr/>
          <p:nvPr/>
        </p:nvSpPr>
        <p:spPr>
          <a:xfrm>
            <a:off x="650858" y="1183935"/>
            <a:ext cx="5068624" cy="3847207"/>
          </a:xfrm>
          <a:prstGeom prst="rect">
            <a:avLst/>
          </a:prstGeom>
        </p:spPr>
        <p:txBody>
          <a:bodyPr wrap="square">
            <a:spAutoFit/>
          </a:bodyPr>
          <a:lstStyle/>
          <a:p>
            <a:r>
              <a:rPr lang="en-US" sz="2000" b="1" dirty="0" err="1">
                <a:solidFill>
                  <a:srgbClr val="24292E"/>
                </a:solidFill>
                <a:latin typeface="Times New Roman" panose="02020603050405020304" pitchFamily="18" charset="0"/>
                <a:cs typeface="Times New Roman" panose="02020603050405020304" pitchFamily="18" charset="0"/>
              </a:rPr>
              <a:t>Csmith</a:t>
            </a:r>
            <a:r>
              <a:rPr lang="en-US" sz="2000" b="1" dirty="0">
                <a:solidFill>
                  <a:srgbClr val="24292E"/>
                </a:solidFill>
                <a:latin typeface="Times New Roman" panose="02020603050405020304" pitchFamily="18" charset="0"/>
                <a:cs typeface="Times New Roman" panose="02020603050405020304" pitchFamily="18" charset="0"/>
              </a:rPr>
              <a:t> vs D</a:t>
            </a:r>
            <a:r>
              <a:rPr lang="en-US" sz="1600" b="1" dirty="0">
                <a:solidFill>
                  <a:srgbClr val="24292E"/>
                </a:solidFill>
                <a:latin typeface="Times New Roman" panose="02020603050405020304" pitchFamily="18" charset="0"/>
                <a:cs typeface="Times New Roman" panose="02020603050405020304" pitchFamily="18" charset="0"/>
              </a:rPr>
              <a:t>EEP</a:t>
            </a:r>
            <a:r>
              <a:rPr lang="en-US" sz="2000" b="1" dirty="0">
                <a:solidFill>
                  <a:srgbClr val="24292E"/>
                </a:solidFill>
                <a:latin typeface="Times New Roman" panose="02020603050405020304" pitchFamily="18" charset="0"/>
                <a:cs typeface="Times New Roman" panose="02020603050405020304" pitchFamily="18" charset="0"/>
              </a:rPr>
              <a:t>F</a:t>
            </a:r>
            <a:r>
              <a:rPr lang="en-US" sz="1600" b="1" dirty="0">
                <a:solidFill>
                  <a:srgbClr val="24292E"/>
                </a:solidFill>
                <a:latin typeface="Times New Roman" panose="02020603050405020304" pitchFamily="18" charset="0"/>
                <a:cs typeface="Times New Roman" panose="02020603050405020304" pitchFamily="18" charset="0"/>
              </a:rPr>
              <a:t>UZZ</a:t>
            </a:r>
            <a:r>
              <a:rPr lang="en-US" sz="2000" b="1" dirty="0">
                <a:solidFill>
                  <a:srgbClr val="24292E"/>
                </a:solidFill>
                <a:latin typeface="Times New Roman" panose="02020603050405020304" pitchFamily="18" charset="0"/>
                <a:cs typeface="Times New Roman" panose="02020603050405020304" pitchFamily="18" charset="0"/>
              </a:rPr>
              <a:t> (on Sample and G2)</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solidFill>
                  <a:srgbClr val="24292E"/>
                </a:solidFill>
                <a:latin typeface="Times New Roman" panose="02020603050405020304" pitchFamily="18" charset="0"/>
                <a:cs typeface="Times New Roman" panose="02020603050405020304" pitchFamily="18" charset="0"/>
              </a:rPr>
              <a:t>Csmith</a:t>
            </a:r>
            <a:r>
              <a:rPr lang="en-US" sz="2000" dirty="0">
                <a:solidFill>
                  <a:srgbClr val="24292E"/>
                </a:solidFill>
                <a:latin typeface="Times New Roman" panose="02020603050405020304" pitchFamily="18" charset="0"/>
                <a:cs typeface="Times New Roman" panose="02020603050405020304" pitchFamily="18" charset="0"/>
              </a:rPr>
              <a:t> improved the coverage less than 1% for all the cases while DEEPFUZZ improves the coverage of line, function, and branch by 7.14%, 2.44%, and 3.21%, respectively. DEEPFUZZ achieves better coverage improvement than </a:t>
            </a:r>
            <a:r>
              <a:rPr lang="en-US" sz="2000" dirty="0" err="1">
                <a:solidFill>
                  <a:srgbClr val="24292E"/>
                </a:solidFill>
                <a:latin typeface="Times New Roman" panose="02020603050405020304" pitchFamily="18" charset="0"/>
                <a:cs typeface="Times New Roman" panose="02020603050405020304" pitchFamily="18" charset="0"/>
              </a:rPr>
              <a:t>Csmith</a:t>
            </a:r>
            <a:r>
              <a:rPr lang="en-US" sz="2000" dirty="0">
                <a:solidFill>
                  <a:srgbClr val="24292E"/>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performance of the coverage improvement pattern for DEEPFUZZ is similar over GCC-5 and Clang</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033F786-F433-914D-9302-45BD7AF903B1}"/>
              </a:ext>
            </a:extLst>
          </p:cNvPr>
          <p:cNvPicPr>
            <a:picLocks noChangeAspect="1"/>
          </p:cNvPicPr>
          <p:nvPr/>
        </p:nvPicPr>
        <p:blipFill>
          <a:blip r:embed="rId3"/>
          <a:stretch>
            <a:fillRect/>
          </a:stretch>
        </p:blipFill>
        <p:spPr>
          <a:xfrm>
            <a:off x="6251857" y="944862"/>
            <a:ext cx="5707996" cy="2132351"/>
          </a:xfrm>
          <a:prstGeom prst="rect">
            <a:avLst/>
          </a:prstGeom>
        </p:spPr>
      </p:pic>
      <p:pic>
        <p:nvPicPr>
          <p:cNvPr id="10" name="Picture 9">
            <a:extLst>
              <a:ext uri="{FF2B5EF4-FFF2-40B4-BE49-F238E27FC236}">
                <a16:creationId xmlns:a16="http://schemas.microsoft.com/office/drawing/2014/main" id="{50E1B904-1DED-A149-A69A-E8798CE1719C}"/>
              </a:ext>
            </a:extLst>
          </p:cNvPr>
          <p:cNvPicPr>
            <a:picLocks noChangeAspect="1"/>
          </p:cNvPicPr>
          <p:nvPr/>
        </p:nvPicPr>
        <p:blipFill>
          <a:blip r:embed="rId4"/>
          <a:stretch>
            <a:fillRect/>
          </a:stretch>
        </p:blipFill>
        <p:spPr>
          <a:xfrm>
            <a:off x="7108910" y="3107538"/>
            <a:ext cx="3993890" cy="3001469"/>
          </a:xfrm>
          <a:prstGeom prst="rect">
            <a:avLst/>
          </a:prstGeom>
        </p:spPr>
      </p:pic>
    </p:spTree>
    <p:extLst>
      <p:ext uri="{BB962C8B-B14F-4D97-AF65-F5344CB8AC3E}">
        <p14:creationId xmlns:p14="http://schemas.microsoft.com/office/powerpoint/2010/main" val="122759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New bugs</a:t>
            </a:r>
          </a:p>
        </p:txBody>
      </p:sp>
      <p:sp>
        <p:nvSpPr>
          <p:cNvPr id="8" name="Rectangle 7">
            <a:extLst>
              <a:ext uri="{FF2B5EF4-FFF2-40B4-BE49-F238E27FC236}">
                <a16:creationId xmlns:a16="http://schemas.microsoft.com/office/drawing/2014/main" id="{BADF67C6-EDBD-324A-B140-EB02BE0C0060}"/>
              </a:ext>
            </a:extLst>
          </p:cNvPr>
          <p:cNvSpPr/>
          <p:nvPr/>
        </p:nvSpPr>
        <p:spPr>
          <a:xfrm>
            <a:off x="650858" y="1183935"/>
            <a:ext cx="5929236" cy="4647426"/>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24292E"/>
                </a:solidFill>
                <a:latin typeface="Times New Roman" panose="02020603050405020304" pitchFamily="18" charset="0"/>
                <a:cs typeface="Times New Roman" panose="02020603050405020304" pitchFamily="18" charset="0"/>
              </a:rPr>
              <a:t>Results</a:t>
            </a:r>
            <a:r>
              <a:rPr lang="en-US" sz="2000" dirty="0">
                <a:solidFill>
                  <a:srgbClr val="24292E"/>
                </a:solidFill>
                <a:latin typeface="Times New Roman" panose="02020603050405020304" pitchFamily="18" charset="0"/>
                <a:cs typeface="Times New Roman" panose="02020603050405020304" pitchFamily="18" charset="0"/>
              </a:rPr>
              <a:t>: 8 newly confirmed GCC bugs.</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Elaborate 2 bugs:</a:t>
            </a:r>
          </a:p>
          <a:p>
            <a:endParaRPr lang="en-US" sz="2000" dirty="0">
              <a:solidFill>
                <a:srgbClr val="24292E"/>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GCC Bug 84290</a:t>
            </a:r>
            <a:r>
              <a:rPr lang="en-US" dirty="0">
                <a:latin typeface="Times New Roman" panose="02020603050405020304" pitchFamily="18" charset="0"/>
                <a:cs typeface="Times New Roman" panose="02020603050405020304" pitchFamily="18" charset="0"/>
              </a:rPr>
              <a:t>: DEEPFUZZ generate the two new lines (line 5 and line 6), which triggered an internal compile error of the built-in function __</a:t>
            </a:r>
            <a:r>
              <a:rPr lang="en-US" dirty="0" err="1">
                <a:latin typeface="Times New Roman" panose="02020603050405020304" pitchFamily="18" charset="0"/>
                <a:cs typeface="Times New Roman" panose="02020603050405020304" pitchFamily="18" charset="0"/>
              </a:rPr>
              <a:t>atomic_load_n</a:t>
            </a:r>
            <a:r>
              <a:rPr lang="en-US"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GCC Bug 85443</a:t>
            </a:r>
            <a:r>
              <a:rPr lang="en-US" dirty="0">
                <a:latin typeface="Times New Roman" panose="02020603050405020304" pitchFamily="18" charset="0"/>
                <a:cs typeface="Times New Roman" panose="02020603050405020304" pitchFamily="18" charset="0"/>
              </a:rPr>
              <a:t>: This is a bug we reported. DEEPFUZZ generates the two new lines (line 5 and line 6), which introduced a segmentation fault of the _Atomic keyword.</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Importance</a:t>
            </a:r>
            <a:r>
              <a:rPr lang="en-US" dirty="0">
                <a:latin typeface="Times New Roman" panose="02020603050405020304" pitchFamily="18" charset="0"/>
                <a:cs typeface="Times New Roman" panose="02020603050405020304" pitchFamily="18" charset="0"/>
              </a:rPr>
              <a:t>: This error is confirmed and fixed on GCC-5 and new test is added to the latest test suite.</a:t>
            </a:r>
          </a:p>
        </p:txBody>
      </p:sp>
      <p:pic>
        <p:nvPicPr>
          <p:cNvPr id="6" name="Picture 5">
            <a:extLst>
              <a:ext uri="{FF2B5EF4-FFF2-40B4-BE49-F238E27FC236}">
                <a16:creationId xmlns:a16="http://schemas.microsoft.com/office/drawing/2014/main" id="{37657972-F7F0-814B-831D-279CF991BE2F}"/>
              </a:ext>
            </a:extLst>
          </p:cNvPr>
          <p:cNvPicPr>
            <a:picLocks noChangeAspect="1"/>
          </p:cNvPicPr>
          <p:nvPr/>
        </p:nvPicPr>
        <p:blipFill>
          <a:blip r:embed="rId3"/>
          <a:stretch>
            <a:fillRect/>
          </a:stretch>
        </p:blipFill>
        <p:spPr>
          <a:xfrm>
            <a:off x="7009887" y="1355815"/>
            <a:ext cx="3993890" cy="1409608"/>
          </a:xfrm>
          <a:prstGeom prst="rect">
            <a:avLst/>
          </a:prstGeom>
        </p:spPr>
      </p:pic>
      <p:pic>
        <p:nvPicPr>
          <p:cNvPr id="9" name="Picture 8">
            <a:extLst>
              <a:ext uri="{FF2B5EF4-FFF2-40B4-BE49-F238E27FC236}">
                <a16:creationId xmlns:a16="http://schemas.microsoft.com/office/drawing/2014/main" id="{440E8DC3-47EA-404C-98C2-DA6A28C461EF}"/>
              </a:ext>
            </a:extLst>
          </p:cNvPr>
          <p:cNvPicPr>
            <a:picLocks noChangeAspect="1"/>
          </p:cNvPicPr>
          <p:nvPr/>
        </p:nvPicPr>
        <p:blipFill>
          <a:blip r:embed="rId4"/>
          <a:stretch>
            <a:fillRect/>
          </a:stretch>
        </p:blipFill>
        <p:spPr>
          <a:xfrm>
            <a:off x="7009887" y="3393557"/>
            <a:ext cx="3993890" cy="2531159"/>
          </a:xfrm>
          <a:prstGeom prst="rect">
            <a:avLst/>
          </a:prstGeom>
        </p:spPr>
      </p:pic>
      <p:sp>
        <p:nvSpPr>
          <p:cNvPr id="2" name="Rectangle 1">
            <a:extLst>
              <a:ext uri="{FF2B5EF4-FFF2-40B4-BE49-F238E27FC236}">
                <a16:creationId xmlns:a16="http://schemas.microsoft.com/office/drawing/2014/main" id="{57A0A064-0EBE-7C4B-A2E0-0476CFF2364A}"/>
              </a:ext>
            </a:extLst>
          </p:cNvPr>
          <p:cNvSpPr/>
          <p:nvPr/>
        </p:nvSpPr>
        <p:spPr>
          <a:xfrm>
            <a:off x="8112997" y="2748660"/>
            <a:ext cx="178766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GCC Bug 84290</a:t>
            </a:r>
            <a:endParaRPr lang="en-US" dirty="0"/>
          </a:p>
        </p:txBody>
      </p:sp>
      <p:sp>
        <p:nvSpPr>
          <p:cNvPr id="3" name="Rectangle 2">
            <a:extLst>
              <a:ext uri="{FF2B5EF4-FFF2-40B4-BE49-F238E27FC236}">
                <a16:creationId xmlns:a16="http://schemas.microsoft.com/office/drawing/2014/main" id="{050B8B7A-ED2A-774E-8A70-A1C46C75322E}"/>
              </a:ext>
            </a:extLst>
          </p:cNvPr>
          <p:cNvSpPr/>
          <p:nvPr/>
        </p:nvSpPr>
        <p:spPr>
          <a:xfrm>
            <a:off x="8339812" y="5938523"/>
            <a:ext cx="178766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GCC Bug 85443</a:t>
            </a:r>
            <a:endParaRPr lang="en-US" dirty="0"/>
          </a:p>
        </p:txBody>
      </p:sp>
    </p:spTree>
    <p:extLst>
      <p:ext uri="{BB962C8B-B14F-4D97-AF65-F5344CB8AC3E}">
        <p14:creationId xmlns:p14="http://schemas.microsoft.com/office/powerpoint/2010/main" val="337694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Conclusion</a:t>
            </a:r>
            <a:endParaRPr lang="en-US" sz="3200" dirty="0"/>
          </a:p>
        </p:txBody>
      </p:sp>
      <p:sp>
        <p:nvSpPr>
          <p:cNvPr id="7" name="Content Placeholder 2">
            <a:extLst>
              <a:ext uri="{FF2B5EF4-FFF2-40B4-BE49-F238E27FC236}">
                <a16:creationId xmlns:a16="http://schemas.microsoft.com/office/drawing/2014/main" id="{AD8E5A87-42BA-B347-9113-F01C3CD5C097}"/>
              </a:ext>
            </a:extLst>
          </p:cNvPr>
          <p:cNvSpPr>
            <a:spLocks noGrp="1"/>
          </p:cNvSpPr>
          <p:nvPr>
            <p:ph idx="1"/>
          </p:nvPr>
        </p:nvSpPr>
        <p:spPr>
          <a:xfrm>
            <a:off x="583500" y="1156068"/>
            <a:ext cx="10622381" cy="4988700"/>
          </a:xfrm>
        </p:spPr>
        <p:txBody>
          <a:bodyPr>
            <a:noAutofit/>
          </a:bodyPr>
          <a:lstStyle/>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paper, the authors propose a grammar-based fuzzing tool called DEEPFUZZ. </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EEP</a:t>
            </a:r>
            <a:r>
              <a:rPr lang="en-US" sz="24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UZZ</a:t>
            </a:r>
            <a:r>
              <a:rPr lang="en-US" sz="2400" dirty="0">
                <a:latin typeface="Times New Roman" panose="02020603050405020304" pitchFamily="18" charset="0"/>
                <a:cs typeface="Times New Roman" panose="02020603050405020304" pitchFamily="18" charset="0"/>
              </a:rPr>
              <a:t> automatically generates C programs based on a generative seq2seq model. </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Authors use this new generated C programs to fuzz C compilers (GCC and Clang/LLVM). </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 provides better pass rate, code coverage and bug findings for </a:t>
            </a:r>
            <a:r>
              <a:rPr lang="en-US" sz="2400" dirty="0" err="1">
                <a:latin typeface="Times New Roman" panose="02020603050405020304" pitchFamily="18" charset="0"/>
                <a:cs typeface="Times New Roman" panose="02020603050405020304" pitchFamily="18" charset="0"/>
              </a:rPr>
              <a:t>DeepFuzz</a:t>
            </a:r>
            <a:r>
              <a:rPr lang="en-US" sz="24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72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3F59CC-0A82-D24B-880A-51B6076A0B2B}"/>
              </a:ext>
            </a:extLst>
          </p:cNvPr>
          <p:cNvPicPr>
            <a:picLocks noGrp="1" noChangeAspect="1"/>
          </p:cNvPicPr>
          <p:nvPr>
            <p:ph idx="1"/>
          </p:nvPr>
        </p:nvPicPr>
        <p:blipFill>
          <a:blip r:embed="rId3"/>
          <a:stretch>
            <a:fillRect/>
          </a:stretch>
        </p:blipFill>
        <p:spPr>
          <a:xfrm>
            <a:off x="1012370" y="1288967"/>
            <a:ext cx="4750279" cy="1525951"/>
          </a:xfrm>
        </p:spPr>
      </p:pic>
      <p:pic>
        <p:nvPicPr>
          <p:cNvPr id="11" name="Content Placeholder 5">
            <a:extLst>
              <a:ext uri="{FF2B5EF4-FFF2-40B4-BE49-F238E27FC236}">
                <a16:creationId xmlns:a16="http://schemas.microsoft.com/office/drawing/2014/main" id="{14E4B949-89D9-434D-8D92-ECC69A5EE841}"/>
              </a:ext>
            </a:extLst>
          </p:cNvPr>
          <p:cNvPicPr>
            <a:picLocks noChangeAspect="1"/>
          </p:cNvPicPr>
          <p:nvPr/>
        </p:nvPicPr>
        <p:blipFill>
          <a:blip r:embed="rId4"/>
          <a:stretch>
            <a:fillRect/>
          </a:stretch>
        </p:blipFill>
        <p:spPr>
          <a:xfrm>
            <a:off x="7622212" y="529132"/>
            <a:ext cx="3804356" cy="2687203"/>
          </a:xfrm>
          <a:prstGeom prst="rect">
            <a:avLst/>
          </a:prstGeom>
        </p:spPr>
      </p:pic>
      <p:pic>
        <p:nvPicPr>
          <p:cNvPr id="12" name="Content Placeholder 5">
            <a:extLst>
              <a:ext uri="{FF2B5EF4-FFF2-40B4-BE49-F238E27FC236}">
                <a16:creationId xmlns:a16="http://schemas.microsoft.com/office/drawing/2014/main" id="{0748CBFE-B641-3248-B72B-05DBE9EF716F}"/>
              </a:ext>
            </a:extLst>
          </p:cNvPr>
          <p:cNvPicPr>
            <a:picLocks noChangeAspect="1"/>
          </p:cNvPicPr>
          <p:nvPr/>
        </p:nvPicPr>
        <p:blipFill>
          <a:blip r:embed="rId5"/>
          <a:stretch>
            <a:fillRect/>
          </a:stretch>
        </p:blipFill>
        <p:spPr>
          <a:xfrm>
            <a:off x="6868758" y="3705999"/>
            <a:ext cx="4328466" cy="2743200"/>
          </a:xfrm>
          <a:prstGeom prst="rect">
            <a:avLst/>
          </a:prstGeom>
        </p:spPr>
      </p:pic>
      <p:pic>
        <p:nvPicPr>
          <p:cNvPr id="13" name="Content Placeholder 5">
            <a:extLst>
              <a:ext uri="{FF2B5EF4-FFF2-40B4-BE49-F238E27FC236}">
                <a16:creationId xmlns:a16="http://schemas.microsoft.com/office/drawing/2014/main" id="{B23E716E-464C-0344-BA29-CE6042244081}"/>
              </a:ext>
            </a:extLst>
          </p:cNvPr>
          <p:cNvPicPr>
            <a:picLocks noChangeAspect="1"/>
          </p:cNvPicPr>
          <p:nvPr/>
        </p:nvPicPr>
        <p:blipFill>
          <a:blip r:embed="rId6"/>
          <a:stretch>
            <a:fillRect/>
          </a:stretch>
        </p:blipFill>
        <p:spPr>
          <a:xfrm>
            <a:off x="1441569" y="3705999"/>
            <a:ext cx="3650225" cy="2743200"/>
          </a:xfrm>
          <a:prstGeom prst="rect">
            <a:avLst/>
          </a:prstGeom>
        </p:spPr>
      </p:pic>
      <p:sp>
        <p:nvSpPr>
          <p:cNvPr id="2" name="Rectangle 1">
            <a:extLst>
              <a:ext uri="{FF2B5EF4-FFF2-40B4-BE49-F238E27FC236}">
                <a16:creationId xmlns:a16="http://schemas.microsoft.com/office/drawing/2014/main" id="{0F5F52C8-B371-374F-82E6-1C88F332AED3}"/>
              </a:ext>
            </a:extLst>
          </p:cNvPr>
          <p:cNvSpPr/>
          <p:nvPr/>
        </p:nvSpPr>
        <p:spPr>
          <a:xfrm>
            <a:off x="5149962" y="3244334"/>
            <a:ext cx="1612942" cy="461665"/>
          </a:xfrm>
          <a:prstGeom prst="rect">
            <a:avLst/>
          </a:prstGeom>
        </p:spPr>
        <p:txBody>
          <a:bodyPr wrap="square">
            <a:spAutoFit/>
          </a:bodyPr>
          <a:lstStyle/>
          <a:p>
            <a:r>
              <a:rPr lang="en-US" sz="2400" b="1" dirty="0">
                <a:latin typeface="Apple Chancery" panose="03020702040506060504" pitchFamily="66" charset="-79"/>
                <a:cs typeface="Apple Chancery" panose="03020702040506060504" pitchFamily="66" charset="-79"/>
              </a:rPr>
              <a:t>Thank you</a:t>
            </a:r>
          </a:p>
        </p:txBody>
      </p:sp>
    </p:spTree>
    <p:extLst>
      <p:ext uri="{BB962C8B-B14F-4D97-AF65-F5344CB8AC3E}">
        <p14:creationId xmlns:p14="http://schemas.microsoft.com/office/powerpoint/2010/main" val="406372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583500" y="1156068"/>
            <a:ext cx="10783747" cy="4988700"/>
          </a:xfrm>
        </p:spPr>
        <p:txBody>
          <a:bodyPr>
            <a:no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GCC released in 1987 and over 3,410 bugs have been caught since it is created (Yang et al. 2011).</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base of today’s GCC is around 15 million lines of code (Sun et al. 2016), close to the entire Linux kernel, which is around 19 million lines of code.</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Verification: </a:t>
            </a:r>
            <a:r>
              <a:rPr lang="en-US" dirty="0" err="1">
                <a:latin typeface="Times New Roman" panose="02020603050405020304" pitchFamily="18" charset="0"/>
                <a:cs typeface="Times New Roman" panose="02020603050405020304" pitchFamily="18" charset="0"/>
              </a:rPr>
              <a:t>CompCert</a:t>
            </a:r>
            <a:r>
              <a:rPr lang="en-US" dirty="0">
                <a:latin typeface="Times New Roman" panose="02020603050405020304" pitchFamily="18" charset="0"/>
                <a:cs typeface="Times New Roman" panose="02020603050405020304" pitchFamily="18" charset="0"/>
              </a:rPr>
              <a:t> (Leroy et al. 2016) has made promising progress but challenging to fully verify all the features, results in limited features.</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Grammar-based testing: Static is time-consuming and automated requires good understanding of input specification. i.e. C11 (ISO 2011) has 696 pages of detailed specification.</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Learnt generative neural network based model can be used to the problem of automatically generating syntactically valid inputs for grammar-based fuzzing.</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918570" y="178767"/>
            <a:ext cx="6291072"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2535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Workflow of D</a:t>
            </a:r>
            <a:r>
              <a:rPr lang="en-US" sz="2800" dirty="0">
                <a:latin typeface="Times New Roman" panose="02020603050405020304" pitchFamily="18" charset="0"/>
                <a:cs typeface="Times New Roman" panose="02020603050405020304" pitchFamily="18" charset="0"/>
              </a:rPr>
              <a:t>EEP</a:t>
            </a:r>
            <a:r>
              <a:rPr lang="en-US" sz="3200"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UZZ</a:t>
            </a:r>
          </a:p>
        </p:txBody>
      </p:sp>
      <p:pic>
        <p:nvPicPr>
          <p:cNvPr id="10" name="Picture 9">
            <a:extLst>
              <a:ext uri="{FF2B5EF4-FFF2-40B4-BE49-F238E27FC236}">
                <a16:creationId xmlns:a16="http://schemas.microsoft.com/office/drawing/2014/main" id="{C9F4E3D1-E9FF-D946-82F6-A84AC1FFAE96}"/>
              </a:ext>
            </a:extLst>
          </p:cNvPr>
          <p:cNvPicPr>
            <a:picLocks noChangeAspect="1"/>
          </p:cNvPicPr>
          <p:nvPr/>
        </p:nvPicPr>
        <p:blipFill>
          <a:blip r:embed="rId3"/>
          <a:stretch>
            <a:fillRect/>
          </a:stretch>
        </p:blipFill>
        <p:spPr>
          <a:xfrm>
            <a:off x="5802086" y="2593432"/>
            <a:ext cx="6083300" cy="1954163"/>
          </a:xfrm>
          <a:prstGeom prst="rect">
            <a:avLst/>
          </a:prstGeom>
        </p:spPr>
      </p:pic>
      <p:sp>
        <p:nvSpPr>
          <p:cNvPr id="6" name="Content Placeholder 2">
            <a:extLst>
              <a:ext uri="{FF2B5EF4-FFF2-40B4-BE49-F238E27FC236}">
                <a16:creationId xmlns:a16="http://schemas.microsoft.com/office/drawing/2014/main" id="{FC02593F-A9C0-0149-804C-FAFF1F9A9796}"/>
              </a:ext>
            </a:extLst>
          </p:cNvPr>
          <p:cNvSpPr>
            <a:spLocks noGrp="1"/>
          </p:cNvSpPr>
          <p:nvPr>
            <p:ph idx="1"/>
          </p:nvPr>
        </p:nvSpPr>
        <p:spPr>
          <a:xfrm>
            <a:off x="500373" y="1156068"/>
            <a:ext cx="5075237" cy="4988700"/>
          </a:xfrm>
        </p:spPr>
        <p:txBody>
          <a:bodyPr vert="horz" lIns="91440" tIns="45720" rIns="91440" bIns="45720" rtlCol="0" anchor="t">
            <a:noAutofit/>
          </a:bodyPr>
          <a:lstStyle/>
          <a:p>
            <a:pPr algn="just">
              <a:lnSpc>
                <a:spcPct val="100000"/>
              </a:lnSpc>
              <a:buFont typeface="Wingdings" pitchFamily="2" charset="2"/>
              <a:buChar char="Ø"/>
            </a:pPr>
            <a:r>
              <a:rPr lang="en-US" sz="2400" dirty="0">
                <a:latin typeface="Times New Roman" panose="02020603050405020304" pitchFamily="18" charset="0"/>
                <a:cs typeface="Times New Roman" panose="02020603050405020304" pitchFamily="18" charset="0"/>
              </a:rPr>
              <a:t> Two main objectives:</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﻿generate new programs</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compiler testing efficacy</a:t>
            </a:r>
          </a:p>
          <a:p>
            <a:pPr lvl="1" algn="just">
              <a:lnSpc>
                <a:spcPct val="10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400" dirty="0">
                <a:latin typeface="Times New Roman" panose="02020603050405020304" pitchFamily="18" charset="0"/>
                <a:cs typeface="Times New Roman" panose="02020603050405020304" pitchFamily="18" charset="0"/>
              </a:rPr>
              <a:t>﻿ There are two stages:</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﻿Program Generation </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Compiler Testing</a:t>
            </a:r>
          </a:p>
        </p:txBody>
      </p:sp>
    </p:spTree>
    <p:extLst>
      <p:ext uri="{BB962C8B-B14F-4D97-AF65-F5344CB8AC3E}">
        <p14:creationId xmlns:p14="http://schemas.microsoft.com/office/powerpoint/2010/main" val="104448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1) Program Generation</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Training data set:</a:t>
            </a:r>
          </a:p>
          <a:p>
            <a:pPr lvl="1" algn="just">
              <a:lnSpc>
                <a:spcPct val="150000"/>
              </a:lnSpc>
            </a:pPr>
            <a:r>
              <a:rPr lang="en-US" sz="2000" dirty="0">
                <a:latin typeface="Times New Roman" panose="02020603050405020304" pitchFamily="18" charset="0"/>
                <a:cs typeface="Times New Roman" panose="02020603050405020304" pitchFamily="18" charset="0"/>
              </a:rPr>
              <a:t>10,000 well-formed C programs from the GCC test suites.</a:t>
            </a: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Preprocess to avoid noise data:</a:t>
            </a:r>
          </a:p>
          <a:p>
            <a:pPr lvl="1" algn="just">
              <a:lnSpc>
                <a:spcPct val="100000"/>
              </a:lnSpc>
            </a:pPr>
            <a:r>
              <a:rPr lang="en-US" sz="2000" dirty="0">
                <a:latin typeface="Times New Roman" panose="02020603050405020304" pitchFamily="18" charset="0"/>
                <a:cs typeface="Times New Roman" panose="02020603050405020304" pitchFamily="18" charset="0"/>
              </a:rPr>
              <a:t> comment, whitespace, and macro.</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Train a learnt generative seq2seq model:</a:t>
            </a:r>
          </a:p>
          <a:p>
            <a:pPr lvl="1" algn="just">
              <a:lnSpc>
                <a:spcPct val="100000"/>
              </a:lnSpc>
            </a:pPr>
            <a:r>
              <a:rPr lang="en-US" sz="2000" dirty="0">
                <a:latin typeface="Times New Roman" panose="02020603050405020304" pitchFamily="18" charset="0"/>
                <a:cs typeface="Times New Roman" panose="02020603050405020304" pitchFamily="18" charset="0"/>
              </a:rPr>
              <a:t> 2 layers with 512 hidden LSTM units for each layer.</a:t>
            </a:r>
          </a:p>
          <a:p>
            <a:pPr lvl="1" algn="just">
              <a:lnSpc>
                <a:spcPct val="100000"/>
              </a:lnSpc>
            </a:pPr>
            <a:r>
              <a:rPr lang="en-US" sz="2000" dirty="0">
                <a:latin typeface="Times New Roman" panose="02020603050405020304" pitchFamily="18" charset="0"/>
                <a:cs typeface="Times New Roman" panose="02020603050405020304" pitchFamily="18" charset="0"/>
              </a:rPr>
              <a:t> i.e. predict ‘main’ for a prefix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Sampling Variants to diversify the prediction:</a:t>
            </a:r>
          </a:p>
          <a:p>
            <a:pPr lvl="1" algn="just">
              <a:lnSpc>
                <a:spcPct val="1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NoSample</a:t>
            </a:r>
            <a:r>
              <a:rPr lang="en-US" sz="2000" dirty="0">
                <a:latin typeface="Times New Roman" panose="02020603050405020304" pitchFamily="18" charset="0"/>
                <a:cs typeface="Times New Roman" panose="02020603050405020304" pitchFamily="18" charset="0"/>
              </a:rPr>
              <a:t>, Sample, </a:t>
            </a:r>
            <a:r>
              <a:rPr lang="en-US" sz="2000" dirty="0" err="1">
                <a:latin typeface="Times New Roman" panose="02020603050405020304" pitchFamily="18" charset="0"/>
                <a:cs typeface="Times New Roman" panose="02020603050405020304" pitchFamily="18" charset="0"/>
              </a:rPr>
              <a:t>SampleSpace</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Generate new code from original seed sequence:</a:t>
            </a:r>
          </a:p>
          <a:p>
            <a:pPr lvl="1" algn="just">
              <a:lnSpc>
                <a:spcPct val="100000"/>
              </a:lnSpc>
            </a:pPr>
            <a:r>
              <a:rPr lang="en-US" sz="2000" dirty="0">
                <a:latin typeface="Times New Roman" panose="02020603050405020304" pitchFamily="18" charset="0"/>
                <a:cs typeface="Times New Roman" panose="02020603050405020304" pitchFamily="18" charset="0"/>
              </a:rPr>
              <a:t> G1, G2, G3.</a:t>
            </a:r>
          </a:p>
          <a:p>
            <a:pPr lvl="1" algn="just">
              <a:lnSpc>
                <a:spcPct val="150000"/>
              </a:lnSpc>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30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Sampling Variants</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NoSample</a:t>
            </a:r>
            <a:r>
              <a:rPr lang="en-US" sz="2200" dirty="0">
                <a:latin typeface="Times New Roman" panose="02020603050405020304" pitchFamily="18" charset="0"/>
                <a:cs typeface="Times New Roman" panose="02020603050405020304" pitchFamily="18" charset="0"/>
              </a:rPr>
              <a:t>: Given a prefix sequence, predict the best next character on the learnt distribution. </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Sample</a:t>
            </a:r>
            <a:r>
              <a:rPr lang="en-US" sz="2200" dirty="0">
                <a:latin typeface="Times New Roman" panose="02020603050405020304" pitchFamily="18" charset="0"/>
                <a:cs typeface="Times New Roman" panose="02020603050405020304" pitchFamily="18" charset="0"/>
              </a:rPr>
              <a:t>: Given a prefix sequence, propose to sample next character instead of picking the top predicted one.</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SampleSpace</a:t>
            </a:r>
            <a:r>
              <a:rPr lang="en-US" sz="2200" dirty="0">
                <a:latin typeface="Times New Roman" panose="02020603050405020304" pitchFamily="18" charset="0"/>
                <a:cs typeface="Times New Roman" panose="02020603050405020304" pitchFamily="18" charset="0"/>
              </a:rPr>
              <a:t>: Only sample the next character among all the predicted ones over the threshold when the prefix sequence ends with a whitespace. This sampling method is a combination of Sample and </a:t>
            </a:r>
            <a:r>
              <a:rPr lang="en-US" sz="2200" dirty="0" err="1">
                <a:latin typeface="Times New Roman" panose="02020603050405020304" pitchFamily="18" charset="0"/>
                <a:cs typeface="Times New Roman" panose="02020603050405020304" pitchFamily="18" charset="0"/>
              </a:rPr>
              <a:t>NoSample</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889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Generation Strategy</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G1</a:t>
            </a:r>
            <a:r>
              <a:rPr lang="en-US" sz="2200" dirty="0">
                <a:latin typeface="Times New Roman" panose="02020603050405020304" pitchFamily="18" charset="0"/>
                <a:cs typeface="Times New Roman" panose="02020603050405020304" pitchFamily="18" charset="0"/>
              </a:rPr>
              <a:t>: Insert the newly generated code based on the same prefix sequence at one place into the original well-formed programs.</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G2</a:t>
            </a:r>
            <a:r>
              <a:rPr lang="en-US" sz="2200" dirty="0">
                <a:latin typeface="Times New Roman" panose="02020603050405020304" pitchFamily="18" charset="0"/>
                <a:cs typeface="Times New Roman" panose="02020603050405020304" pitchFamily="18" charset="0"/>
              </a:rPr>
              <a:t>: Generate new pieces of code with prefix sequences randomly picked from different locations in the original program and then insert back respectively.</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G3</a:t>
            </a:r>
            <a:r>
              <a:rPr lang="en-US" sz="2200" dirty="0">
                <a:latin typeface="Times New Roman" panose="02020603050405020304" pitchFamily="18" charset="0"/>
                <a:cs typeface="Times New Roman" panose="02020603050405020304" pitchFamily="18" charset="0"/>
              </a:rPr>
              <a:t>: Chop out the same number of lines after the prefix sequence from the original program and insert the newly generated new lines into the position of the sentences that have been chopped out. </a:t>
            </a:r>
          </a:p>
        </p:txBody>
      </p:sp>
    </p:spTree>
    <p:extLst>
      <p:ext uri="{BB962C8B-B14F-4D97-AF65-F5344CB8AC3E}">
        <p14:creationId xmlns:p14="http://schemas.microsoft.com/office/powerpoint/2010/main" val="153995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2) Compiler Testing</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Three metrics to measure the effectiveness: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 Pass rate: </a:t>
            </a:r>
          </a:p>
          <a:p>
            <a:pPr lvl="1" algn="just">
              <a:lnSpc>
                <a:spcPct val="100000"/>
              </a:lnSpc>
            </a:pPr>
            <a:r>
              <a:rPr lang="en-US" dirty="0">
                <a:latin typeface="Times New Roman" panose="02020603050405020304" pitchFamily="18" charset="0"/>
                <a:cs typeface="Times New Roman" panose="02020603050405020304" pitchFamily="18" charset="0"/>
              </a:rPr>
              <a:t>The ratio of syntax valid program over generated C programs.</a:t>
            </a:r>
          </a:p>
          <a:p>
            <a:pPr lvl="1" algn="just">
              <a:lnSpc>
                <a:spcPct val="100000"/>
              </a:lnSpc>
            </a:pPr>
            <a:r>
              <a:rPr lang="en-US" dirty="0">
                <a:latin typeface="Times New Roman" panose="02020603050405020304" pitchFamily="18" charset="0"/>
                <a:cs typeface="Times New Roman" panose="02020603050405020304" pitchFamily="18" charset="0"/>
              </a:rPr>
              <a:t>Use command line of </a:t>
            </a:r>
            <a:r>
              <a:rPr lang="en-US" dirty="0" err="1">
                <a:latin typeface="Times New Roman" panose="02020603050405020304" pitchFamily="18" charset="0"/>
                <a:cs typeface="Times New Roman" panose="02020603050405020304" pitchFamily="18" charset="0"/>
              </a:rPr>
              <a:t>gcc</a:t>
            </a:r>
            <a:r>
              <a:rPr lang="en-US" dirty="0">
                <a:latin typeface="Times New Roman" panose="02020603050405020304" pitchFamily="18" charset="0"/>
                <a:cs typeface="Times New Roman" panose="02020603050405020304" pitchFamily="18" charset="0"/>
              </a:rPr>
              <a:t>.</a:t>
            </a:r>
          </a:p>
          <a:p>
            <a:pPr lvl="1"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 Coverage: </a:t>
            </a:r>
          </a:p>
          <a:p>
            <a:pPr lvl="1" algn="just">
              <a:lnSpc>
                <a:spcPct val="100000"/>
              </a:lnSpc>
            </a:pPr>
            <a:r>
              <a:rPr lang="en-US" dirty="0">
                <a:latin typeface="Times New Roman" panose="02020603050405020304" pitchFamily="18" charset="0"/>
                <a:cs typeface="Times New Roman" panose="02020603050405020304" pitchFamily="18" charset="0"/>
              </a:rPr>
              <a:t>The line coverage, function coverage, and branch coverage.</a:t>
            </a:r>
          </a:p>
          <a:p>
            <a:pPr lvl="1" algn="just">
              <a:lnSpc>
                <a:spcPct val="100000"/>
              </a:lnSpc>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gcov</a:t>
            </a:r>
            <a:r>
              <a:rPr lang="en-US" dirty="0">
                <a:latin typeface="Times New Roman" panose="02020603050405020304" pitchFamily="18" charset="0"/>
                <a:cs typeface="Times New Roman" panose="02020603050405020304" pitchFamily="18" charset="0"/>
              </a:rPr>
              <a:t> tool.</a:t>
            </a:r>
          </a:p>
          <a:p>
            <a:pPr lvl="1"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 Bug:</a:t>
            </a:r>
          </a:p>
          <a:p>
            <a:pPr lvl="1" algn="just">
              <a:lnSpc>
                <a:spcPct val="100000"/>
              </a:lnSpc>
            </a:pPr>
            <a:r>
              <a:rPr lang="en-US" dirty="0">
                <a:latin typeface="Times New Roman" panose="02020603050405020304" pitchFamily="18" charset="0"/>
                <a:cs typeface="Times New Roman" panose="02020603050405020304" pitchFamily="18" charset="0"/>
              </a:rPr>
              <a:t>Different compilers in different optimization levels.</a:t>
            </a:r>
          </a:p>
          <a:p>
            <a:pPr lvl="1" algn="just">
              <a:lnSpc>
                <a:spcPct val="100000"/>
              </a:lnSpc>
            </a:pPr>
            <a:r>
              <a:rPr lang="en-US" dirty="0">
                <a:latin typeface="Times New Roman" panose="02020603050405020304" pitchFamily="18" charset="0"/>
                <a:cs typeface="Times New Roman" panose="02020603050405020304" pitchFamily="18" charset="0"/>
              </a:rPr>
              <a:t>Crash bugs and others code errors (</a:t>
            </a:r>
            <a:r>
              <a:rPr lang="en-US" dirty="0">
                <a:solidFill>
                  <a:srgbClr val="FF0000"/>
                </a:solidFill>
                <a:latin typeface="Times New Roman" panose="02020603050405020304" pitchFamily="18" charset="0"/>
                <a:cs typeface="Times New Roman" panose="02020603050405020304" pitchFamily="18" charset="0"/>
              </a:rPr>
              <a:t>internal compiler error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631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Pass rate (1/2)</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322367" y="1183935"/>
            <a:ext cx="6199008" cy="4378665"/>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095314" cy="3785652"/>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Epoch for G1</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pass rate increases with more training from 10 to 30 epochs. The drop of pass rate after 30 epochs may be a result of overfitting. </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best pass rate for all sampling methods is achieved at 30 epochs training. The highest pass rate is 82.63%.</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69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Pass rate (2/2)</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322367" y="1183935"/>
            <a:ext cx="6199008" cy="4378665"/>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095314" cy="4401205"/>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Sampling for G1</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For all the sampling methods, the pass rate increases within 30 epochs of training and after that, there is a small drop, may be for overfitting.</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Comparing the pass rate for all the three sampling methods, </a:t>
            </a:r>
            <a:r>
              <a:rPr lang="en-US" sz="2000" dirty="0" err="1">
                <a:solidFill>
                  <a:srgbClr val="24292E"/>
                </a:solidFill>
                <a:latin typeface="Times New Roman" panose="02020603050405020304" pitchFamily="18" charset="0"/>
                <a:cs typeface="Times New Roman" panose="02020603050405020304" pitchFamily="18" charset="0"/>
              </a:rPr>
              <a:t>NoSample</a:t>
            </a:r>
            <a:r>
              <a:rPr lang="en-US" sz="2000" dirty="0">
                <a:solidFill>
                  <a:srgbClr val="24292E"/>
                </a:solidFill>
                <a:latin typeface="Times New Roman" panose="02020603050405020304" pitchFamily="18" charset="0"/>
                <a:cs typeface="Times New Roman" panose="02020603050405020304" pitchFamily="18" charset="0"/>
              </a:rPr>
              <a:t> achieves a better pass rate for every snapshot model than the other two methods Sample and </a:t>
            </a:r>
            <a:r>
              <a:rPr lang="en-US" sz="2000" dirty="0" err="1">
                <a:solidFill>
                  <a:srgbClr val="24292E"/>
                </a:solidFill>
                <a:latin typeface="Times New Roman" panose="02020603050405020304" pitchFamily="18" charset="0"/>
                <a:cs typeface="Times New Roman" panose="02020603050405020304" pitchFamily="18" charset="0"/>
              </a:rPr>
              <a:t>SampleSpace</a:t>
            </a:r>
            <a:r>
              <a:rPr lang="en-US" sz="2000" dirty="0">
                <a:solidFill>
                  <a:srgbClr val="24292E"/>
                </a:solidFill>
                <a:latin typeface="Times New Roman" panose="02020603050405020304" pitchFamily="18" charset="0"/>
                <a:cs typeface="Times New Roman" panose="02020603050405020304" pitchFamily="18" charset="0"/>
              </a:rPr>
              <a:t>. The highest pass rate is 82.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5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2660</TotalTime>
  <Words>1067</Words>
  <Application>Microsoft Macintosh PowerPoint</Application>
  <PresentationFormat>Widescreen</PresentationFormat>
  <Paragraphs>124</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 Chancery</vt:lpstr>
      <vt:lpstr>Arial</vt:lpstr>
      <vt:lpstr>Calibri</vt:lpstr>
      <vt:lpstr>Rockwell</vt:lpstr>
      <vt:lpstr>Rockwell Condensed</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1201</dc:title>
  <dc:creator>Animesh</dc:creator>
  <cp:lastModifiedBy>RABIN, MD RAFIQUL ISLAM</cp:lastModifiedBy>
  <cp:revision>1005</cp:revision>
  <dcterms:created xsi:type="dcterms:W3CDTF">2015-11-29T14:02:37Z</dcterms:created>
  <dcterms:modified xsi:type="dcterms:W3CDTF">2019-09-05T18:33:50Z</dcterms:modified>
</cp:coreProperties>
</file>