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351f80d3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351f80d3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351f80d3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351f80d3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351f80d3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351f80d3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351f80d3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351f80d3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351f80d3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351f80d3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351f80d3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351f80d3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351f80d3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351f80d3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351f80d3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351f80d3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351f80d3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351f80d3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33e8bc1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33e8bc1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33e8bc11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33e8bc11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351f80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351f80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351f80d3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351f80d3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351f80d3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351f80d3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Formally, we require ML algorithms to be invariant under certain transformations carried out on their inputs. More precisely, we require ML algorithms to return the same model when trained on inputs which are related in a specific way. In the context of metamorphic testing, such relations on inputs are called metamorphic relations.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an ML algorithm is not invariant under a certain mm-transformation, we say that it is sensitive to the mmtransformation.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351f80d3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351f80d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51f80d3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51f80d3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ieeexplore.ieee.org/document/873018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48700" y="1170050"/>
            <a:ext cx="8579100" cy="13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Testing Machine Learning Algorithms for Balanced Data Usage</a:t>
            </a:r>
            <a:endParaRPr sz="3600"/>
          </a:p>
        </p:txBody>
      </p:sp>
      <p:sp>
        <p:nvSpPr>
          <p:cNvPr id="87" name="Google Shape;87;p13"/>
          <p:cNvSpPr txBox="1"/>
          <p:nvPr>
            <p:ph idx="1" type="subTitle"/>
          </p:nvPr>
        </p:nvSpPr>
        <p:spPr>
          <a:xfrm>
            <a:off x="483100" y="2797250"/>
            <a:ext cx="3404100" cy="8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Authors:</a:t>
            </a:r>
            <a:endParaRPr/>
          </a:p>
          <a:p>
            <a:pPr indent="0" lvl="0" marL="0" rtl="0" algn="l">
              <a:spcBef>
                <a:spcPts val="0"/>
              </a:spcBef>
              <a:spcAft>
                <a:spcPts val="0"/>
              </a:spcAft>
              <a:buNone/>
            </a:pPr>
            <a:r>
              <a:rPr lang="en"/>
              <a:t>Arnab Sharma, Heike Wehrheim</a:t>
            </a:r>
            <a:endParaRPr/>
          </a:p>
          <a:p>
            <a:pPr indent="0" lvl="0" marL="0" rtl="0" algn="l">
              <a:spcBef>
                <a:spcPts val="0"/>
              </a:spcBef>
              <a:spcAft>
                <a:spcPts val="0"/>
              </a:spcAft>
              <a:buNone/>
            </a:pPr>
            <a:r>
              <a:rPr lang="en"/>
              <a:t>Paderborn University, Germany</a:t>
            </a:r>
            <a:endParaRPr/>
          </a:p>
        </p:txBody>
      </p:sp>
      <p:sp>
        <p:nvSpPr>
          <p:cNvPr id="88" name="Google Shape;88;p13"/>
          <p:cNvSpPr txBox="1"/>
          <p:nvPr>
            <p:ph idx="1" type="subTitle"/>
          </p:nvPr>
        </p:nvSpPr>
        <p:spPr>
          <a:xfrm>
            <a:off x="727952" y="44435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2019 12th IEEE Conference on Software Testing, Validation and Verification (ICST)</a:t>
            </a:r>
            <a:endParaRPr/>
          </a:p>
        </p:txBody>
      </p:sp>
      <p:sp>
        <p:nvSpPr>
          <p:cNvPr id="89" name="Google Shape;89;p13"/>
          <p:cNvSpPr txBox="1"/>
          <p:nvPr/>
        </p:nvSpPr>
        <p:spPr>
          <a:xfrm>
            <a:off x="5712625" y="2967725"/>
            <a:ext cx="2867100" cy="908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595959"/>
                </a:solidFill>
                <a:latin typeface="Lato"/>
                <a:ea typeface="Lato"/>
                <a:cs typeface="Lato"/>
                <a:sym typeface="Lato"/>
              </a:rPr>
              <a:t>Presenter:</a:t>
            </a:r>
            <a:endParaRPr sz="1600">
              <a:solidFill>
                <a:srgbClr val="595959"/>
              </a:solidFill>
              <a:latin typeface="Lato"/>
              <a:ea typeface="Lato"/>
              <a:cs typeface="Lato"/>
              <a:sym typeface="Lato"/>
            </a:endParaRPr>
          </a:p>
          <a:p>
            <a:pPr indent="0" lvl="0" marL="0" rtl="0" algn="r">
              <a:spcBef>
                <a:spcPts val="0"/>
              </a:spcBef>
              <a:spcAft>
                <a:spcPts val="0"/>
              </a:spcAft>
              <a:buNone/>
            </a:pPr>
            <a:r>
              <a:rPr lang="en" sz="1600">
                <a:solidFill>
                  <a:srgbClr val="595959"/>
                </a:solidFill>
                <a:latin typeface="Lato"/>
                <a:ea typeface="Lato"/>
                <a:cs typeface="Lato"/>
                <a:sym typeface="Lato"/>
              </a:rPr>
              <a:t>Md Rafiqul Islam Rabin</a:t>
            </a:r>
            <a:endParaRPr sz="1600">
              <a:solidFill>
                <a:srgbClr val="595959"/>
              </a:solidFill>
              <a:latin typeface="Lato"/>
              <a:ea typeface="Lato"/>
              <a:cs typeface="Lato"/>
              <a:sym typeface="Lato"/>
            </a:endParaRPr>
          </a:p>
          <a:p>
            <a:pPr indent="0" lvl="0" marL="0" rtl="0" algn="r">
              <a:spcBef>
                <a:spcPts val="0"/>
              </a:spcBef>
              <a:spcAft>
                <a:spcPts val="0"/>
              </a:spcAft>
              <a:buNone/>
            </a:pPr>
            <a:r>
              <a:rPr lang="en" sz="1600">
                <a:solidFill>
                  <a:srgbClr val="595959"/>
                </a:solidFill>
                <a:latin typeface="Lato"/>
                <a:ea typeface="Lato"/>
                <a:cs typeface="Lato"/>
                <a:sym typeface="Lato"/>
              </a:rPr>
              <a:t>University of Houston</a:t>
            </a:r>
            <a:endParaRPr sz="1600">
              <a:solidFill>
                <a:srgbClr val="59595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accent1"/>
                </a:solidFill>
                <a:latin typeface="Lato"/>
                <a:ea typeface="Lato"/>
                <a:cs typeface="Lato"/>
                <a:sym typeface="Lato"/>
              </a:rPr>
              <a:t>RQ1 Are state-of-the-art ML classifiers balanced?</a:t>
            </a:r>
            <a:endParaRPr sz="1800">
              <a:solidFill>
                <a:schemeClr val="accent1"/>
              </a:solidFill>
              <a:latin typeface="Lato"/>
              <a:ea typeface="Lato"/>
              <a:cs typeface="Lato"/>
              <a:sym typeface="Lato"/>
            </a:endParaRPr>
          </a:p>
          <a:p>
            <a:pPr indent="0" lvl="0" marL="0" rtl="0" algn="ctr">
              <a:spcBef>
                <a:spcPts val="1600"/>
              </a:spcBef>
              <a:spcAft>
                <a:spcPts val="0"/>
              </a:spcAft>
              <a:buNone/>
            </a:pPr>
            <a:r>
              <a:t/>
            </a:r>
            <a:endParaRPr sz="1800"/>
          </a:p>
        </p:txBody>
      </p:sp>
      <p:sp>
        <p:nvSpPr>
          <p:cNvPr id="150" name="Google Shape;150;p22"/>
          <p:cNvSpPr txBox="1"/>
          <p:nvPr>
            <p:ph idx="1" type="body"/>
          </p:nvPr>
        </p:nvSpPr>
        <p:spPr>
          <a:xfrm>
            <a:off x="387375" y="1264150"/>
            <a:ext cx="3819900" cy="3631800"/>
          </a:xfrm>
          <a:prstGeom prst="rect">
            <a:avLst/>
          </a:prstGeom>
        </p:spPr>
        <p:txBody>
          <a:bodyPr anchorCtr="0" anchor="t" bIns="91425" lIns="91425" spcFirstLastPara="1" rIns="91425" wrap="square" tIns="91425">
            <a:noAutofit/>
          </a:bodyPr>
          <a:lstStyle/>
          <a:p>
            <a:pPr indent="-307975" lvl="0" marL="457200" rtl="0" algn="l">
              <a:spcBef>
                <a:spcPts val="0"/>
              </a:spcBef>
              <a:spcAft>
                <a:spcPts val="0"/>
              </a:spcAft>
              <a:buSzPts val="1250"/>
              <a:buChar char="●"/>
            </a:pPr>
            <a:r>
              <a:rPr b="1" lang="en"/>
              <a:t>Choose </a:t>
            </a:r>
            <a:r>
              <a:rPr b="1" lang="en"/>
              <a:t>14 ML classifiers from Python “scikit-learn” library.</a:t>
            </a:r>
            <a:endParaRPr b="1"/>
          </a:p>
          <a:p>
            <a:pPr indent="-311150" lvl="0" marL="457200" rtl="0" algn="l">
              <a:spcBef>
                <a:spcPts val="0"/>
              </a:spcBef>
              <a:spcAft>
                <a:spcPts val="0"/>
              </a:spcAft>
              <a:buSzPts val="1300"/>
              <a:buChar char="●"/>
            </a:pPr>
            <a:r>
              <a:rPr b="1" lang="en"/>
              <a:t> Collect 9 training sets from the UCI machine learning repository.</a:t>
            </a:r>
            <a:endParaRPr b="1"/>
          </a:p>
          <a:p>
            <a:pPr indent="-311150" lvl="0" marL="457200" rtl="0" algn="l">
              <a:spcBef>
                <a:spcPts val="0"/>
              </a:spcBef>
              <a:spcAft>
                <a:spcPts val="0"/>
              </a:spcAft>
              <a:buSzPts val="1300"/>
              <a:buChar char="●"/>
            </a:pPr>
            <a:r>
              <a:rPr b="1" lang="en"/>
              <a:t>Apply all sorts of mm-transformations.</a:t>
            </a:r>
            <a:endParaRPr b="1"/>
          </a:p>
        </p:txBody>
      </p:sp>
      <p:pic>
        <p:nvPicPr>
          <p:cNvPr id="151" name="Google Shape;151;p22"/>
          <p:cNvPicPr preferRelativeResize="0"/>
          <p:nvPr/>
        </p:nvPicPr>
        <p:blipFill>
          <a:blip r:embed="rId3">
            <a:alphaModFix/>
          </a:blip>
          <a:stretch>
            <a:fillRect/>
          </a:stretch>
        </p:blipFill>
        <p:spPr>
          <a:xfrm>
            <a:off x="718025" y="2453375"/>
            <a:ext cx="3300075" cy="2362650"/>
          </a:xfrm>
          <a:prstGeom prst="rect">
            <a:avLst/>
          </a:prstGeom>
          <a:noFill/>
          <a:ln>
            <a:noFill/>
          </a:ln>
        </p:spPr>
      </p:pic>
      <p:pic>
        <p:nvPicPr>
          <p:cNvPr id="152" name="Google Shape;152;p22"/>
          <p:cNvPicPr preferRelativeResize="0"/>
          <p:nvPr/>
        </p:nvPicPr>
        <p:blipFill>
          <a:blip r:embed="rId4">
            <a:alphaModFix/>
          </a:blip>
          <a:stretch>
            <a:fillRect/>
          </a:stretch>
        </p:blipFill>
        <p:spPr>
          <a:xfrm>
            <a:off x="4301131" y="1187950"/>
            <a:ext cx="4641145" cy="370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accent1"/>
                </a:solidFill>
                <a:latin typeface="Lato"/>
                <a:ea typeface="Lato"/>
                <a:cs typeface="Lato"/>
                <a:sym typeface="Lato"/>
              </a:rPr>
              <a:t>RQ2 ... to detect unbalancedness in classifiers? </a:t>
            </a:r>
            <a:endParaRPr sz="1800">
              <a:solidFill>
                <a:schemeClr val="accent1"/>
              </a:solidFill>
              <a:latin typeface="Lato"/>
              <a:ea typeface="Lato"/>
              <a:cs typeface="Lato"/>
              <a:sym typeface="Lato"/>
            </a:endParaRPr>
          </a:p>
          <a:p>
            <a:pPr indent="0" lvl="0" marL="0" rtl="0" algn="ctr">
              <a:spcBef>
                <a:spcPts val="1600"/>
              </a:spcBef>
              <a:spcAft>
                <a:spcPts val="0"/>
              </a:spcAft>
              <a:buNone/>
            </a:pPr>
            <a:r>
              <a:t/>
            </a:r>
            <a:endParaRPr sz="1800"/>
          </a:p>
        </p:txBody>
      </p:sp>
      <p:sp>
        <p:nvSpPr>
          <p:cNvPr id="158" name="Google Shape;158;p23"/>
          <p:cNvSpPr txBox="1"/>
          <p:nvPr>
            <p:ph idx="1" type="body"/>
          </p:nvPr>
        </p:nvSpPr>
        <p:spPr>
          <a:xfrm>
            <a:off x="387375" y="1187950"/>
            <a:ext cx="8619000" cy="38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rPr b="1" lang="en"/>
              <a:t>Unbalanced classifiers:</a:t>
            </a:r>
            <a:endParaRPr b="1"/>
          </a:p>
          <a:p>
            <a:pPr indent="-311150" lvl="0" marL="457200" rtl="0" algn="l">
              <a:lnSpc>
                <a:spcPct val="200000"/>
              </a:lnSpc>
              <a:spcBef>
                <a:spcPts val="1600"/>
              </a:spcBef>
              <a:spcAft>
                <a:spcPts val="0"/>
              </a:spcAft>
              <a:buSzPts val="1300"/>
              <a:buAutoNum type="arabicPeriod"/>
            </a:pPr>
            <a:r>
              <a:rPr b="1" lang="en"/>
              <a:t>Fa1 (arbitrary feature of the data set)</a:t>
            </a:r>
            <a:endParaRPr b="1"/>
          </a:p>
          <a:p>
            <a:pPr indent="-311150" lvl="0" marL="457200" rtl="0" algn="l">
              <a:lnSpc>
                <a:spcPct val="200000"/>
              </a:lnSpc>
              <a:spcBef>
                <a:spcPts val="0"/>
              </a:spcBef>
              <a:spcAft>
                <a:spcPts val="0"/>
              </a:spcAft>
              <a:buSzPts val="1300"/>
              <a:buAutoNum type="arabicPeriod"/>
            </a:pPr>
            <a:r>
              <a:rPr b="1" lang="en"/>
              <a:t>Fa2 (arbitrary feature of the data set)</a:t>
            </a:r>
            <a:endParaRPr b="1"/>
          </a:p>
          <a:p>
            <a:pPr indent="-311150" lvl="0" marL="457200" rtl="0" algn="l">
              <a:lnSpc>
                <a:spcPct val="200000"/>
              </a:lnSpc>
              <a:spcBef>
                <a:spcPts val="0"/>
              </a:spcBef>
              <a:spcAft>
                <a:spcPts val="0"/>
              </a:spcAft>
              <a:buSzPts val="1300"/>
              <a:buAutoNum type="arabicPeriod"/>
            </a:pPr>
            <a:r>
              <a:rPr b="1" lang="en"/>
              <a:t>K-NNws (last 500 training instances only) </a:t>
            </a:r>
            <a:endParaRPr b="1"/>
          </a:p>
          <a:p>
            <a:pPr indent="-311150" lvl="0" marL="457200" rtl="0" algn="l">
              <a:lnSpc>
                <a:spcPct val="200000"/>
              </a:lnSpc>
              <a:spcBef>
                <a:spcPts val="0"/>
              </a:spcBef>
              <a:spcAft>
                <a:spcPts val="0"/>
              </a:spcAft>
              <a:buSzPts val="1300"/>
              <a:buAutoNum type="arabicPeriod"/>
            </a:pPr>
            <a:r>
              <a:rPr b="1" lang="en"/>
              <a:t>UnBa (ignoring last feature)</a:t>
            </a:r>
            <a:endParaRPr b="1"/>
          </a:p>
        </p:txBody>
      </p:sp>
      <p:pic>
        <p:nvPicPr>
          <p:cNvPr id="159" name="Google Shape;159;p23"/>
          <p:cNvPicPr preferRelativeResize="0"/>
          <p:nvPr/>
        </p:nvPicPr>
        <p:blipFill>
          <a:blip r:embed="rId3">
            <a:alphaModFix/>
          </a:blip>
          <a:stretch>
            <a:fillRect/>
          </a:stretch>
        </p:blipFill>
        <p:spPr>
          <a:xfrm>
            <a:off x="4356800" y="1324413"/>
            <a:ext cx="4434376" cy="292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accent1"/>
                </a:solidFill>
                <a:latin typeface="Lato"/>
                <a:ea typeface="Lato"/>
                <a:cs typeface="Lato"/>
                <a:sym typeface="Lato"/>
              </a:rPr>
              <a:t>RQ3 … to detect nonequivalent predictive models?</a:t>
            </a:r>
            <a:endParaRPr sz="1800">
              <a:solidFill>
                <a:schemeClr val="accent1"/>
              </a:solidFill>
              <a:latin typeface="Lato"/>
              <a:ea typeface="Lato"/>
              <a:cs typeface="Lato"/>
              <a:sym typeface="Lato"/>
            </a:endParaRPr>
          </a:p>
          <a:p>
            <a:pPr indent="0" lvl="0" marL="0" rtl="0" algn="ctr">
              <a:spcBef>
                <a:spcPts val="1600"/>
              </a:spcBef>
              <a:spcAft>
                <a:spcPts val="0"/>
              </a:spcAft>
              <a:buNone/>
            </a:pPr>
            <a:r>
              <a:t/>
            </a:r>
            <a:endParaRPr sz="1800">
              <a:solidFill>
                <a:schemeClr val="accent1"/>
              </a:solidFill>
              <a:latin typeface="Lato"/>
              <a:ea typeface="Lato"/>
              <a:cs typeface="Lato"/>
              <a:sym typeface="Lato"/>
            </a:endParaRPr>
          </a:p>
        </p:txBody>
      </p:sp>
      <p:sp>
        <p:nvSpPr>
          <p:cNvPr id="165" name="Google Shape;165;p24"/>
          <p:cNvSpPr txBox="1"/>
          <p:nvPr>
            <p:ph idx="1" type="body"/>
          </p:nvPr>
        </p:nvSpPr>
        <p:spPr>
          <a:xfrm>
            <a:off x="150650" y="1132900"/>
            <a:ext cx="8619000" cy="38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rPr b="1" lang="en"/>
              <a:t>Nonequivalent</a:t>
            </a:r>
            <a:r>
              <a:rPr b="1" lang="en"/>
              <a:t> classifiers:</a:t>
            </a:r>
            <a:endParaRPr b="1"/>
          </a:p>
          <a:p>
            <a:pPr indent="-311150" lvl="0" marL="457200" rtl="0" algn="l">
              <a:lnSpc>
                <a:spcPct val="200000"/>
              </a:lnSpc>
              <a:spcBef>
                <a:spcPts val="1600"/>
              </a:spcBef>
              <a:spcAft>
                <a:spcPts val="0"/>
              </a:spcAft>
              <a:buSzPts val="1300"/>
              <a:buAutoNum type="arabicPeriod"/>
            </a:pPr>
            <a:r>
              <a:rPr b="1" lang="en"/>
              <a:t>Train an ML classifier on original data (M1)</a:t>
            </a:r>
            <a:endParaRPr b="1"/>
          </a:p>
          <a:p>
            <a:pPr indent="-311150" lvl="0" marL="457200" rtl="0" algn="l">
              <a:lnSpc>
                <a:spcPct val="200000"/>
              </a:lnSpc>
              <a:spcBef>
                <a:spcPts val="0"/>
              </a:spcBef>
              <a:spcAft>
                <a:spcPts val="0"/>
              </a:spcAft>
              <a:buSzPts val="1300"/>
              <a:buAutoNum type="arabicPeriod"/>
            </a:pPr>
            <a:r>
              <a:rPr b="1" lang="en"/>
              <a:t>Modify</a:t>
            </a:r>
            <a:r>
              <a:rPr b="1" lang="en"/>
              <a:t> 2% percentage of class labels</a:t>
            </a:r>
            <a:endParaRPr b="1"/>
          </a:p>
          <a:p>
            <a:pPr indent="-311150" lvl="0" marL="457200" rtl="0" algn="l">
              <a:lnSpc>
                <a:spcPct val="200000"/>
              </a:lnSpc>
              <a:spcBef>
                <a:spcPts val="0"/>
              </a:spcBef>
              <a:spcAft>
                <a:spcPts val="0"/>
              </a:spcAft>
              <a:buSzPts val="1300"/>
              <a:buAutoNum type="arabicPeriod"/>
            </a:pPr>
            <a:r>
              <a:rPr b="1" lang="en"/>
              <a:t>Train the ML classifier on modified data (M2)</a:t>
            </a:r>
            <a:endParaRPr b="1"/>
          </a:p>
          <a:p>
            <a:pPr indent="-311150" lvl="0" marL="457200" rtl="0" algn="l">
              <a:lnSpc>
                <a:spcPct val="200000"/>
              </a:lnSpc>
              <a:spcBef>
                <a:spcPts val="0"/>
              </a:spcBef>
              <a:spcAft>
                <a:spcPts val="0"/>
              </a:spcAft>
              <a:buSzPts val="1300"/>
              <a:buAutoNum type="arabicPeriod"/>
            </a:pPr>
            <a:r>
              <a:rPr b="1" lang="en"/>
              <a:t>Compare M1 and M2</a:t>
            </a:r>
            <a:endParaRPr b="1"/>
          </a:p>
        </p:txBody>
      </p:sp>
      <p:pic>
        <p:nvPicPr>
          <p:cNvPr id="166" name="Google Shape;166;p24"/>
          <p:cNvPicPr preferRelativeResize="0"/>
          <p:nvPr/>
        </p:nvPicPr>
        <p:blipFill>
          <a:blip r:embed="rId3">
            <a:alphaModFix/>
          </a:blip>
          <a:stretch>
            <a:fillRect/>
          </a:stretch>
        </p:blipFill>
        <p:spPr>
          <a:xfrm>
            <a:off x="4158325" y="1345050"/>
            <a:ext cx="4735751" cy="3012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accent1"/>
                </a:solidFill>
                <a:latin typeface="Lato"/>
                <a:ea typeface="Lato"/>
                <a:cs typeface="Lato"/>
                <a:sym typeface="Lato"/>
              </a:rPr>
              <a:t>RQ4 Which permutation strategy is most effective ...?</a:t>
            </a:r>
            <a:endParaRPr sz="1800">
              <a:solidFill>
                <a:schemeClr val="accent1"/>
              </a:solidFill>
              <a:latin typeface="Lato"/>
              <a:ea typeface="Lato"/>
              <a:cs typeface="Lato"/>
              <a:sym typeface="Lato"/>
            </a:endParaRPr>
          </a:p>
        </p:txBody>
      </p:sp>
      <p:sp>
        <p:nvSpPr>
          <p:cNvPr id="172" name="Google Shape;172;p25"/>
          <p:cNvSpPr txBox="1"/>
          <p:nvPr>
            <p:ph idx="1" type="body"/>
          </p:nvPr>
        </p:nvSpPr>
        <p:spPr>
          <a:xfrm>
            <a:off x="146275" y="1132900"/>
            <a:ext cx="8860200" cy="38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rPr b="1" lang="en"/>
              <a:t>Permutation strategies:</a:t>
            </a:r>
            <a:endParaRPr b="1"/>
          </a:p>
          <a:p>
            <a:pPr indent="-311150" lvl="0" marL="457200" rtl="0" algn="l">
              <a:lnSpc>
                <a:spcPct val="200000"/>
              </a:lnSpc>
              <a:spcBef>
                <a:spcPts val="1600"/>
              </a:spcBef>
              <a:spcAft>
                <a:spcPts val="0"/>
              </a:spcAft>
              <a:buSzPts val="1300"/>
              <a:buAutoNum type="arabicPeriod"/>
            </a:pPr>
            <a:r>
              <a:rPr b="1" lang="en"/>
              <a:t>Random</a:t>
            </a:r>
            <a:endParaRPr b="1"/>
          </a:p>
          <a:p>
            <a:pPr indent="-311150" lvl="0" marL="457200" rtl="0" algn="l">
              <a:lnSpc>
                <a:spcPct val="200000"/>
              </a:lnSpc>
              <a:spcBef>
                <a:spcPts val="0"/>
              </a:spcBef>
              <a:spcAft>
                <a:spcPts val="0"/>
              </a:spcAft>
              <a:buSzPts val="1300"/>
              <a:buAutoNum type="arabicPeriod"/>
            </a:pPr>
            <a:r>
              <a:rPr b="1" lang="en"/>
              <a:t>Ordering </a:t>
            </a:r>
            <a:endParaRPr b="1"/>
          </a:p>
          <a:p>
            <a:pPr indent="-311150" lvl="0" marL="457200" rtl="0" algn="l">
              <a:lnSpc>
                <a:spcPct val="200000"/>
              </a:lnSpc>
              <a:spcBef>
                <a:spcPts val="0"/>
              </a:spcBef>
              <a:spcAft>
                <a:spcPts val="0"/>
              </a:spcAft>
              <a:buSzPts val="1300"/>
              <a:buAutoNum type="arabicPeriod"/>
            </a:pPr>
            <a:r>
              <a:rPr b="1" lang="en"/>
              <a:t>Alternating</a:t>
            </a:r>
            <a:endParaRPr b="1"/>
          </a:p>
          <a:p>
            <a:pPr indent="-311150" lvl="0" marL="457200" rtl="0" algn="l">
              <a:lnSpc>
                <a:spcPct val="200000"/>
              </a:lnSpc>
              <a:spcBef>
                <a:spcPts val="0"/>
              </a:spcBef>
              <a:spcAft>
                <a:spcPts val="0"/>
              </a:spcAft>
              <a:buSzPts val="1300"/>
              <a:buAutoNum type="arabicPeriod"/>
            </a:pPr>
            <a:r>
              <a:rPr b="1" lang="en"/>
              <a:t>Reversing</a:t>
            </a:r>
            <a:endParaRPr b="1"/>
          </a:p>
          <a:p>
            <a:pPr indent="-311150" lvl="0" marL="457200" rtl="0" algn="l">
              <a:lnSpc>
                <a:spcPct val="200000"/>
              </a:lnSpc>
              <a:spcBef>
                <a:spcPts val="0"/>
              </a:spcBef>
              <a:spcAft>
                <a:spcPts val="0"/>
              </a:spcAft>
              <a:buSzPts val="1300"/>
              <a:buAutoNum type="arabicPeriod"/>
            </a:pPr>
            <a:r>
              <a:rPr b="1" lang="en"/>
              <a:t>Batch-flipping</a:t>
            </a:r>
            <a:endParaRPr b="1"/>
          </a:p>
        </p:txBody>
      </p:sp>
      <p:pic>
        <p:nvPicPr>
          <p:cNvPr id="173" name="Google Shape;173;p25"/>
          <p:cNvPicPr preferRelativeResize="0"/>
          <p:nvPr/>
        </p:nvPicPr>
        <p:blipFill>
          <a:blip r:embed="rId3">
            <a:alphaModFix/>
          </a:blip>
          <a:stretch>
            <a:fillRect/>
          </a:stretch>
        </p:blipFill>
        <p:spPr>
          <a:xfrm>
            <a:off x="2298400" y="1455725"/>
            <a:ext cx="4049474" cy="2891499"/>
          </a:xfrm>
          <a:prstGeom prst="rect">
            <a:avLst/>
          </a:prstGeom>
          <a:noFill/>
          <a:ln>
            <a:noFill/>
          </a:ln>
        </p:spPr>
      </p:pic>
      <p:pic>
        <p:nvPicPr>
          <p:cNvPr id="174" name="Google Shape;174;p25"/>
          <p:cNvPicPr preferRelativeResize="0"/>
          <p:nvPr/>
        </p:nvPicPr>
        <p:blipFill>
          <a:blip r:embed="rId4">
            <a:alphaModFix/>
          </a:blip>
          <a:stretch>
            <a:fillRect/>
          </a:stretch>
        </p:blipFill>
        <p:spPr>
          <a:xfrm>
            <a:off x="6347871" y="1689400"/>
            <a:ext cx="2757050" cy="250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accent1"/>
                </a:solidFill>
                <a:latin typeface="Lato"/>
                <a:ea typeface="Lato"/>
                <a:cs typeface="Lato"/>
                <a:sym typeface="Lato"/>
              </a:rPr>
              <a:t> Threats to Validity</a:t>
            </a:r>
            <a:endParaRPr sz="1800">
              <a:solidFill>
                <a:schemeClr val="accent1"/>
              </a:solidFill>
              <a:latin typeface="Lato"/>
              <a:ea typeface="Lato"/>
              <a:cs typeface="Lato"/>
              <a:sym typeface="Lato"/>
            </a:endParaRPr>
          </a:p>
        </p:txBody>
      </p:sp>
      <p:sp>
        <p:nvSpPr>
          <p:cNvPr id="180" name="Google Shape;180;p26"/>
          <p:cNvSpPr txBox="1"/>
          <p:nvPr>
            <p:ph idx="1" type="body"/>
          </p:nvPr>
        </p:nvSpPr>
        <p:spPr>
          <a:xfrm>
            <a:off x="527275" y="1132900"/>
            <a:ext cx="8242500" cy="38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311150" lvl="0" marL="457200" rtl="0" algn="l">
              <a:lnSpc>
                <a:spcPct val="200000"/>
              </a:lnSpc>
              <a:spcBef>
                <a:spcPts val="1600"/>
              </a:spcBef>
              <a:spcAft>
                <a:spcPts val="0"/>
              </a:spcAft>
              <a:buSzPts val="1300"/>
              <a:buAutoNum type="arabicPeriod"/>
            </a:pPr>
            <a:r>
              <a:rPr b="1" lang="en"/>
              <a:t>TILE are not easily repeatable because of the randomness involved in experiments.</a:t>
            </a:r>
            <a:endParaRPr b="1"/>
          </a:p>
          <a:p>
            <a:pPr indent="-311150" lvl="0" marL="457200" rtl="0" algn="l">
              <a:lnSpc>
                <a:spcPct val="200000"/>
              </a:lnSpc>
              <a:spcBef>
                <a:spcPts val="0"/>
              </a:spcBef>
              <a:spcAft>
                <a:spcPts val="0"/>
              </a:spcAft>
              <a:buSzPts val="1300"/>
              <a:buAutoNum type="arabicPeriod"/>
            </a:pPr>
            <a:r>
              <a:rPr b="1" lang="en"/>
              <a:t>It may possible that unbalancedness only occurs on this training data.</a:t>
            </a:r>
            <a:endParaRPr b="1"/>
          </a:p>
          <a:p>
            <a:pPr indent="-311150" lvl="0" marL="457200" rtl="0" algn="l">
              <a:lnSpc>
                <a:spcPct val="200000"/>
              </a:lnSpc>
              <a:spcBef>
                <a:spcPts val="0"/>
              </a:spcBef>
              <a:spcAft>
                <a:spcPts val="0"/>
              </a:spcAft>
              <a:buSzPts val="1300"/>
              <a:buAutoNum type="arabicPeriod"/>
            </a:pPr>
            <a:r>
              <a:rPr b="1" lang="en"/>
              <a:t>The correctness of the  implementation of TILE.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accent1"/>
                </a:solidFill>
                <a:latin typeface="Lato"/>
                <a:ea typeface="Lato"/>
                <a:cs typeface="Lato"/>
                <a:sym typeface="Lato"/>
              </a:rPr>
              <a:t>Conclusion</a:t>
            </a:r>
            <a:endParaRPr sz="1800">
              <a:solidFill>
                <a:schemeClr val="accent1"/>
              </a:solidFill>
              <a:latin typeface="Lato"/>
              <a:ea typeface="Lato"/>
              <a:cs typeface="Lato"/>
              <a:sym typeface="Lato"/>
            </a:endParaRPr>
          </a:p>
        </p:txBody>
      </p:sp>
      <p:sp>
        <p:nvSpPr>
          <p:cNvPr id="186" name="Google Shape;186;p27"/>
          <p:cNvSpPr txBox="1"/>
          <p:nvPr>
            <p:ph idx="1" type="body"/>
          </p:nvPr>
        </p:nvSpPr>
        <p:spPr>
          <a:xfrm>
            <a:off x="527275" y="1132900"/>
            <a:ext cx="8242500" cy="38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311150" lvl="0" marL="457200" rtl="0" algn="l">
              <a:lnSpc>
                <a:spcPct val="200000"/>
              </a:lnSpc>
              <a:spcBef>
                <a:spcPts val="1600"/>
              </a:spcBef>
              <a:spcAft>
                <a:spcPts val="0"/>
              </a:spcAft>
              <a:buSzPts val="1300"/>
              <a:buChar char="●"/>
            </a:pPr>
            <a:r>
              <a:rPr b="1" lang="en"/>
              <a:t>F</a:t>
            </a:r>
            <a:r>
              <a:rPr b="1" lang="en"/>
              <a:t>ormalization of balanced data usage via metamorphic relations. </a:t>
            </a:r>
            <a:endParaRPr b="1"/>
          </a:p>
          <a:p>
            <a:pPr indent="-311150" lvl="0" marL="457200" rtl="0" algn="l">
              <a:lnSpc>
                <a:spcPct val="200000"/>
              </a:lnSpc>
              <a:spcBef>
                <a:spcPts val="0"/>
              </a:spcBef>
              <a:spcAft>
                <a:spcPts val="0"/>
              </a:spcAft>
              <a:buSzPts val="1300"/>
              <a:buChar char="●"/>
            </a:pPr>
            <a:r>
              <a:rPr b="1" lang="en"/>
              <a:t>Checking equivalence of ML predictive models using equivalence computation and testing. </a:t>
            </a:r>
            <a:endParaRPr b="1"/>
          </a:p>
          <a:p>
            <a:pPr indent="-311150" lvl="0" marL="457200" rtl="0" algn="l">
              <a:lnSpc>
                <a:spcPct val="200000"/>
              </a:lnSpc>
              <a:spcBef>
                <a:spcPts val="0"/>
              </a:spcBef>
              <a:spcAft>
                <a:spcPts val="0"/>
              </a:spcAft>
              <a:buSzPts val="1300"/>
              <a:buChar char="●"/>
            </a:pPr>
            <a:r>
              <a:rPr b="1" lang="en"/>
              <a:t>Developing a testing tool TILE for checking for balanced data usage. </a:t>
            </a:r>
            <a:endParaRPr b="1"/>
          </a:p>
          <a:p>
            <a:pPr indent="-311150" lvl="0" marL="457200" rtl="0" algn="l">
              <a:lnSpc>
                <a:spcPct val="200000"/>
              </a:lnSpc>
              <a:spcBef>
                <a:spcPts val="0"/>
              </a:spcBef>
              <a:spcAft>
                <a:spcPts val="0"/>
              </a:spcAft>
              <a:buSzPts val="1300"/>
              <a:buChar char="●"/>
            </a:pPr>
            <a:r>
              <a:rPr b="1" lang="en"/>
              <a:t>Evaluating on ML algorithms taken from the scikit-learn library using real-world datasets.</a:t>
            </a:r>
            <a:endParaRPr b="1"/>
          </a:p>
          <a:p>
            <a:pPr indent="-311150" lvl="0" marL="457200" rtl="0" algn="l">
              <a:lnSpc>
                <a:spcPct val="200000"/>
              </a:lnSpc>
              <a:spcBef>
                <a:spcPts val="0"/>
              </a:spcBef>
              <a:spcAft>
                <a:spcPts val="0"/>
              </a:spcAft>
              <a:buSzPts val="1300"/>
              <a:buChar char="●"/>
            </a:pPr>
            <a:r>
              <a:rPr b="1" lang="en"/>
              <a:t>12 out of 14 ML algorithms are sensitive to mm-transformations.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accent1"/>
                </a:solidFill>
                <a:latin typeface="Lato"/>
                <a:ea typeface="Lato"/>
                <a:cs typeface="Lato"/>
                <a:sym typeface="Lato"/>
              </a:rPr>
              <a:t>Thank You</a:t>
            </a:r>
            <a:endParaRPr sz="1800">
              <a:solidFill>
                <a:schemeClr val="accent1"/>
              </a:solidFill>
              <a:latin typeface="Lato"/>
              <a:ea typeface="Lato"/>
              <a:cs typeface="Lato"/>
              <a:sym typeface="Lato"/>
            </a:endParaRPr>
          </a:p>
        </p:txBody>
      </p:sp>
      <p:pic>
        <p:nvPicPr>
          <p:cNvPr id="192" name="Google Shape;192;p28"/>
          <p:cNvPicPr preferRelativeResize="0"/>
          <p:nvPr/>
        </p:nvPicPr>
        <p:blipFill>
          <a:blip r:embed="rId3">
            <a:alphaModFix/>
          </a:blip>
          <a:stretch>
            <a:fillRect/>
          </a:stretch>
        </p:blipFill>
        <p:spPr>
          <a:xfrm>
            <a:off x="609575" y="1296075"/>
            <a:ext cx="3552151" cy="1490875"/>
          </a:xfrm>
          <a:prstGeom prst="rect">
            <a:avLst/>
          </a:prstGeom>
          <a:noFill/>
          <a:ln>
            <a:noFill/>
          </a:ln>
        </p:spPr>
      </p:pic>
      <p:pic>
        <p:nvPicPr>
          <p:cNvPr id="193" name="Google Shape;193;p28"/>
          <p:cNvPicPr preferRelativeResize="0"/>
          <p:nvPr/>
        </p:nvPicPr>
        <p:blipFill>
          <a:blip r:embed="rId4">
            <a:alphaModFix/>
          </a:blip>
          <a:stretch>
            <a:fillRect/>
          </a:stretch>
        </p:blipFill>
        <p:spPr>
          <a:xfrm>
            <a:off x="5106650" y="1296075"/>
            <a:ext cx="3300075" cy="1490876"/>
          </a:xfrm>
          <a:prstGeom prst="rect">
            <a:avLst/>
          </a:prstGeom>
          <a:noFill/>
          <a:ln>
            <a:noFill/>
          </a:ln>
        </p:spPr>
      </p:pic>
      <p:pic>
        <p:nvPicPr>
          <p:cNvPr id="194" name="Google Shape;194;p28"/>
          <p:cNvPicPr preferRelativeResize="0"/>
          <p:nvPr/>
        </p:nvPicPr>
        <p:blipFill>
          <a:blip r:embed="rId5">
            <a:alphaModFix/>
          </a:blip>
          <a:stretch>
            <a:fillRect/>
          </a:stretch>
        </p:blipFill>
        <p:spPr>
          <a:xfrm>
            <a:off x="5106650" y="2950125"/>
            <a:ext cx="3300074" cy="1798725"/>
          </a:xfrm>
          <a:prstGeom prst="rect">
            <a:avLst/>
          </a:prstGeom>
          <a:noFill/>
          <a:ln>
            <a:noFill/>
          </a:ln>
        </p:spPr>
      </p:pic>
      <p:pic>
        <p:nvPicPr>
          <p:cNvPr id="195" name="Google Shape;195;p28"/>
          <p:cNvPicPr preferRelativeResize="0"/>
          <p:nvPr/>
        </p:nvPicPr>
        <p:blipFill>
          <a:blip r:embed="rId6">
            <a:alphaModFix/>
          </a:blip>
          <a:stretch>
            <a:fillRect/>
          </a:stretch>
        </p:blipFill>
        <p:spPr>
          <a:xfrm>
            <a:off x="735625" y="2786950"/>
            <a:ext cx="4085050" cy="1961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Lato"/>
                <a:ea typeface="Lato"/>
                <a:cs typeface="Lato"/>
                <a:sym typeface="Lato"/>
              </a:rPr>
              <a:t>References</a:t>
            </a:r>
            <a:endParaRPr sz="1800">
              <a:solidFill>
                <a:schemeClr val="accent1"/>
              </a:solidFill>
              <a:latin typeface="Lato"/>
              <a:ea typeface="Lato"/>
              <a:cs typeface="Lato"/>
              <a:sym typeface="Lato"/>
            </a:endParaRPr>
          </a:p>
        </p:txBody>
      </p:sp>
      <p:sp>
        <p:nvSpPr>
          <p:cNvPr id="201" name="Google Shape;201;p29"/>
          <p:cNvSpPr txBox="1"/>
          <p:nvPr>
            <p:ph idx="1" type="body"/>
          </p:nvPr>
        </p:nvSpPr>
        <p:spPr>
          <a:xfrm>
            <a:off x="450750" y="2122875"/>
            <a:ext cx="8242500" cy="750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u="sng">
                <a:solidFill>
                  <a:schemeClr val="accent5"/>
                </a:solidFill>
                <a:latin typeface="Arial"/>
                <a:ea typeface="Arial"/>
                <a:cs typeface="Arial"/>
                <a:sym typeface="Arial"/>
                <a:hlinkClick r:id="rId3"/>
              </a:rPr>
              <a:t>https://ieeexplore.ieee.org/document/8730187</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95" name="Google Shape;95;p14"/>
          <p:cNvSpPr txBox="1"/>
          <p:nvPr>
            <p:ph idx="1" type="body"/>
          </p:nvPr>
        </p:nvSpPr>
        <p:spPr>
          <a:xfrm>
            <a:off x="387375" y="1340350"/>
            <a:ext cx="8447100" cy="35508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b="1"/>
          </a:p>
          <a:p>
            <a:pPr indent="-311150" lvl="0" marL="457200" rtl="0" algn="l">
              <a:lnSpc>
                <a:spcPct val="200000"/>
              </a:lnSpc>
              <a:spcBef>
                <a:spcPts val="1600"/>
              </a:spcBef>
              <a:spcAft>
                <a:spcPts val="0"/>
              </a:spcAft>
              <a:buSzPts val="1300"/>
              <a:buChar char="●"/>
            </a:pPr>
            <a:r>
              <a:rPr b="1" lang="en"/>
              <a:t>Application of machine learning (ML) </a:t>
            </a:r>
            <a:r>
              <a:rPr b="1" lang="en"/>
              <a:t>algorithms</a:t>
            </a:r>
            <a:endParaRPr b="1"/>
          </a:p>
          <a:p>
            <a:pPr indent="-311150" lvl="0" marL="457200" rtl="0" algn="l">
              <a:lnSpc>
                <a:spcPct val="200000"/>
              </a:lnSpc>
              <a:spcBef>
                <a:spcPts val="0"/>
              </a:spcBef>
              <a:spcAft>
                <a:spcPts val="0"/>
              </a:spcAft>
              <a:buSzPts val="1300"/>
              <a:buChar char="●"/>
            </a:pPr>
            <a:r>
              <a:rPr b="1" lang="en"/>
              <a:t>ML algorithms to decision-making processes</a:t>
            </a:r>
            <a:endParaRPr b="1"/>
          </a:p>
          <a:p>
            <a:pPr indent="-311150" lvl="0" marL="457200" rtl="0" algn="l">
              <a:lnSpc>
                <a:spcPct val="200000"/>
              </a:lnSpc>
              <a:spcBef>
                <a:spcPts val="0"/>
              </a:spcBef>
              <a:spcAft>
                <a:spcPts val="0"/>
              </a:spcAft>
              <a:buSzPts val="1300"/>
              <a:buChar char="●"/>
            </a:pPr>
            <a:r>
              <a:rPr b="1" lang="en"/>
              <a:t>The fairness of ML comes in focus.</a:t>
            </a:r>
            <a:endParaRPr b="1"/>
          </a:p>
          <a:p>
            <a:pPr indent="-311150" lvl="0" marL="457200" rtl="0" algn="l">
              <a:lnSpc>
                <a:spcPct val="200000"/>
              </a:lnSpc>
              <a:spcBef>
                <a:spcPts val="0"/>
              </a:spcBef>
              <a:spcAft>
                <a:spcPts val="0"/>
              </a:spcAft>
              <a:buSzPts val="1300"/>
              <a:buChar char="●"/>
            </a:pPr>
            <a:r>
              <a:rPr b="1" lang="en"/>
              <a:t>Fairness for the learning phase: balanced data usage. </a:t>
            </a:r>
            <a:endParaRPr b="1"/>
          </a:p>
          <a:p>
            <a:pPr indent="-311150" lvl="0" marL="457200" rtl="0" algn="l">
              <a:lnSpc>
                <a:spcPct val="200000"/>
              </a:lnSpc>
              <a:spcBef>
                <a:spcPts val="0"/>
              </a:spcBef>
              <a:spcAft>
                <a:spcPts val="0"/>
              </a:spcAft>
              <a:buSzPts val="1300"/>
              <a:buChar char="●"/>
            </a:pPr>
            <a:r>
              <a:rPr b="1" lang="en"/>
              <a:t>A metamorphic testing approach for checking balanced data usage.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Fairness Testing</a:t>
            </a:r>
            <a:endParaRPr/>
          </a:p>
        </p:txBody>
      </p:sp>
      <p:sp>
        <p:nvSpPr>
          <p:cNvPr id="101" name="Google Shape;101;p15"/>
          <p:cNvSpPr txBox="1"/>
          <p:nvPr>
            <p:ph idx="1" type="body"/>
          </p:nvPr>
        </p:nvSpPr>
        <p:spPr>
          <a:xfrm>
            <a:off x="387375" y="1340350"/>
            <a:ext cx="8447100" cy="355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Definition</a:t>
            </a:r>
            <a:r>
              <a:rPr lang="en"/>
              <a:t>: </a:t>
            </a:r>
            <a:endParaRPr/>
          </a:p>
          <a:p>
            <a:pPr indent="0" lvl="0" marL="457200" rtl="0" algn="l">
              <a:spcBef>
                <a:spcPts val="1600"/>
              </a:spcBef>
              <a:spcAft>
                <a:spcPts val="0"/>
              </a:spcAft>
              <a:buNone/>
            </a:pPr>
            <a:r>
              <a:rPr lang="en"/>
              <a:t>Checking whether an ML classifier on some training data is biased.  </a:t>
            </a:r>
            <a:endParaRPr/>
          </a:p>
          <a:p>
            <a:pPr indent="0" lvl="0" marL="914400" rtl="0" algn="l">
              <a:spcBef>
                <a:spcPts val="1600"/>
              </a:spcBef>
              <a:spcAft>
                <a:spcPts val="0"/>
              </a:spcAft>
              <a:buNone/>
            </a:pPr>
            <a:r>
              <a:rPr lang="en"/>
              <a:t>(e.g. in terms of gender or age).</a:t>
            </a:r>
            <a:endParaRPr/>
          </a:p>
          <a:p>
            <a:pPr indent="-311150" lvl="0" marL="457200" rtl="0" algn="l">
              <a:spcBef>
                <a:spcPts val="1600"/>
              </a:spcBef>
              <a:spcAft>
                <a:spcPts val="0"/>
              </a:spcAft>
              <a:buSzPts val="1300"/>
              <a:buChar char="●"/>
            </a:pPr>
            <a:r>
              <a:rPr b="1" lang="en"/>
              <a:t>Example</a:t>
            </a:r>
            <a:r>
              <a:rPr lang="en"/>
              <a:t>:</a:t>
            </a:r>
            <a:endParaRPr/>
          </a:p>
          <a:p>
            <a:pPr indent="0" lvl="0" marL="457200" rtl="0" algn="l">
              <a:spcBef>
                <a:spcPts val="1600"/>
              </a:spcBef>
              <a:spcAft>
                <a:spcPts val="0"/>
              </a:spcAft>
              <a:buNone/>
            </a:pPr>
            <a:r>
              <a:rPr lang="en"/>
              <a:t>A loan-granting software is discriminating against “address”:</a:t>
            </a:r>
            <a:endParaRPr/>
          </a:p>
          <a:p>
            <a:pPr indent="457200" lvl="0" marL="457200" rtl="0" algn="l">
              <a:spcBef>
                <a:spcPts val="1600"/>
              </a:spcBef>
              <a:spcAft>
                <a:spcPts val="0"/>
              </a:spcAft>
              <a:buNone/>
            </a:pPr>
            <a:r>
              <a:rPr lang="en"/>
              <a:t>Person (name, age, salary, bank stmt, …, </a:t>
            </a:r>
            <a:r>
              <a:rPr lang="en"/>
              <a:t>address1</a:t>
            </a:r>
            <a:r>
              <a:rPr lang="en"/>
              <a:t>) → </a:t>
            </a:r>
            <a:r>
              <a:rPr lang="en">
                <a:highlight>
                  <a:srgbClr val="D9D9D9"/>
                </a:highlight>
              </a:rPr>
              <a:t>Yes</a:t>
            </a:r>
            <a:endParaRPr/>
          </a:p>
          <a:p>
            <a:pPr indent="457200" lvl="0" marL="457200" rtl="0" algn="l">
              <a:spcBef>
                <a:spcPts val="1600"/>
              </a:spcBef>
              <a:spcAft>
                <a:spcPts val="0"/>
              </a:spcAft>
              <a:buNone/>
            </a:pPr>
            <a:r>
              <a:rPr lang="en"/>
              <a:t>Person (name, age, salary, bank stmt, …, </a:t>
            </a:r>
            <a:r>
              <a:rPr b="1" lang="en">
                <a:solidFill>
                  <a:srgbClr val="FF9900"/>
                </a:solidFill>
              </a:rPr>
              <a:t>address2</a:t>
            </a:r>
            <a:r>
              <a:rPr lang="en"/>
              <a:t>) → </a:t>
            </a:r>
            <a:r>
              <a:rPr b="1" lang="en">
                <a:solidFill>
                  <a:srgbClr val="FF0000"/>
                </a:solidFill>
              </a:rPr>
              <a:t>NO</a:t>
            </a:r>
            <a:endParaRPr b="1">
              <a:solidFill>
                <a:srgbClr val="FF0000"/>
              </a:solidFill>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02" name="Google Shape;102;p15"/>
          <p:cNvSpPr/>
          <p:nvPr/>
        </p:nvSpPr>
        <p:spPr>
          <a:xfrm>
            <a:off x="5445675" y="3620700"/>
            <a:ext cx="225900" cy="5352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rot="5400000">
            <a:off x="4448531" y="3842710"/>
            <a:ext cx="227700" cy="912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 of </a:t>
            </a:r>
            <a:r>
              <a:rPr lang="en"/>
              <a:t>Fairness Testing</a:t>
            </a:r>
            <a:endParaRPr/>
          </a:p>
        </p:txBody>
      </p:sp>
      <p:sp>
        <p:nvSpPr>
          <p:cNvPr id="109" name="Google Shape;109;p16"/>
          <p:cNvSpPr txBox="1"/>
          <p:nvPr>
            <p:ph idx="1" type="body"/>
          </p:nvPr>
        </p:nvSpPr>
        <p:spPr>
          <a:xfrm>
            <a:off x="311175" y="1340350"/>
            <a:ext cx="3195900" cy="34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Prediction Phase</a:t>
            </a:r>
            <a:endParaRPr b="1" u="sng"/>
          </a:p>
          <a:p>
            <a:pPr indent="0" lvl="0" marL="457200" rtl="0" algn="just">
              <a:spcBef>
                <a:spcPts val="1600"/>
              </a:spcBef>
              <a:spcAft>
                <a:spcPts val="0"/>
              </a:spcAft>
              <a:buNone/>
            </a:pPr>
            <a:r>
              <a:rPr b="1" lang="en"/>
              <a:t>Whether a change to the value of a feature in an input leads to a change in the prediction.</a:t>
            </a:r>
            <a:endParaRPr b="1"/>
          </a:p>
          <a:p>
            <a:pPr indent="0" lvl="0" marL="457200" rtl="0" algn="just">
              <a:spcBef>
                <a:spcPts val="1600"/>
              </a:spcBef>
              <a:spcAft>
                <a:spcPts val="0"/>
              </a:spcAft>
              <a:buNone/>
            </a:pPr>
            <a:r>
              <a:t/>
            </a:r>
            <a:endParaRPr b="1"/>
          </a:p>
          <a:p>
            <a:pPr indent="-311150" lvl="0" marL="914400" rtl="0" algn="l">
              <a:spcBef>
                <a:spcPts val="1600"/>
              </a:spcBef>
              <a:spcAft>
                <a:spcPts val="0"/>
              </a:spcAft>
              <a:buSzPts val="1300"/>
              <a:buChar char="●"/>
            </a:pPr>
            <a:r>
              <a:rPr b="1" lang="en"/>
              <a:t>X (x1, x2, …, </a:t>
            </a:r>
            <a:r>
              <a:rPr b="1" lang="en">
                <a:solidFill>
                  <a:srgbClr val="FF0000"/>
                </a:solidFill>
              </a:rPr>
              <a:t>xk</a:t>
            </a:r>
            <a:r>
              <a:rPr b="1" lang="en"/>
              <a:t>, …, xn) → </a:t>
            </a:r>
            <a:r>
              <a:rPr b="1" lang="en">
                <a:solidFill>
                  <a:srgbClr val="FF0000"/>
                </a:solidFill>
              </a:rPr>
              <a:t>?</a:t>
            </a:r>
            <a:endParaRPr b="1">
              <a:solidFill>
                <a:srgbClr val="FF0000"/>
              </a:solidFill>
            </a:endParaRPr>
          </a:p>
          <a:p>
            <a:pPr indent="0" lvl="0" marL="457200" rtl="0" algn="l">
              <a:spcBef>
                <a:spcPts val="1600"/>
              </a:spcBef>
              <a:spcAft>
                <a:spcPts val="0"/>
              </a:spcAft>
              <a:buNone/>
            </a:pPr>
            <a:r>
              <a:t/>
            </a:r>
            <a:endParaRPr b="1"/>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10" name="Google Shape;110;p16"/>
          <p:cNvSpPr txBox="1"/>
          <p:nvPr/>
        </p:nvSpPr>
        <p:spPr>
          <a:xfrm>
            <a:off x="4799175" y="1340350"/>
            <a:ext cx="3916800" cy="342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u="sng">
                <a:solidFill>
                  <a:schemeClr val="accent1"/>
                </a:solidFill>
                <a:latin typeface="Lato"/>
                <a:ea typeface="Lato"/>
                <a:cs typeface="Lato"/>
                <a:sym typeface="Lato"/>
              </a:rPr>
              <a:t>Training Phase</a:t>
            </a:r>
            <a:endParaRPr b="1" sz="1300" u="sng">
              <a:solidFill>
                <a:schemeClr val="accent1"/>
              </a:solidFill>
              <a:latin typeface="Lato"/>
              <a:ea typeface="Lato"/>
              <a:cs typeface="Lato"/>
              <a:sym typeface="Lato"/>
            </a:endParaRPr>
          </a:p>
          <a:p>
            <a:pPr indent="0" lvl="0" marL="457200" rtl="0" algn="l">
              <a:lnSpc>
                <a:spcPct val="115000"/>
              </a:lnSpc>
              <a:spcBef>
                <a:spcPts val="1600"/>
              </a:spcBef>
              <a:spcAft>
                <a:spcPts val="0"/>
              </a:spcAft>
              <a:buNone/>
            </a:pPr>
            <a:r>
              <a:rPr b="1" lang="en" sz="1300">
                <a:solidFill>
                  <a:schemeClr val="accent1"/>
                </a:solidFill>
                <a:latin typeface="Lato"/>
                <a:ea typeface="Lato"/>
                <a:cs typeface="Lato"/>
                <a:sym typeface="Lato"/>
              </a:rPr>
              <a:t>Whether algorithm </a:t>
            </a:r>
            <a:r>
              <a:rPr b="1" lang="en" sz="1300">
                <a:solidFill>
                  <a:schemeClr val="accent1"/>
                </a:solidFill>
                <a:latin typeface="Lato"/>
                <a:ea typeface="Lato"/>
                <a:cs typeface="Lato"/>
                <a:sym typeface="Lato"/>
              </a:rPr>
              <a:t>treats all data in the training set equally.</a:t>
            </a:r>
            <a:endParaRPr b="1" sz="1300">
              <a:solidFill>
                <a:schemeClr val="accent1"/>
              </a:solidFill>
              <a:latin typeface="Lato"/>
              <a:ea typeface="Lato"/>
              <a:cs typeface="Lato"/>
              <a:sym typeface="Lato"/>
            </a:endParaRPr>
          </a:p>
          <a:p>
            <a:pPr indent="0" lvl="0" marL="457200" rtl="0" algn="l">
              <a:lnSpc>
                <a:spcPct val="115000"/>
              </a:lnSpc>
              <a:spcBef>
                <a:spcPts val="1600"/>
              </a:spcBef>
              <a:spcAft>
                <a:spcPts val="0"/>
              </a:spcAft>
              <a:buNone/>
            </a:pPr>
            <a:r>
              <a:t/>
            </a:r>
            <a:endParaRPr b="1" sz="1300">
              <a:solidFill>
                <a:schemeClr val="accent1"/>
              </a:solidFill>
              <a:latin typeface="Lato"/>
              <a:ea typeface="Lato"/>
              <a:cs typeface="Lato"/>
              <a:sym typeface="Lato"/>
            </a:endParaRPr>
          </a:p>
          <a:p>
            <a:pPr indent="-311150" lvl="0" marL="914400" rtl="0" algn="l">
              <a:lnSpc>
                <a:spcPct val="115000"/>
              </a:lnSpc>
              <a:spcBef>
                <a:spcPts val="1600"/>
              </a:spcBef>
              <a:spcAft>
                <a:spcPts val="0"/>
              </a:spcAft>
              <a:buClr>
                <a:schemeClr val="accent1"/>
              </a:buClr>
              <a:buSzPts val="1300"/>
              <a:buFont typeface="Lato"/>
              <a:buChar char="●"/>
            </a:pPr>
            <a:r>
              <a:rPr b="1" lang="en" sz="1300">
                <a:solidFill>
                  <a:schemeClr val="accent1"/>
                </a:solidFill>
                <a:latin typeface="Lato"/>
                <a:ea typeface="Lato"/>
                <a:cs typeface="Lato"/>
                <a:sym typeface="Lato"/>
              </a:rPr>
              <a:t>Orderings of features </a:t>
            </a:r>
            <a:endParaRPr b="1" sz="1300">
              <a:solidFill>
                <a:schemeClr val="accent1"/>
              </a:solidFill>
              <a:latin typeface="Lato"/>
              <a:ea typeface="Lato"/>
              <a:cs typeface="Lato"/>
              <a:sym typeface="Lato"/>
            </a:endParaRPr>
          </a:p>
          <a:p>
            <a:pPr indent="-311150" lvl="0" marL="9144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Orderings of data instances.</a:t>
            </a:r>
            <a:endParaRPr b="1" sz="1300">
              <a:solidFill>
                <a:schemeClr val="accent1"/>
              </a:solidFill>
              <a:latin typeface="Lato"/>
              <a:ea typeface="Lato"/>
              <a:cs typeface="Lato"/>
              <a:sym typeface="Lato"/>
            </a:endParaRPr>
          </a:p>
        </p:txBody>
      </p:sp>
      <p:cxnSp>
        <p:nvCxnSpPr>
          <p:cNvPr id="111" name="Google Shape;111;p16"/>
          <p:cNvCxnSpPr/>
          <p:nvPr/>
        </p:nvCxnSpPr>
        <p:spPr>
          <a:xfrm>
            <a:off x="4283550" y="1237450"/>
            <a:ext cx="0" cy="3647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Balance Data Usage</a:t>
            </a:r>
            <a:endParaRPr/>
          </a:p>
        </p:txBody>
      </p:sp>
      <p:sp>
        <p:nvSpPr>
          <p:cNvPr id="117" name="Google Shape;117;p17"/>
          <p:cNvSpPr txBox="1"/>
          <p:nvPr>
            <p:ph idx="1" type="body"/>
          </p:nvPr>
        </p:nvSpPr>
        <p:spPr>
          <a:xfrm>
            <a:off x="387375" y="1340350"/>
            <a:ext cx="8447100" cy="3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Objective: </a:t>
            </a:r>
            <a:endParaRPr b="1"/>
          </a:p>
          <a:p>
            <a:pPr indent="-311150" lvl="0" marL="914400" rtl="0" algn="l">
              <a:spcBef>
                <a:spcPts val="1600"/>
              </a:spcBef>
              <a:spcAft>
                <a:spcPts val="0"/>
              </a:spcAft>
              <a:buSzPts val="1300"/>
              <a:buChar char="★"/>
            </a:pPr>
            <a:r>
              <a:rPr b="1" lang="en"/>
              <a:t>Check whether the learner is only learning training data or biased in terms of design.</a:t>
            </a:r>
            <a:endParaRPr b="1"/>
          </a:p>
          <a:p>
            <a:pPr indent="0" lvl="0" marL="0" rtl="0" algn="l">
              <a:spcBef>
                <a:spcPts val="1600"/>
              </a:spcBef>
              <a:spcAft>
                <a:spcPts val="0"/>
              </a:spcAft>
              <a:buNone/>
            </a:pPr>
            <a:r>
              <a:rPr b="1" lang="en"/>
              <a:t>Problem:  Test oracle is unknown.</a:t>
            </a:r>
            <a:endParaRPr b="1"/>
          </a:p>
          <a:p>
            <a:pPr indent="-311150" lvl="0" marL="914400" rtl="0" algn="l">
              <a:spcBef>
                <a:spcPts val="1600"/>
              </a:spcBef>
              <a:spcAft>
                <a:spcPts val="0"/>
              </a:spcAft>
              <a:buSzPts val="1300"/>
              <a:buChar char="★"/>
            </a:pPr>
            <a:r>
              <a:rPr b="1" lang="en"/>
              <a:t>What should be the “correct” outcome of the learning process? </a:t>
            </a:r>
            <a:r>
              <a:rPr b="1" lang="en"/>
              <a:t>No ground-truth.</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
              <a:t>Solution: Balance data  </a:t>
            </a:r>
            <a:r>
              <a:rPr b="1" lang="en"/>
              <a:t>usage</a:t>
            </a:r>
            <a:r>
              <a:rPr b="1" lang="en"/>
              <a:t>.</a:t>
            </a:r>
            <a:endParaRPr b="1"/>
          </a:p>
          <a:p>
            <a:pPr indent="-311150" lvl="0" marL="914400" rtl="0" algn="l">
              <a:spcBef>
                <a:spcPts val="1600"/>
              </a:spcBef>
              <a:spcAft>
                <a:spcPts val="0"/>
              </a:spcAft>
              <a:buSzPts val="1300"/>
              <a:buChar char="★"/>
            </a:pPr>
            <a:r>
              <a:rPr b="1" lang="en"/>
              <a:t>What: </a:t>
            </a:r>
            <a:r>
              <a:rPr b="1" lang="en"/>
              <a:t>Defining</a:t>
            </a:r>
            <a:r>
              <a:rPr b="1" lang="en"/>
              <a:t> “learning what’s in the data”.</a:t>
            </a:r>
            <a:endParaRPr b="1"/>
          </a:p>
          <a:p>
            <a:pPr indent="-311150" lvl="0" marL="914400" rtl="0" algn="l">
              <a:spcBef>
                <a:spcPts val="0"/>
              </a:spcBef>
              <a:spcAft>
                <a:spcPts val="0"/>
              </a:spcAft>
              <a:buSzPts val="1300"/>
              <a:buChar char="★"/>
            </a:pPr>
            <a:r>
              <a:rPr b="1" lang="en"/>
              <a:t>How:   Defining a number of metamorphic transformations.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Metamorphic Relations</a:t>
            </a:r>
            <a:endParaRPr/>
          </a:p>
        </p:txBody>
      </p:sp>
      <p:sp>
        <p:nvSpPr>
          <p:cNvPr id="123" name="Google Shape;123;p18"/>
          <p:cNvSpPr txBox="1"/>
          <p:nvPr>
            <p:ph idx="1" type="body"/>
          </p:nvPr>
        </p:nvSpPr>
        <p:spPr>
          <a:xfrm>
            <a:off x="387375" y="1187950"/>
            <a:ext cx="8619000" cy="38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Steps:</a:t>
            </a:r>
            <a:endParaRPr b="1"/>
          </a:p>
          <a:p>
            <a:pPr indent="-311150" lvl="0" marL="457200" rtl="0" algn="l">
              <a:spcBef>
                <a:spcPts val="1600"/>
              </a:spcBef>
              <a:spcAft>
                <a:spcPts val="0"/>
              </a:spcAft>
              <a:buSzPts val="1300"/>
              <a:buAutoNum type="arabicPeriod"/>
            </a:pPr>
            <a:r>
              <a:rPr b="1" lang="en"/>
              <a:t>Defining a number of metamorphic transformations.</a:t>
            </a:r>
            <a:endParaRPr b="1"/>
          </a:p>
          <a:p>
            <a:pPr indent="-311150" lvl="0" marL="457200" rtl="0" algn="l">
              <a:spcBef>
                <a:spcPts val="0"/>
              </a:spcBef>
              <a:spcAft>
                <a:spcPts val="0"/>
              </a:spcAft>
              <a:buSzPts val="1300"/>
              <a:buAutoNum type="arabicPeriod"/>
            </a:pPr>
            <a:r>
              <a:rPr b="1" lang="en"/>
              <a:t>Applying these transformations in dataset.</a:t>
            </a:r>
            <a:endParaRPr b="1"/>
          </a:p>
          <a:p>
            <a:pPr indent="-311150" lvl="0" marL="457200" rtl="0" algn="l">
              <a:spcBef>
                <a:spcPts val="0"/>
              </a:spcBef>
              <a:spcAft>
                <a:spcPts val="0"/>
              </a:spcAft>
              <a:buSzPts val="1300"/>
              <a:buAutoNum type="arabicPeriod"/>
            </a:pPr>
            <a:r>
              <a:rPr b="1" lang="en"/>
              <a:t>Comparing the outcome of learning for transformations.</a:t>
            </a:r>
            <a:endParaRPr b="1"/>
          </a:p>
          <a:p>
            <a:pPr indent="0" lvl="0" marL="0" rtl="0" algn="l">
              <a:spcBef>
                <a:spcPts val="1600"/>
              </a:spcBef>
              <a:spcAft>
                <a:spcPts val="0"/>
              </a:spcAft>
              <a:buNone/>
            </a:pPr>
            <a:r>
              <a:rPr b="1" lang="en"/>
              <a:t>Metamorphic transformations: mm-transformation</a:t>
            </a:r>
            <a:endParaRPr b="1"/>
          </a:p>
          <a:p>
            <a:pPr indent="-311150" lvl="0" marL="914400" rtl="0" algn="l">
              <a:spcBef>
                <a:spcPts val="1600"/>
              </a:spcBef>
              <a:spcAft>
                <a:spcPts val="0"/>
              </a:spcAft>
              <a:buSzPts val="1300"/>
              <a:buAutoNum type="alphaUcPeriod"/>
            </a:pPr>
            <a:r>
              <a:rPr b="1" lang="en"/>
              <a:t>Permutation of rows (training data instances) </a:t>
            </a:r>
            <a:endParaRPr b="1"/>
          </a:p>
          <a:p>
            <a:pPr indent="-311150" lvl="0" marL="914400" rtl="0" algn="l">
              <a:spcBef>
                <a:spcPts val="0"/>
              </a:spcBef>
              <a:spcAft>
                <a:spcPts val="0"/>
              </a:spcAft>
              <a:buSzPts val="1300"/>
              <a:buAutoNum type="alphaUcPeriod"/>
            </a:pPr>
            <a:r>
              <a:rPr b="1" lang="en"/>
              <a:t>Permutation of columns (feature ordering)</a:t>
            </a:r>
            <a:endParaRPr b="1"/>
          </a:p>
          <a:p>
            <a:pPr indent="0" lvl="0" marL="0" rtl="0" algn="l">
              <a:spcBef>
                <a:spcPts val="1600"/>
              </a:spcBef>
              <a:spcAft>
                <a:spcPts val="0"/>
              </a:spcAft>
              <a:buNone/>
            </a:pPr>
            <a:r>
              <a:rPr b="1" lang="en"/>
              <a:t>Metamorphic relations:</a:t>
            </a:r>
            <a:endParaRPr b="1"/>
          </a:p>
          <a:p>
            <a:pPr indent="0" lvl="0" marL="0" rtl="0" algn="l">
              <a:spcBef>
                <a:spcPts val="1600"/>
              </a:spcBef>
              <a:spcAft>
                <a:spcPts val="1600"/>
              </a:spcAft>
              <a:buNone/>
            </a:pPr>
            <a:r>
              <a:rPr b="1" lang="en" sz="1250"/>
              <a:t>An ML algorithm is “balanced” when the metamorphic transformations on training data results in </a:t>
            </a:r>
            <a:r>
              <a:rPr b="1" lang="en" sz="1250">
                <a:solidFill>
                  <a:srgbClr val="FF0000"/>
                </a:solidFill>
              </a:rPr>
              <a:t>equivalent</a:t>
            </a:r>
            <a:r>
              <a:rPr b="1" lang="en" sz="1250"/>
              <a:t> outcomes.</a:t>
            </a:r>
            <a:endParaRPr b="1" sz="1250"/>
          </a:p>
        </p:txBody>
      </p:sp>
      <p:sp>
        <p:nvSpPr>
          <p:cNvPr id="124" name="Google Shape;124;p18"/>
          <p:cNvSpPr txBox="1"/>
          <p:nvPr/>
        </p:nvSpPr>
        <p:spPr>
          <a:xfrm>
            <a:off x="4368750" y="2901475"/>
            <a:ext cx="4465800" cy="613500"/>
          </a:xfrm>
          <a:prstGeom prst="rect">
            <a:avLst/>
          </a:prstGeom>
          <a:noFill/>
          <a:ln>
            <a:noFill/>
          </a:ln>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rPr b="1" lang="en" sz="1300">
                <a:solidFill>
                  <a:schemeClr val="accent1"/>
                </a:solidFill>
                <a:latin typeface="Lato"/>
                <a:ea typeface="Lato"/>
                <a:cs typeface="Lato"/>
                <a:sym typeface="Lato"/>
              </a:rPr>
              <a:t>C. Shuffling of feature names </a:t>
            </a:r>
            <a:endParaRPr b="1" sz="1300">
              <a:solidFill>
                <a:schemeClr val="accent1"/>
              </a:solidFill>
              <a:latin typeface="Lato"/>
              <a:ea typeface="Lato"/>
              <a:cs typeface="Lato"/>
              <a:sym typeface="Lato"/>
            </a:endParaRPr>
          </a:p>
          <a:p>
            <a:pPr indent="0" lvl="0" marL="1371600" rtl="0" algn="l">
              <a:lnSpc>
                <a:spcPct val="100000"/>
              </a:lnSpc>
              <a:spcBef>
                <a:spcPts val="300"/>
              </a:spcBef>
              <a:spcAft>
                <a:spcPts val="300"/>
              </a:spcAft>
              <a:buNone/>
            </a:pPr>
            <a:r>
              <a:rPr b="1" lang="en" sz="1300">
                <a:solidFill>
                  <a:schemeClr val="accent1"/>
                </a:solidFill>
                <a:latin typeface="Lato"/>
                <a:ea typeface="Lato"/>
                <a:cs typeface="Lato"/>
                <a:sym typeface="Lato"/>
              </a:rPr>
              <a:t>D.  Renaming of feature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t>
            </a:r>
            <a:r>
              <a:rPr lang="en"/>
              <a:t>ystematic Equivalence Checking</a:t>
            </a:r>
            <a:endParaRPr/>
          </a:p>
        </p:txBody>
      </p:sp>
      <p:sp>
        <p:nvSpPr>
          <p:cNvPr id="130" name="Google Shape;130;p19"/>
          <p:cNvSpPr txBox="1"/>
          <p:nvPr>
            <p:ph idx="1" type="body"/>
          </p:nvPr>
        </p:nvSpPr>
        <p:spPr>
          <a:xfrm>
            <a:off x="234975" y="1187950"/>
            <a:ext cx="8619000" cy="38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Proposed two techniques:  (neither sound nor complete): </a:t>
            </a:r>
            <a:endParaRPr b="1"/>
          </a:p>
          <a:p>
            <a:pPr indent="-311150" lvl="0" marL="457200" rtl="0" algn="l">
              <a:lnSpc>
                <a:spcPct val="200000"/>
              </a:lnSpc>
              <a:spcBef>
                <a:spcPts val="1600"/>
              </a:spcBef>
              <a:spcAft>
                <a:spcPts val="0"/>
              </a:spcAft>
              <a:buSzPts val="1300"/>
              <a:buAutoNum type="arabicPeriod"/>
            </a:pPr>
            <a:r>
              <a:rPr b="1" lang="en"/>
              <a:t>Comparing the model representations.</a:t>
            </a:r>
            <a:endParaRPr b="1"/>
          </a:p>
          <a:p>
            <a:pPr indent="-311150" lvl="0" marL="914400" rtl="0" algn="l">
              <a:lnSpc>
                <a:spcPct val="150000"/>
              </a:lnSpc>
              <a:spcBef>
                <a:spcPts val="0"/>
              </a:spcBef>
              <a:spcAft>
                <a:spcPts val="0"/>
              </a:spcAft>
              <a:buSzPts val="1300"/>
              <a:buChar char="●"/>
            </a:pPr>
            <a:r>
              <a:rPr b="1" lang="en"/>
              <a:t>Compare the parameters of two models</a:t>
            </a:r>
            <a:endParaRPr b="1"/>
          </a:p>
          <a:p>
            <a:pPr indent="-311150" lvl="0" marL="1371600" rtl="0" algn="l">
              <a:lnSpc>
                <a:spcPct val="150000"/>
              </a:lnSpc>
              <a:spcBef>
                <a:spcPts val="0"/>
              </a:spcBef>
              <a:spcAft>
                <a:spcPts val="0"/>
              </a:spcAft>
              <a:buSzPts val="1300"/>
              <a:buChar char="●"/>
            </a:pPr>
            <a:r>
              <a:rPr b="1" lang="en"/>
              <a:t>i</a:t>
            </a:r>
            <a:r>
              <a:rPr b="1" lang="en"/>
              <a:t>.e. </a:t>
            </a:r>
            <a:r>
              <a:rPr b="1" lang="en"/>
              <a:t>weights and offset for SVM</a:t>
            </a:r>
            <a:endParaRPr b="1"/>
          </a:p>
          <a:p>
            <a:pPr indent="-311150" lvl="0" marL="1371600" rtl="0" algn="l">
              <a:lnSpc>
                <a:spcPct val="150000"/>
              </a:lnSpc>
              <a:spcBef>
                <a:spcPts val="0"/>
              </a:spcBef>
              <a:spcAft>
                <a:spcPts val="0"/>
              </a:spcAft>
              <a:buSzPts val="1300"/>
              <a:buChar char="●"/>
            </a:pPr>
            <a:r>
              <a:rPr b="1" lang="en"/>
              <a:t>i.e. branches and leafs for DT</a:t>
            </a:r>
            <a:endParaRPr b="1"/>
          </a:p>
          <a:p>
            <a:pPr indent="0" lvl="0" marL="0" rtl="0" algn="l">
              <a:lnSpc>
                <a:spcPct val="150000"/>
              </a:lnSpc>
              <a:spcBef>
                <a:spcPts val="1600"/>
              </a:spcBef>
              <a:spcAft>
                <a:spcPts val="0"/>
              </a:spcAft>
              <a:buNone/>
            </a:pPr>
            <a:r>
              <a:rPr b="1" lang="en"/>
              <a:t>Applied to:</a:t>
            </a:r>
            <a:endParaRPr b="1"/>
          </a:p>
          <a:p>
            <a:pPr indent="-311150" lvl="0" marL="1371600" rtl="0" algn="l">
              <a:lnSpc>
                <a:spcPct val="150000"/>
              </a:lnSpc>
              <a:spcBef>
                <a:spcPts val="1600"/>
              </a:spcBef>
              <a:spcAft>
                <a:spcPts val="0"/>
              </a:spcAft>
              <a:buSzPts val="1300"/>
              <a:buChar char="●"/>
            </a:pPr>
            <a:r>
              <a:rPr b="1" lang="en"/>
              <a:t>NN,  SVM, DT, LR, AdaBoost.</a:t>
            </a:r>
            <a:endParaRPr b="1" sz="1250"/>
          </a:p>
        </p:txBody>
      </p:sp>
      <p:sp>
        <p:nvSpPr>
          <p:cNvPr id="131" name="Google Shape;131;p19"/>
          <p:cNvSpPr txBox="1"/>
          <p:nvPr/>
        </p:nvSpPr>
        <p:spPr>
          <a:xfrm>
            <a:off x="4927425" y="1609600"/>
            <a:ext cx="3850200" cy="248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1"/>
                </a:solidFill>
                <a:latin typeface="Lato"/>
                <a:ea typeface="Lato"/>
                <a:cs typeface="Lato"/>
                <a:sym typeface="Lato"/>
              </a:rPr>
              <a:t>2. </a:t>
            </a:r>
            <a:r>
              <a:rPr b="1" lang="en" sz="1300">
                <a:solidFill>
                  <a:schemeClr val="accent1"/>
                </a:solidFill>
                <a:latin typeface="Lato"/>
                <a:ea typeface="Lato"/>
                <a:cs typeface="Lato"/>
                <a:sym typeface="Lato"/>
              </a:rPr>
              <a:t>Testing equality of models.</a:t>
            </a:r>
            <a:endParaRPr b="1" sz="1300">
              <a:solidFill>
                <a:schemeClr val="accent1"/>
              </a:solidFill>
              <a:latin typeface="Lato"/>
              <a:ea typeface="Lato"/>
              <a:cs typeface="Lato"/>
              <a:sym typeface="Lato"/>
            </a:endParaRPr>
          </a:p>
          <a:p>
            <a:pPr indent="-311150" lvl="0" marL="457200" rtl="0" algn="l">
              <a:lnSpc>
                <a:spcPct val="115000"/>
              </a:lnSpc>
              <a:spcBef>
                <a:spcPts val="1600"/>
              </a:spcBef>
              <a:spcAft>
                <a:spcPts val="0"/>
              </a:spcAft>
              <a:buClr>
                <a:schemeClr val="accent1"/>
              </a:buClr>
              <a:buSzPts val="1300"/>
              <a:buFont typeface="Lato"/>
              <a:buChar char="●"/>
            </a:pPr>
            <a:r>
              <a:rPr b="1" lang="en" sz="1300">
                <a:solidFill>
                  <a:schemeClr val="accent1"/>
                </a:solidFill>
                <a:latin typeface="Lato"/>
                <a:ea typeface="Lato"/>
                <a:cs typeface="Lato"/>
                <a:sym typeface="Lato"/>
              </a:rPr>
              <a:t>Compare the output of two models</a:t>
            </a:r>
            <a:endParaRPr b="1" sz="1300">
              <a:solidFill>
                <a:schemeClr val="accent1"/>
              </a:solidFill>
              <a:latin typeface="Lato"/>
              <a:ea typeface="Lato"/>
              <a:cs typeface="Lato"/>
              <a:sym typeface="Lato"/>
            </a:endParaRPr>
          </a:p>
          <a:p>
            <a:pPr indent="-311150" lvl="0" marL="9144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i.e. M1(x) =? M2(x)</a:t>
            </a:r>
            <a:endParaRPr b="1"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t/>
            </a:r>
            <a:endParaRPr b="1" sz="1300">
              <a:solidFill>
                <a:schemeClr val="accent1"/>
              </a:solidFill>
              <a:latin typeface="Lato"/>
              <a:ea typeface="Lato"/>
              <a:cs typeface="Lato"/>
              <a:sym typeface="Lato"/>
            </a:endParaRPr>
          </a:p>
          <a:p>
            <a:pPr indent="0" lvl="0" marL="0" rtl="0" algn="l">
              <a:lnSpc>
                <a:spcPct val="150000"/>
              </a:lnSpc>
              <a:spcBef>
                <a:spcPts val="1600"/>
              </a:spcBef>
              <a:spcAft>
                <a:spcPts val="0"/>
              </a:spcAft>
              <a:buNone/>
            </a:pPr>
            <a:r>
              <a:rPr b="1" lang="en" sz="1300">
                <a:solidFill>
                  <a:schemeClr val="accent1"/>
                </a:solidFill>
                <a:latin typeface="Lato"/>
                <a:ea typeface="Lato"/>
                <a:cs typeface="Lato"/>
                <a:sym typeface="Lato"/>
              </a:rPr>
              <a:t>Applied to:</a:t>
            </a:r>
            <a:endParaRPr b="1" sz="1300">
              <a:solidFill>
                <a:schemeClr val="accent1"/>
              </a:solidFill>
              <a:latin typeface="Lato"/>
              <a:ea typeface="Lato"/>
              <a:cs typeface="Lato"/>
              <a:sym typeface="Lato"/>
            </a:endParaRPr>
          </a:p>
          <a:p>
            <a:pPr indent="-311150" lvl="0" marL="1371600" rtl="0" algn="l">
              <a:lnSpc>
                <a:spcPct val="150000"/>
              </a:lnSpc>
              <a:spcBef>
                <a:spcPts val="1600"/>
              </a:spcBef>
              <a:spcAft>
                <a:spcPts val="0"/>
              </a:spcAft>
              <a:buClr>
                <a:schemeClr val="accent1"/>
              </a:buClr>
              <a:buSzPts val="1300"/>
              <a:buFont typeface="Lato"/>
              <a:buChar char="●"/>
            </a:pPr>
            <a:r>
              <a:rPr b="1" lang="en" sz="1300">
                <a:solidFill>
                  <a:schemeClr val="accent1"/>
                </a:solidFill>
                <a:latin typeface="Lato"/>
                <a:ea typeface="Lato"/>
                <a:cs typeface="Lato"/>
                <a:sym typeface="Lato"/>
              </a:rPr>
              <a:t>KNN, Large DT, and others.</a:t>
            </a:r>
            <a:endParaRPr b="1" sz="1300">
              <a:solidFill>
                <a:schemeClr val="accent1"/>
              </a:solidFill>
              <a:latin typeface="Lato"/>
              <a:ea typeface="Lato"/>
              <a:cs typeface="Lato"/>
              <a:sym typeface="Lato"/>
            </a:endParaRPr>
          </a:p>
        </p:txBody>
      </p:sp>
      <p:cxnSp>
        <p:nvCxnSpPr>
          <p:cNvPr id="132" name="Google Shape;132;p19"/>
          <p:cNvCxnSpPr/>
          <p:nvPr/>
        </p:nvCxnSpPr>
        <p:spPr>
          <a:xfrm>
            <a:off x="4583950" y="1673925"/>
            <a:ext cx="21600" cy="2485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TILE </a:t>
            </a:r>
            <a:endParaRPr/>
          </a:p>
        </p:txBody>
      </p:sp>
      <p:pic>
        <p:nvPicPr>
          <p:cNvPr id="138" name="Google Shape;138;p20"/>
          <p:cNvPicPr preferRelativeResize="0"/>
          <p:nvPr/>
        </p:nvPicPr>
        <p:blipFill>
          <a:blip r:embed="rId3">
            <a:alphaModFix/>
          </a:blip>
          <a:stretch>
            <a:fillRect/>
          </a:stretch>
        </p:blipFill>
        <p:spPr>
          <a:xfrm>
            <a:off x="152400" y="1285300"/>
            <a:ext cx="8829407" cy="370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18025" y="5977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Evaluation</a:t>
            </a:r>
            <a:endParaRPr/>
          </a:p>
        </p:txBody>
      </p:sp>
      <p:sp>
        <p:nvSpPr>
          <p:cNvPr id="144" name="Google Shape;144;p21"/>
          <p:cNvSpPr txBox="1"/>
          <p:nvPr>
            <p:ph idx="1" type="body"/>
          </p:nvPr>
        </p:nvSpPr>
        <p:spPr>
          <a:xfrm>
            <a:off x="387375" y="1187950"/>
            <a:ext cx="8619000" cy="38433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b="1"/>
          </a:p>
          <a:p>
            <a:pPr indent="-311150" lvl="0" marL="457200" rtl="0" algn="l">
              <a:lnSpc>
                <a:spcPct val="200000"/>
              </a:lnSpc>
              <a:spcBef>
                <a:spcPts val="1600"/>
              </a:spcBef>
              <a:spcAft>
                <a:spcPts val="0"/>
              </a:spcAft>
              <a:buSzPts val="1300"/>
              <a:buChar char="●"/>
            </a:pPr>
            <a:r>
              <a:rPr b="1" lang="en"/>
              <a:t>RQ1 	Are state-of-the-art ML classifiers balanced?</a:t>
            </a:r>
            <a:endParaRPr b="1"/>
          </a:p>
          <a:p>
            <a:pPr indent="-311150" lvl="0" marL="457200" rtl="0" algn="l">
              <a:lnSpc>
                <a:spcPct val="200000"/>
              </a:lnSpc>
              <a:spcBef>
                <a:spcPts val="0"/>
              </a:spcBef>
              <a:spcAft>
                <a:spcPts val="0"/>
              </a:spcAft>
              <a:buSzPts val="1300"/>
              <a:buChar char="●"/>
            </a:pPr>
            <a:r>
              <a:rPr b="1" lang="en"/>
              <a:t>RQ2 	Is TILE able to detect unbalancedness in classifiers? </a:t>
            </a:r>
            <a:endParaRPr b="1"/>
          </a:p>
          <a:p>
            <a:pPr indent="-311150" lvl="0" marL="457200" rtl="0" algn="l">
              <a:lnSpc>
                <a:spcPct val="200000"/>
              </a:lnSpc>
              <a:spcBef>
                <a:spcPts val="0"/>
              </a:spcBef>
              <a:spcAft>
                <a:spcPts val="0"/>
              </a:spcAft>
              <a:buSzPts val="1300"/>
              <a:buChar char="●"/>
            </a:pPr>
            <a:r>
              <a:rPr b="1" lang="en"/>
              <a:t>RQ3 	Is our equivalence testing approach able to detect nonequivalent predictive models?</a:t>
            </a:r>
            <a:endParaRPr b="1"/>
          </a:p>
          <a:p>
            <a:pPr indent="-311150" lvl="0" marL="457200" rtl="0" algn="l">
              <a:lnSpc>
                <a:spcPct val="200000"/>
              </a:lnSpc>
              <a:spcBef>
                <a:spcPts val="0"/>
              </a:spcBef>
              <a:spcAft>
                <a:spcPts val="0"/>
              </a:spcAft>
              <a:buSzPts val="1300"/>
              <a:buChar char="●"/>
            </a:pPr>
            <a:r>
              <a:rPr b="1" lang="en"/>
              <a:t>RQ4 	Which permutation strategy is most effective for finding non-balancedness?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