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77" r:id="rId5"/>
    <p:sldId id="278" r:id="rId6"/>
    <p:sldId id="279" r:id="rId7"/>
    <p:sldId id="280" r:id="rId8"/>
    <p:sldId id="273" r:id="rId9"/>
    <p:sldId id="275" r:id="rId10"/>
    <p:sldId id="274" r:id="rId11"/>
    <p:sldId id="272"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6" r:id="rId25"/>
    <p:sldId id="281" r:id="rId26"/>
    <p:sldId id="283" r:id="rId27"/>
    <p:sldId id="284" r:id="rId28"/>
    <p:sldId id="285" r:id="rId29"/>
    <p:sldId id="28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1339"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D940A3-E313-493C-B3C2-BEEADD8452E8}" type="datetimeFigureOut">
              <a:rPr lang="en-US" smtClean="0"/>
              <a:pPr/>
              <a:t>03-10-2024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12B05C-10BA-4490-96A5-1494D96CA38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D940A3-E313-493C-B3C2-BEEADD8452E8}" type="datetimeFigureOut">
              <a:rPr lang="en-US" smtClean="0"/>
              <a:pPr/>
              <a:t>03-10-2024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12B05C-10BA-4490-96A5-1494D96CA38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D940A3-E313-493C-B3C2-BEEADD8452E8}" type="datetimeFigureOut">
              <a:rPr lang="en-US" smtClean="0"/>
              <a:pPr/>
              <a:t>03-10-2024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12B05C-10BA-4490-96A5-1494D96CA38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D940A3-E313-493C-B3C2-BEEADD8452E8}" type="datetimeFigureOut">
              <a:rPr lang="en-US" smtClean="0"/>
              <a:pPr/>
              <a:t>03-10-2024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12B05C-10BA-4490-96A5-1494D96CA38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D940A3-E313-493C-B3C2-BEEADD8452E8}" type="datetimeFigureOut">
              <a:rPr lang="en-US" smtClean="0"/>
              <a:pPr/>
              <a:t>03-10-2024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12B05C-10BA-4490-96A5-1494D96CA38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D940A3-E313-493C-B3C2-BEEADD8452E8}" type="datetimeFigureOut">
              <a:rPr lang="en-US" smtClean="0"/>
              <a:pPr/>
              <a:t>03-10-2024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12B05C-10BA-4490-96A5-1494D96CA38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D940A3-E313-493C-B3C2-BEEADD8452E8}" type="datetimeFigureOut">
              <a:rPr lang="en-US" smtClean="0"/>
              <a:pPr/>
              <a:t>03-10-2024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12B05C-10BA-4490-96A5-1494D96CA38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D940A3-E313-493C-B3C2-BEEADD8452E8}" type="datetimeFigureOut">
              <a:rPr lang="en-US" smtClean="0"/>
              <a:pPr/>
              <a:t>03-10-2024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12B05C-10BA-4490-96A5-1494D96CA38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D940A3-E313-493C-B3C2-BEEADD8452E8}" type="datetimeFigureOut">
              <a:rPr lang="en-US" smtClean="0"/>
              <a:pPr/>
              <a:t>03-10-2024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12B05C-10BA-4490-96A5-1494D96CA38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D940A3-E313-493C-B3C2-BEEADD8452E8}" type="datetimeFigureOut">
              <a:rPr lang="en-US" smtClean="0"/>
              <a:pPr/>
              <a:t>03-10-2024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12B05C-10BA-4490-96A5-1494D96CA38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D940A3-E313-493C-B3C2-BEEADD8452E8}" type="datetimeFigureOut">
              <a:rPr lang="en-US" smtClean="0"/>
              <a:pPr/>
              <a:t>03-10-2024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12B05C-10BA-4490-96A5-1494D96CA38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940A3-E313-493C-B3C2-BEEADD8452E8}" type="datetimeFigureOut">
              <a:rPr lang="en-US" smtClean="0"/>
              <a:pPr/>
              <a:t>03-10-2024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12B05C-10BA-4490-96A5-1494D96CA38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2209800"/>
          </a:xfrm>
        </p:spPr>
        <p:txBody>
          <a:bodyPr>
            <a:normAutofit/>
          </a:bodyPr>
          <a:lstStyle/>
          <a:p>
            <a:r>
              <a:rPr lang="en-US" b="1" dirty="0" smtClean="0">
                <a:solidFill>
                  <a:srgbClr val="00B050"/>
                </a:solidFill>
              </a:rPr>
              <a:t>Government Receipt, Payment</a:t>
            </a:r>
            <a:br>
              <a:rPr lang="en-US" b="1" dirty="0" smtClean="0">
                <a:solidFill>
                  <a:srgbClr val="00B050"/>
                </a:solidFill>
              </a:rPr>
            </a:br>
            <a:r>
              <a:rPr lang="en-US" b="1" dirty="0" smtClean="0">
                <a:solidFill>
                  <a:srgbClr val="00B050"/>
                </a:solidFill>
              </a:rPr>
              <a:t>&amp;</a:t>
            </a:r>
            <a:br>
              <a:rPr lang="en-US" b="1" dirty="0" smtClean="0">
                <a:solidFill>
                  <a:srgbClr val="00B050"/>
                </a:solidFill>
              </a:rPr>
            </a:br>
            <a:r>
              <a:rPr lang="en-US" b="1" dirty="0" smtClean="0">
                <a:solidFill>
                  <a:srgbClr val="00B050"/>
                </a:solidFill>
              </a:rPr>
              <a:t>CASH BOOK </a:t>
            </a:r>
            <a:endParaRPr lang="en-US" b="1" dirty="0">
              <a:solidFill>
                <a:srgbClr val="00B050"/>
              </a:solidFill>
            </a:endParaRPr>
          </a:p>
        </p:txBody>
      </p:sp>
      <p:sp>
        <p:nvSpPr>
          <p:cNvPr id="3" name="Subtitle 2"/>
          <p:cNvSpPr>
            <a:spLocks noGrp="1"/>
          </p:cNvSpPr>
          <p:nvPr>
            <p:ph type="subTitle" idx="1"/>
          </p:nvPr>
        </p:nvSpPr>
        <p:spPr>
          <a:xfrm>
            <a:off x="1371600" y="4495800"/>
            <a:ext cx="6400800" cy="1143000"/>
          </a:xfrm>
        </p:spPr>
        <p:txBody>
          <a:bodyPr/>
          <a:lstStyle/>
          <a:p>
            <a:r>
              <a:rPr lang="en-US" b="1" dirty="0" smtClean="0">
                <a:solidFill>
                  <a:srgbClr val="0070C0"/>
                </a:solidFill>
              </a:rPr>
              <a:t>By:   P K SAMAL</a:t>
            </a:r>
            <a:endParaRPr lang="en-US" b="1"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solidFill>
                  <a:srgbClr val="C00000"/>
                </a:solidFill>
              </a:rPr>
              <a:t>IF CHEQUE DISHONOURED</a:t>
            </a:r>
            <a:endParaRPr lang="en-US" b="1" dirty="0">
              <a:solidFill>
                <a:srgbClr val="C00000"/>
              </a:solidFill>
            </a:endParaRPr>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pPr algn="just"/>
            <a:r>
              <a:rPr lang="en-US" dirty="0" smtClean="0"/>
              <a:t>In the event of the cheque dishonoured  by the bank on presentation, the fact shall be reported at once to the tenderer with a demand for payment in cash and the dishonoured cheque should be returned to the tenderer on surrendering the preliminary acknowledgement  of the receipt of the cheque or any token previously granted. </a:t>
            </a:r>
          </a:p>
          <a:p>
            <a:pPr algn="just"/>
            <a:endParaRPr lang="en-US" dirty="0" smtClean="0"/>
          </a:p>
          <a:p>
            <a:pPr algn="just"/>
            <a:r>
              <a:rPr lang="en-US" dirty="0" smtClean="0"/>
              <a:t>The Government cannot, however, accept any liability for loss or damage which may possibly occur as a result of delay in intimating that the cheque has been dishonoured.</a:t>
            </a:r>
          </a:p>
          <a:p>
            <a:pPr algn="just"/>
            <a:endParaRPr lang="en-US" dirty="0" smtClean="0"/>
          </a:p>
          <a:p>
            <a:pPr algn="just"/>
            <a:r>
              <a:rPr lang="en-US" dirty="0" smtClean="0"/>
              <a:t>The challan accompanying the cheque should not be returned to the tenderer when the dishonoured cheque is returned to him, but should be retained and destroyed in due course.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838200"/>
          </a:xfrm>
        </p:spPr>
        <p:txBody>
          <a:bodyPr>
            <a:normAutofit fontScale="90000"/>
          </a:bodyPr>
          <a:lstStyle/>
          <a:p>
            <a:r>
              <a:rPr lang="en-US" dirty="0" smtClean="0"/>
              <a:t> </a:t>
            </a:r>
            <a:r>
              <a:rPr lang="en-US" b="1" dirty="0" smtClean="0">
                <a:solidFill>
                  <a:srgbClr val="C00000"/>
                </a:solidFill>
              </a:rPr>
              <a:t>DEEMED DATE OF RECEIPT BY CHEQUE</a:t>
            </a:r>
          </a:p>
        </p:txBody>
      </p:sp>
      <p:sp>
        <p:nvSpPr>
          <p:cNvPr id="3" name="Content Placeholder 2"/>
          <p:cNvSpPr>
            <a:spLocks noGrp="1"/>
          </p:cNvSpPr>
          <p:nvPr>
            <p:ph idx="1"/>
          </p:nvPr>
        </p:nvSpPr>
        <p:spPr>
          <a:xfrm>
            <a:off x="457200" y="1295400"/>
            <a:ext cx="8382000" cy="5181600"/>
          </a:xfrm>
        </p:spPr>
        <p:txBody>
          <a:bodyPr>
            <a:normAutofit fontScale="92500" lnSpcReduction="20000"/>
          </a:bodyPr>
          <a:lstStyle/>
          <a:p>
            <a:pPr algn="just"/>
            <a:r>
              <a:rPr lang="en-US" dirty="0" smtClean="0"/>
              <a:t>If a cheque tendered in payment of Government dues is accepted under the rule and is honoured on presentation, payment shall be deemed to have been made</a:t>
            </a:r>
          </a:p>
          <a:p>
            <a:pPr algn="just"/>
            <a:r>
              <a:rPr lang="en-US" dirty="0" smtClean="0"/>
              <a:t>(</a:t>
            </a:r>
            <a:r>
              <a:rPr lang="en-US" dirty="0" err="1" smtClean="0"/>
              <a:t>i</a:t>
            </a:r>
            <a:r>
              <a:rPr lang="en-US" dirty="0" smtClean="0"/>
              <a:t>)  On the date on which it is so handed over to the Government’s banker or the authorised officer.</a:t>
            </a:r>
          </a:p>
          <a:p>
            <a:pPr algn="just"/>
            <a:r>
              <a:rPr lang="en-US" dirty="0" smtClean="0"/>
              <a:t>(ii) If sent by post in pursuance of an instruction to make payment by post, on the date on which the cover containing it is put into the post.</a:t>
            </a:r>
          </a:p>
          <a:p>
            <a:pPr algn="just"/>
            <a:r>
              <a:rPr lang="en-US" dirty="0" smtClean="0"/>
              <a:t>Iii) If cheque is post dated, the date on which it becomes payable.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838200"/>
          </a:xfrm>
        </p:spPr>
        <p:txBody>
          <a:bodyPr>
            <a:normAutofit fontScale="90000"/>
          </a:bodyPr>
          <a:lstStyle/>
          <a:p>
            <a:r>
              <a:rPr lang="en-US" sz="3600" b="1" dirty="0" smtClean="0">
                <a:solidFill>
                  <a:srgbClr val="C00000"/>
                </a:solidFill>
              </a:rPr>
              <a:t>Direct Appropriation of Departmental Receipts</a:t>
            </a:r>
            <a:endParaRPr lang="en-US" sz="3600" b="1" dirty="0">
              <a:solidFill>
                <a:srgbClr val="C00000"/>
              </a:solidFill>
            </a:endParaRPr>
          </a:p>
        </p:txBody>
      </p:sp>
      <p:sp>
        <p:nvSpPr>
          <p:cNvPr id="3" name="Content Placeholder 2"/>
          <p:cNvSpPr>
            <a:spLocks noGrp="1"/>
          </p:cNvSpPr>
          <p:nvPr>
            <p:ph idx="1"/>
          </p:nvPr>
        </p:nvSpPr>
        <p:spPr>
          <a:xfrm>
            <a:off x="228600" y="990600"/>
            <a:ext cx="8610600" cy="5867400"/>
          </a:xfrm>
        </p:spPr>
        <p:txBody>
          <a:bodyPr>
            <a:normAutofit fontScale="77500" lnSpcReduction="20000"/>
          </a:bodyPr>
          <a:lstStyle/>
          <a:p>
            <a:pPr algn="just">
              <a:buNone/>
            </a:pPr>
            <a:r>
              <a:rPr lang="en-US" dirty="0" smtClean="0"/>
              <a:t>	</a:t>
            </a:r>
            <a:r>
              <a:rPr lang="en-US" b="1" dirty="0" smtClean="0"/>
              <a:t>Direct appropriation of departmental receipts for departmental expenditure is authorised in following cases</a:t>
            </a:r>
            <a:r>
              <a:rPr lang="en-US" dirty="0" smtClean="0"/>
              <a:t>;</a:t>
            </a:r>
          </a:p>
          <a:p>
            <a:pPr algn="just">
              <a:buNone/>
            </a:pPr>
            <a:r>
              <a:rPr lang="en-US" i="1" dirty="0" smtClean="0"/>
              <a:t>(a) In case of money received on account of the services of summons, diet-money </a:t>
            </a:r>
            <a:r>
              <a:rPr lang="en-US" dirty="0" smtClean="0"/>
              <a:t>of witnesses and similar purposes, in civil, revenue and criminal cases.</a:t>
            </a:r>
          </a:p>
          <a:p>
            <a:pPr algn="just"/>
            <a:endParaRPr lang="en-US" dirty="0" smtClean="0"/>
          </a:p>
          <a:p>
            <a:pPr algn="just">
              <a:buNone/>
            </a:pPr>
            <a:r>
              <a:rPr lang="en-US" i="1" dirty="0" smtClean="0"/>
              <a:t>(b) In case of fees received by Government servants appointed Notaries Public, under </a:t>
            </a:r>
            <a:r>
              <a:rPr lang="en-US" dirty="0" smtClean="0"/>
              <a:t>Act XXVI of 1881, and </a:t>
            </a:r>
            <a:r>
              <a:rPr lang="en-US" dirty="0" err="1" smtClean="0"/>
              <a:t>utilised</a:t>
            </a:r>
            <a:r>
              <a:rPr lang="en-US" dirty="0" smtClean="0"/>
              <a:t> to defray legal expenses incurred by them in the discharge of duties as such Notaries Public.</a:t>
            </a:r>
          </a:p>
          <a:p>
            <a:pPr algn="just"/>
            <a:endParaRPr lang="en-US" dirty="0" smtClean="0"/>
          </a:p>
          <a:p>
            <a:pPr algn="just">
              <a:buNone/>
            </a:pPr>
            <a:r>
              <a:rPr lang="en-US" dirty="0" smtClean="0"/>
              <a:t>(c) In the case of cash receipts </a:t>
            </a:r>
            <a:r>
              <a:rPr lang="en-US" dirty="0" err="1" smtClean="0"/>
              <a:t>utilised</a:t>
            </a:r>
            <a:r>
              <a:rPr lang="en-US" dirty="0" smtClean="0"/>
              <a:t> in accordance with departmental regulations by the Public Works Department to defray expenditure on current works, or </a:t>
            </a:r>
            <a:r>
              <a:rPr lang="en-US" dirty="0" err="1" smtClean="0"/>
              <a:t>utilised</a:t>
            </a:r>
            <a:r>
              <a:rPr lang="en-US" dirty="0" smtClean="0"/>
              <a:t> by that department under the </a:t>
            </a:r>
            <a:r>
              <a:rPr lang="en-US" dirty="0" err="1" smtClean="0"/>
              <a:t>authorisation</a:t>
            </a:r>
            <a:r>
              <a:rPr lang="en-US" dirty="0" smtClean="0"/>
              <a:t> of the Accountant-General to defray pay and travelling allowance charges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534400" cy="762000"/>
          </a:xfrm>
        </p:spPr>
        <p:txBody>
          <a:bodyPr>
            <a:normAutofit fontScale="90000"/>
          </a:bodyPr>
          <a:lstStyle/>
          <a:p>
            <a:r>
              <a:rPr lang="en-US" sz="3600" b="1" dirty="0" smtClean="0">
                <a:solidFill>
                  <a:srgbClr val="C00000"/>
                </a:solidFill>
              </a:rPr>
              <a:t>Direct Appropriation of Departmental Receipts</a:t>
            </a:r>
            <a:endParaRPr lang="en-US" sz="3600" dirty="0"/>
          </a:p>
        </p:txBody>
      </p:sp>
      <p:sp>
        <p:nvSpPr>
          <p:cNvPr id="3" name="Content Placeholder 2"/>
          <p:cNvSpPr>
            <a:spLocks noGrp="1"/>
          </p:cNvSpPr>
          <p:nvPr>
            <p:ph idx="1"/>
          </p:nvPr>
        </p:nvSpPr>
        <p:spPr>
          <a:xfrm>
            <a:off x="457200" y="1066800"/>
            <a:ext cx="8305800" cy="5486400"/>
          </a:xfrm>
        </p:spPr>
        <p:txBody>
          <a:bodyPr>
            <a:normAutofit fontScale="85000" lnSpcReduction="10000"/>
          </a:bodyPr>
          <a:lstStyle/>
          <a:p>
            <a:pPr algn="just">
              <a:buNone/>
            </a:pPr>
            <a:r>
              <a:rPr lang="en-US" dirty="0" smtClean="0"/>
              <a:t>(d) In the case of cash found on the persons of prisoners at the time of their admission to jail, and used for the repayment by Jail Superintendents under departmental regulations of similar sums due to other prisoners on their release.</a:t>
            </a:r>
          </a:p>
          <a:p>
            <a:pPr algn="just">
              <a:buNone/>
            </a:pPr>
            <a:r>
              <a:rPr lang="en-US" dirty="0" smtClean="0"/>
              <a:t>(e) In the case of cash received by the Forest Department and </a:t>
            </a:r>
            <a:r>
              <a:rPr lang="en-US" dirty="0" err="1" smtClean="0"/>
              <a:t>utilised</a:t>
            </a:r>
            <a:r>
              <a:rPr lang="en-US" dirty="0" smtClean="0"/>
              <a:t> in meeting immediate local expenditure.</a:t>
            </a:r>
          </a:p>
          <a:p>
            <a:pPr algn="just">
              <a:buNone/>
            </a:pPr>
            <a:r>
              <a:rPr lang="en-US" dirty="0" smtClean="0"/>
              <a:t>(f) in the case of collections in Government hospital and </a:t>
            </a:r>
            <a:r>
              <a:rPr lang="en-US" dirty="0" err="1" smtClean="0"/>
              <a:t>utilised</a:t>
            </a:r>
            <a:r>
              <a:rPr lang="en-US" dirty="0" smtClean="0"/>
              <a:t> for making refunds if any, to patients leaving the hospitals.</a:t>
            </a:r>
          </a:p>
          <a:p>
            <a:pPr algn="just">
              <a:buNone/>
            </a:pPr>
            <a:r>
              <a:rPr lang="en-US" dirty="0" smtClean="0"/>
              <a:t>(g) in the case of collections in the villages and </a:t>
            </a:r>
            <a:r>
              <a:rPr lang="en-US" dirty="0" err="1" smtClean="0"/>
              <a:t>utilised</a:t>
            </a:r>
            <a:r>
              <a:rPr lang="en-US" dirty="0" smtClean="0"/>
              <a:t> for the disbursement of the pay of village officers.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sz="3600" b="1" dirty="0" smtClean="0">
                <a:solidFill>
                  <a:srgbClr val="C00000"/>
                </a:solidFill>
              </a:rPr>
              <a:t>Direct Appropriation of Departmental Receipts</a:t>
            </a:r>
            <a:endParaRPr lang="en-US" sz="3600" dirty="0"/>
          </a:p>
        </p:txBody>
      </p:sp>
      <p:sp>
        <p:nvSpPr>
          <p:cNvPr id="3" name="Content Placeholder 2"/>
          <p:cNvSpPr>
            <a:spLocks noGrp="1"/>
          </p:cNvSpPr>
          <p:nvPr>
            <p:ph idx="1"/>
          </p:nvPr>
        </p:nvSpPr>
        <p:spPr>
          <a:xfrm>
            <a:off x="457200" y="990600"/>
            <a:ext cx="8229600" cy="5486400"/>
          </a:xfrm>
        </p:spPr>
        <p:txBody>
          <a:bodyPr>
            <a:normAutofit lnSpcReduction="10000"/>
          </a:bodyPr>
          <a:lstStyle/>
          <a:p>
            <a:pPr algn="just"/>
            <a:r>
              <a:rPr lang="en-US" dirty="0" smtClean="0"/>
              <a:t>  Provided that the authority hereby given to appropriate departmental receipts for departmental expenditure shall not be construed as authority to keep the departmental receipts and expenses defrayed therefrom outside the account of the payments into and the withdrawals from the Public Account of State.</a:t>
            </a:r>
          </a:p>
          <a:p>
            <a:pPr algn="just"/>
            <a:r>
              <a:rPr lang="en-US" b="1" dirty="0" smtClean="0"/>
              <a:t>A Government servant may not, except with the special permission of Government deposit in a bank money withdrawn from the Public Account of the State.</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solidFill>
                  <a:srgbClr val="C00000"/>
                </a:solidFill>
              </a:rPr>
              <a:t>CASH BOOK</a:t>
            </a:r>
            <a:endParaRPr lang="en-US" b="1" dirty="0">
              <a:solidFill>
                <a:srgbClr val="C00000"/>
              </a:solidFill>
            </a:endParaRPr>
          </a:p>
        </p:txBody>
      </p:sp>
      <p:sp>
        <p:nvSpPr>
          <p:cNvPr id="3" name="Content Placeholder 2"/>
          <p:cNvSpPr>
            <a:spLocks noGrp="1"/>
          </p:cNvSpPr>
          <p:nvPr>
            <p:ph idx="1"/>
          </p:nvPr>
        </p:nvSpPr>
        <p:spPr>
          <a:xfrm>
            <a:off x="228600" y="990600"/>
            <a:ext cx="8610600" cy="5715000"/>
          </a:xfrm>
        </p:spPr>
        <p:txBody>
          <a:bodyPr>
            <a:normAutofit fontScale="92500" lnSpcReduction="10000"/>
          </a:bodyPr>
          <a:lstStyle/>
          <a:p>
            <a:pPr algn="just"/>
            <a:r>
              <a:rPr lang="en-US" dirty="0" smtClean="0"/>
              <a:t>The DDO will ensure that all monetary transactions in his office are entered in a cash book in the prescribed form. The other important instructions mentioned in the ensuing paragraphs should be observed in this regard.</a:t>
            </a:r>
          </a:p>
          <a:p>
            <a:pPr algn="just"/>
            <a:r>
              <a:rPr lang="en-US" dirty="0" smtClean="0"/>
              <a:t>The cash book should be maintained in form OTC-4. It should be bound and its pages must be machine-numbered.</a:t>
            </a:r>
          </a:p>
          <a:p>
            <a:pPr algn="just"/>
            <a:r>
              <a:rPr lang="en-US" dirty="0" smtClean="0"/>
              <a:t> Before bringing a cash book into use, the DDO should count the number of pages and record a certificate of count on the first page of the cash book.</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sz="3600" b="1" dirty="0" smtClean="0">
                <a:solidFill>
                  <a:srgbClr val="C00000"/>
                </a:solidFill>
              </a:rPr>
              <a:t>ENTRY, ATTESTATION &amp;TOTALLING CHECK</a:t>
            </a:r>
          </a:p>
        </p:txBody>
      </p:sp>
      <p:sp>
        <p:nvSpPr>
          <p:cNvPr id="3" name="Content Placeholder 2"/>
          <p:cNvSpPr>
            <a:spLocks noGrp="1"/>
          </p:cNvSpPr>
          <p:nvPr>
            <p:ph idx="1"/>
          </p:nvPr>
        </p:nvSpPr>
        <p:spPr>
          <a:xfrm>
            <a:off x="457200" y="990600"/>
            <a:ext cx="8229600" cy="5135563"/>
          </a:xfrm>
        </p:spPr>
        <p:txBody>
          <a:bodyPr>
            <a:normAutofit/>
          </a:bodyPr>
          <a:lstStyle/>
          <a:p>
            <a:pPr algn="just"/>
            <a:r>
              <a:rPr lang="en-US" dirty="0" smtClean="0"/>
              <a:t>All monetary transactions should be entered in the cash book as soon as they occur and be attested by the DDO in token of such check.</a:t>
            </a:r>
          </a:p>
          <a:p>
            <a:pPr algn="just"/>
            <a:r>
              <a:rPr lang="en-US" dirty="0" smtClean="0"/>
              <a:t>The cash book should be closed regularly and completely checked.</a:t>
            </a:r>
          </a:p>
          <a:p>
            <a:pPr algn="just"/>
            <a:r>
              <a:rPr lang="en-US" dirty="0" smtClean="0"/>
              <a:t>The DDO should verify the totaling of the cash book or have this done by some responsible subordinate other than the writer of the cash book and initial it as correct.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solidFill>
                  <a:srgbClr val="C00000"/>
                </a:solidFill>
              </a:rPr>
              <a:t>PHYSICAL CASH VERIFICATION</a:t>
            </a:r>
            <a:endParaRPr lang="en-US" b="1" dirty="0">
              <a:solidFill>
                <a:srgbClr val="C00000"/>
              </a:solidFill>
            </a:endParaRPr>
          </a:p>
        </p:txBody>
      </p:sp>
      <p:sp>
        <p:nvSpPr>
          <p:cNvPr id="3" name="Content Placeholder 2"/>
          <p:cNvSpPr>
            <a:spLocks noGrp="1"/>
          </p:cNvSpPr>
          <p:nvPr>
            <p:ph idx="1"/>
          </p:nvPr>
        </p:nvSpPr>
        <p:spPr>
          <a:xfrm>
            <a:off x="457200" y="838200"/>
            <a:ext cx="8382000" cy="5638800"/>
          </a:xfrm>
        </p:spPr>
        <p:txBody>
          <a:bodyPr>
            <a:normAutofit fontScale="92500" lnSpcReduction="10000"/>
          </a:bodyPr>
          <a:lstStyle/>
          <a:p>
            <a:pPr algn="just"/>
            <a:r>
              <a:rPr lang="en-US" dirty="0" smtClean="0"/>
              <a:t>At the end of each month, the DDO should verify the cash balance in the cash book and record a signed and dated certificate to that effect.</a:t>
            </a:r>
          </a:p>
          <a:p>
            <a:pPr algn="just"/>
            <a:r>
              <a:rPr lang="en-US" dirty="0" smtClean="0"/>
              <a:t>In case, such verification of the balance is not possible on the last working day due to disbursement of salary, the cash verification may be done on the first working day of the next month before any transaction arises on that day.</a:t>
            </a:r>
          </a:p>
          <a:p>
            <a:pPr algn="just"/>
            <a:r>
              <a:rPr lang="en-US" dirty="0" smtClean="0"/>
              <a:t>The monthly verification of cash should be supplemented by a surprise check of cash by some responsible official to be nominated by the Head of Office.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solidFill>
                  <a:srgbClr val="C00000"/>
                </a:solidFill>
              </a:rPr>
              <a:t>COMPARE ENTRY WITH CHALLAN</a:t>
            </a:r>
            <a:endParaRPr lang="en-US" dirty="0"/>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pPr algn="just"/>
            <a:r>
              <a:rPr lang="en-US" dirty="0" smtClean="0"/>
              <a:t>When Government moneys in the custody of a Government Officer are paid into Government account in the accredited bank, the DDO making such payments should compare the Bank's receipt on the pay-in-slip/</a:t>
            </a:r>
            <a:r>
              <a:rPr lang="en-US" dirty="0" err="1" smtClean="0"/>
              <a:t>challan</a:t>
            </a:r>
            <a:r>
              <a:rPr lang="en-US" dirty="0" smtClean="0"/>
              <a:t> with the entry in the Cash Book before attesting it, and satisfy himself that the amount has been actually credited into the bank.</a:t>
            </a:r>
          </a:p>
          <a:p>
            <a:pPr algn="just"/>
            <a:r>
              <a:rPr lang="en-US" dirty="0" smtClean="0"/>
              <a:t>The above duties are required to be performed by the Head of  Office himself, can also be entrusted to a subordinate </a:t>
            </a:r>
            <a:r>
              <a:rPr lang="en-US" dirty="0" err="1" smtClean="0"/>
              <a:t>Gazetted</a:t>
            </a:r>
            <a:r>
              <a:rPr lang="en-US" dirty="0" smtClean="0"/>
              <a:t> Officer nominated by the Head of Office for the purpose.</a:t>
            </a:r>
          </a:p>
          <a:p>
            <a:pPr algn="just"/>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NO ERASER IN CASH BOOK</a:t>
            </a:r>
            <a:endParaRPr lang="en-US" dirty="0"/>
          </a:p>
        </p:txBody>
      </p:sp>
      <p:sp>
        <p:nvSpPr>
          <p:cNvPr id="3" name="Content Placeholder 2"/>
          <p:cNvSpPr>
            <a:spLocks noGrp="1"/>
          </p:cNvSpPr>
          <p:nvPr>
            <p:ph idx="1"/>
          </p:nvPr>
        </p:nvSpPr>
        <p:spPr/>
        <p:txBody>
          <a:bodyPr>
            <a:normAutofit/>
          </a:bodyPr>
          <a:lstStyle/>
          <a:p>
            <a:pPr algn="just"/>
            <a:r>
              <a:rPr lang="en-US" dirty="0" smtClean="0"/>
              <a:t>An erasure or overwriting of an entry once made in the Cash Book is strictly prohibited. If a mistake is discovered, it should be corrected by drawing the pen through the incorrect entry and inserting the correct one in red ink between the lines. The DDO should initial every such correction and date his initials invariably.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85800"/>
          </a:xfrm>
        </p:spPr>
        <p:txBody>
          <a:bodyPr>
            <a:normAutofit fontScale="90000"/>
          </a:bodyPr>
          <a:lstStyle/>
          <a:p>
            <a:r>
              <a:rPr lang="en-US" b="1" dirty="0" smtClean="0">
                <a:solidFill>
                  <a:srgbClr val="C00000"/>
                </a:solidFill>
              </a:rPr>
              <a:t>Govt. Receipt :OTC Rule-6 </a:t>
            </a:r>
            <a:endParaRPr lang="en-US" b="1" dirty="0">
              <a:solidFill>
                <a:srgbClr val="C00000"/>
              </a:solidFill>
            </a:endParaRPr>
          </a:p>
        </p:txBody>
      </p:sp>
      <p:sp>
        <p:nvSpPr>
          <p:cNvPr id="3" name="Content Placeholder 2"/>
          <p:cNvSpPr>
            <a:spLocks noGrp="1"/>
          </p:cNvSpPr>
          <p:nvPr>
            <p:ph idx="1"/>
          </p:nvPr>
        </p:nvSpPr>
        <p:spPr>
          <a:xfrm>
            <a:off x="457200" y="1066800"/>
            <a:ext cx="8229600" cy="5562600"/>
          </a:xfrm>
        </p:spPr>
        <p:txBody>
          <a:bodyPr>
            <a:normAutofit fontScale="85000" lnSpcReduction="20000"/>
          </a:bodyPr>
          <a:lstStyle/>
          <a:p>
            <a:pPr algn="just"/>
            <a:r>
              <a:rPr lang="en-US" dirty="0" smtClean="0"/>
              <a:t>All </a:t>
            </a:r>
            <a:r>
              <a:rPr lang="en-US" dirty="0"/>
              <a:t>moneys received by, or tendered </a:t>
            </a:r>
            <a:r>
              <a:rPr lang="en-US" dirty="0" smtClean="0"/>
              <a:t>to Government </a:t>
            </a:r>
            <a:r>
              <a:rPr lang="en-US" dirty="0"/>
              <a:t>servants on account of the revenues of the State without undue delay be </a:t>
            </a:r>
            <a:r>
              <a:rPr lang="en-US" dirty="0" smtClean="0"/>
              <a:t>paid in </a:t>
            </a:r>
            <a:r>
              <a:rPr lang="en-US" dirty="0"/>
              <a:t>full into the treasury or into the Bank and shall be included in the Public Account of </a:t>
            </a:r>
            <a:r>
              <a:rPr lang="en-US" dirty="0" smtClean="0"/>
              <a:t>the State.  </a:t>
            </a:r>
          </a:p>
          <a:p>
            <a:pPr algn="just"/>
            <a:endParaRPr lang="en-US" dirty="0" smtClean="0"/>
          </a:p>
          <a:p>
            <a:pPr algn="just"/>
            <a:r>
              <a:rPr lang="en-US" dirty="0" smtClean="0"/>
              <a:t>Moneys </a:t>
            </a:r>
            <a:r>
              <a:rPr lang="en-US" dirty="0"/>
              <a:t>received as aforesaid shall not be appropriated to meet departmental </a:t>
            </a:r>
            <a:r>
              <a:rPr lang="en-US" dirty="0" smtClean="0"/>
              <a:t>expenditure, nor </a:t>
            </a:r>
            <a:r>
              <a:rPr lang="en-US" dirty="0"/>
              <a:t>otherwise kept apart from the Public Account of the State. </a:t>
            </a:r>
            <a:endParaRPr lang="en-US" dirty="0" smtClean="0"/>
          </a:p>
          <a:p>
            <a:pPr algn="just"/>
            <a:endParaRPr lang="en-US" dirty="0" smtClean="0"/>
          </a:p>
          <a:p>
            <a:pPr algn="just"/>
            <a:r>
              <a:rPr lang="en-US" dirty="0" smtClean="0"/>
              <a:t>No </a:t>
            </a:r>
            <a:r>
              <a:rPr lang="en-US" dirty="0"/>
              <a:t>Department of </a:t>
            </a:r>
            <a:r>
              <a:rPr lang="en-US" dirty="0" smtClean="0"/>
              <a:t>the Government </a:t>
            </a:r>
            <a:r>
              <a:rPr lang="en-US" dirty="0"/>
              <a:t>may require that any moneys received by it on account of the revenues of </a:t>
            </a:r>
            <a:r>
              <a:rPr lang="en-US" dirty="0" smtClean="0"/>
              <a:t>the State </a:t>
            </a:r>
            <a:r>
              <a:rPr lang="en-US" dirty="0"/>
              <a:t>be kept out of the Public Account of the State.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b="1" dirty="0" smtClean="0">
                <a:solidFill>
                  <a:srgbClr val="C00000"/>
                </a:solidFill>
              </a:rPr>
              <a:t>GOVT. &amp; NON-GOVT MONEY</a:t>
            </a:r>
            <a:endParaRPr lang="en-US" b="1" dirty="0">
              <a:solidFill>
                <a:srgbClr val="C00000"/>
              </a:solidFill>
            </a:endParaRPr>
          </a:p>
        </p:txBody>
      </p:sp>
      <p:sp>
        <p:nvSpPr>
          <p:cNvPr id="3" name="Content Placeholder 2"/>
          <p:cNvSpPr>
            <a:spLocks noGrp="1"/>
          </p:cNvSpPr>
          <p:nvPr>
            <p:ph idx="1"/>
          </p:nvPr>
        </p:nvSpPr>
        <p:spPr>
          <a:xfrm>
            <a:off x="457200" y="838200"/>
            <a:ext cx="8229600" cy="5791200"/>
          </a:xfrm>
        </p:spPr>
        <p:txBody>
          <a:bodyPr>
            <a:normAutofit fontScale="92500" lnSpcReduction="20000"/>
          </a:bodyPr>
          <a:lstStyle/>
          <a:p>
            <a:pPr algn="just"/>
            <a:r>
              <a:rPr lang="en-US" dirty="0" smtClean="0"/>
              <a:t>A Government Officer who handles Government money should not, except with the special sanction of the Head of the office, be allowed to handle Non-Government money in his official capacity.</a:t>
            </a:r>
          </a:p>
          <a:p>
            <a:pPr algn="just"/>
            <a:endParaRPr lang="en-US" dirty="0" smtClean="0"/>
          </a:p>
          <a:p>
            <a:pPr algn="just"/>
            <a:r>
              <a:rPr lang="en-US" dirty="0" smtClean="0"/>
              <a:t>Where under any special sanction, a Government Officer deals with both Government and non-Government money in his official capacity, the Government money should be kept in a cash box separate from the non-Government money and the transactions relating to the latter should be accounted for in a separate set of books and be kept entirely out of the Government account.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990600"/>
          </a:xfrm>
        </p:spPr>
        <p:txBody>
          <a:bodyPr>
            <a:normAutofit fontScale="90000"/>
          </a:bodyPr>
          <a:lstStyle/>
          <a:p>
            <a:r>
              <a:rPr lang="en-US" b="1" dirty="0" smtClean="0">
                <a:solidFill>
                  <a:srgbClr val="C00000"/>
                </a:solidFill>
              </a:rPr>
              <a:t>CASH HANDLING BY TRUSTED PERSON</a:t>
            </a:r>
            <a:endParaRPr lang="en-US" b="1" dirty="0">
              <a:solidFill>
                <a:srgbClr val="C00000"/>
              </a:solidFill>
            </a:endParaRPr>
          </a:p>
        </p:txBody>
      </p:sp>
      <p:sp>
        <p:nvSpPr>
          <p:cNvPr id="3" name="Content Placeholder 2"/>
          <p:cNvSpPr>
            <a:spLocks noGrp="1"/>
          </p:cNvSpPr>
          <p:nvPr>
            <p:ph idx="1"/>
          </p:nvPr>
        </p:nvSpPr>
        <p:spPr>
          <a:xfrm>
            <a:off x="457200" y="1066800"/>
            <a:ext cx="8229600" cy="5562600"/>
          </a:xfrm>
        </p:spPr>
        <p:txBody>
          <a:bodyPr>
            <a:normAutofit fontScale="92500" lnSpcReduction="10000"/>
          </a:bodyPr>
          <a:lstStyle/>
          <a:p>
            <a:pPr algn="just"/>
            <a:r>
              <a:rPr lang="en-US" dirty="0" smtClean="0"/>
              <a:t>It is the duty of each head of a department to satisfy himself that adequate precautions are observed by officers under his control for the fetching or carrying of money. </a:t>
            </a:r>
          </a:p>
          <a:p>
            <a:pPr algn="just"/>
            <a:r>
              <a:rPr lang="en-US" dirty="0" smtClean="0"/>
              <a:t>In any case a single peon should not be entrusted with large sums. </a:t>
            </a:r>
          </a:p>
          <a:p>
            <a:pPr algn="just"/>
            <a:r>
              <a:rPr lang="en-US" dirty="0" smtClean="0"/>
              <a:t>For large sums there should always be one or more guards or clerks or assistants to accompany the peon. </a:t>
            </a:r>
          </a:p>
          <a:p>
            <a:pPr algn="just"/>
            <a:r>
              <a:rPr lang="en-US" dirty="0" smtClean="0"/>
              <a:t>The peons entrusted with the carrying of money must be man of some length of service and proved trust-worthiness.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PRESERVATION  PERIOD</a:t>
            </a:r>
            <a:endParaRPr lang="en-US" b="1" dirty="0">
              <a:solidFill>
                <a:srgbClr val="C00000"/>
              </a:solidFill>
            </a:endParaRPr>
          </a:p>
        </p:txBody>
      </p:sp>
      <p:sp>
        <p:nvSpPr>
          <p:cNvPr id="3" name="Content Placeholder 2"/>
          <p:cNvSpPr>
            <a:spLocks noGrp="1"/>
          </p:cNvSpPr>
          <p:nvPr>
            <p:ph idx="1"/>
          </p:nvPr>
        </p:nvSpPr>
        <p:spPr/>
        <p:txBody>
          <a:bodyPr/>
          <a:lstStyle/>
          <a:p>
            <a:pPr algn="just"/>
            <a:r>
              <a:rPr lang="en-US" dirty="0" smtClean="0"/>
              <a:t>The cash books maintained by the Drawing and Disbursing Officer should be preserved for a period of 20 years.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solidFill>
                  <a:srgbClr val="C00000"/>
                </a:solidFill>
              </a:rPr>
              <a:t>DISPENSING CASH BOOK</a:t>
            </a:r>
            <a:endParaRPr lang="en-US" b="1" dirty="0">
              <a:solidFill>
                <a:srgbClr val="C00000"/>
              </a:solidFill>
            </a:endParaRPr>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pPr algn="just"/>
            <a:r>
              <a:rPr lang="en-US" dirty="0" smtClean="0"/>
              <a:t>The use of a cash book prescribed above may be dispensed within offices when no moneys are collected on behalf of Government and where the withdrawals from the treasury or the bank for pay and allowances are not heavy and their disbursement can therefore be watched conveniently through acquittance rolls.</a:t>
            </a:r>
          </a:p>
          <a:p>
            <a:pPr algn="just"/>
            <a:r>
              <a:rPr lang="en-US" dirty="0" smtClean="0"/>
              <a:t>Where suitable accounts are already maintained in accordance with the departmental manuals or orders, the head of the office may </a:t>
            </a:r>
            <a:r>
              <a:rPr lang="en-US" dirty="0" err="1" smtClean="0"/>
              <a:t>authorise</a:t>
            </a:r>
            <a:r>
              <a:rPr lang="en-US" dirty="0" smtClean="0"/>
              <a:t> their continuance, if he considers them more suitable and convenient than the cash-book prescribed.</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b="1" dirty="0" smtClean="0"/>
          </a:p>
          <a:p>
            <a:pPr algn="ctr">
              <a:buNone/>
            </a:pPr>
            <a:endParaRPr lang="en-US" b="1" dirty="0" smtClean="0"/>
          </a:p>
          <a:p>
            <a:pPr algn="ctr">
              <a:buNone/>
            </a:pPr>
            <a:r>
              <a:rPr lang="en-US" b="1" dirty="0" smtClean="0"/>
              <a:t>Form of Cash Book</a:t>
            </a:r>
            <a:endParaRPr lang="en-US"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b="1" dirty="0" smtClean="0">
                <a:solidFill>
                  <a:srgbClr val="C00000"/>
                </a:solidFill>
              </a:rPr>
              <a:t>CHALLAN DEPOSIT</a:t>
            </a:r>
            <a:endParaRPr lang="en-US" b="1" dirty="0">
              <a:solidFill>
                <a:srgbClr val="C00000"/>
              </a:solidFill>
            </a:endParaRPr>
          </a:p>
        </p:txBody>
      </p:sp>
      <p:sp>
        <p:nvSpPr>
          <p:cNvPr id="3" name="Content Placeholder 2"/>
          <p:cNvSpPr>
            <a:spLocks noGrp="1"/>
          </p:cNvSpPr>
          <p:nvPr>
            <p:ph idx="1"/>
          </p:nvPr>
        </p:nvSpPr>
        <p:spPr>
          <a:xfrm>
            <a:off x="457200" y="762000"/>
            <a:ext cx="8229600" cy="5364163"/>
          </a:xfrm>
        </p:spPr>
        <p:txBody>
          <a:bodyPr>
            <a:normAutofit/>
          </a:bodyPr>
          <a:lstStyle/>
          <a:p>
            <a:pPr algn="just"/>
            <a:r>
              <a:rPr lang="en-US" dirty="0" smtClean="0"/>
              <a:t>55. Except as provided otherwise, </a:t>
            </a:r>
            <a:r>
              <a:rPr lang="en-US" dirty="0" err="1" smtClean="0"/>
              <a:t>challans</a:t>
            </a:r>
            <a:r>
              <a:rPr lang="en-US" dirty="0" smtClean="0"/>
              <a:t> shall be presented in triplicate.</a:t>
            </a:r>
          </a:p>
          <a:p>
            <a:pPr algn="just"/>
            <a:r>
              <a:rPr lang="en-US" dirty="0" smtClean="0"/>
              <a:t>The original </a:t>
            </a:r>
            <a:r>
              <a:rPr lang="en-US" dirty="0" err="1" smtClean="0"/>
              <a:t>challans</a:t>
            </a:r>
            <a:r>
              <a:rPr lang="en-US" dirty="0" smtClean="0"/>
              <a:t> shall be returned to the payer as a receipt and the second copy shall be retained in the treasury or the Bank. Third copy shall be furnished to the Accountant General.</a:t>
            </a:r>
          </a:p>
          <a:p>
            <a:pPr algn="just"/>
            <a:r>
              <a:rPr lang="en-US" dirty="0" smtClean="0"/>
              <a:t>Printed forms of </a:t>
            </a:r>
            <a:r>
              <a:rPr lang="en-US" dirty="0" err="1" smtClean="0"/>
              <a:t>challans</a:t>
            </a:r>
            <a:r>
              <a:rPr lang="en-US" dirty="0" smtClean="0"/>
              <a:t> shall be supplied by the Treasury Officer as wall as by the Departmental Officer free of charge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DEPOSIT OF LOAN &amp; INTEREST</a:t>
            </a:r>
            <a:endParaRPr lang="en-US" b="1" dirty="0">
              <a:solidFill>
                <a:srgbClr val="C00000"/>
              </a:solidFill>
            </a:endParaRPr>
          </a:p>
        </p:txBody>
      </p:sp>
      <p:sp>
        <p:nvSpPr>
          <p:cNvPr id="3" name="Content Placeholder 2"/>
          <p:cNvSpPr>
            <a:spLocks noGrp="1"/>
          </p:cNvSpPr>
          <p:nvPr>
            <p:ph idx="1"/>
          </p:nvPr>
        </p:nvSpPr>
        <p:spPr>
          <a:xfrm>
            <a:off x="457200" y="1295400"/>
            <a:ext cx="8229600" cy="4830763"/>
          </a:xfrm>
        </p:spPr>
        <p:txBody>
          <a:bodyPr>
            <a:normAutofit fontScale="85000" lnSpcReduction="10000"/>
          </a:bodyPr>
          <a:lstStyle/>
          <a:p>
            <a:pPr algn="just"/>
            <a:r>
              <a:rPr lang="en-US" dirty="0" smtClean="0"/>
              <a:t>53. When an amount is paid to the Government in respect of a loan or advance made by Government, the challan presented at the Treasury or Bank shall contain the date and amount of the loan or advance or other particulars sufficient to identify it. </a:t>
            </a:r>
          </a:p>
          <a:p>
            <a:pPr algn="just"/>
            <a:r>
              <a:rPr lang="en-US" dirty="0" smtClean="0"/>
              <a:t>When the amount payable is principal and interest, separate </a:t>
            </a:r>
            <a:r>
              <a:rPr lang="en-US" dirty="0" err="1" smtClean="0"/>
              <a:t>challans</a:t>
            </a:r>
            <a:r>
              <a:rPr lang="en-US" dirty="0" smtClean="0"/>
              <a:t> shall be used for credit of the amounts. </a:t>
            </a:r>
          </a:p>
          <a:p>
            <a:pPr algn="just"/>
            <a:r>
              <a:rPr lang="en-US" dirty="0" smtClean="0"/>
              <a:t>If payment is periodically fixed including both principal and interest, a reference to the order fixing the amount should be entered in the challan.</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DEPOSIT OF LOCAL FUND ETC.</a:t>
            </a:r>
            <a:endParaRPr lang="en-US" b="1" dirty="0">
              <a:solidFill>
                <a:srgbClr val="C00000"/>
              </a:solidFill>
            </a:endParaRPr>
          </a:p>
        </p:txBody>
      </p:sp>
      <p:sp>
        <p:nvSpPr>
          <p:cNvPr id="3" name="Content Placeholder 2"/>
          <p:cNvSpPr>
            <a:spLocks noGrp="1"/>
          </p:cNvSpPr>
          <p:nvPr>
            <p:ph idx="1"/>
          </p:nvPr>
        </p:nvSpPr>
        <p:spPr/>
        <p:txBody>
          <a:bodyPr>
            <a:normAutofit fontScale="92500"/>
          </a:bodyPr>
          <a:lstStyle/>
          <a:p>
            <a:pPr algn="just"/>
            <a:r>
              <a:rPr lang="en-US" dirty="0" smtClean="0"/>
              <a:t>In the case of certain deposits, e.g., local fund deposits and personal deposits, the account kept in the treasury is purely a banking account. </a:t>
            </a:r>
          </a:p>
          <a:p>
            <a:pPr algn="just"/>
            <a:r>
              <a:rPr lang="en-US" dirty="0" smtClean="0"/>
              <a:t>Particulars of the deposit head concerned alone need be entered on the challan accompanying a remittance into the treasury or the Bank for credit to such an account. </a:t>
            </a:r>
          </a:p>
          <a:p>
            <a:pPr algn="just"/>
            <a:r>
              <a:rPr lang="en-US" dirty="0" smtClean="0"/>
              <a:t>No further information as to the nature of the receipts is required.</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257800"/>
          </a:xfrm>
        </p:spPr>
        <p:txBody>
          <a:bodyPr/>
          <a:lstStyle/>
          <a:p>
            <a:pPr algn="ctr">
              <a:buNone/>
            </a:pPr>
            <a:endParaRPr lang="en-US" dirty="0" smtClean="0"/>
          </a:p>
          <a:p>
            <a:pPr algn="ctr">
              <a:buNone/>
            </a:pPr>
            <a:endParaRPr lang="en-US" dirty="0" smtClean="0"/>
          </a:p>
          <a:p>
            <a:pPr algn="ctr">
              <a:buNone/>
            </a:pPr>
            <a:endParaRPr lang="en-US" dirty="0" smtClean="0"/>
          </a:p>
          <a:p>
            <a:pPr algn="ctr">
              <a:buNone/>
            </a:pPr>
            <a:r>
              <a:rPr lang="en-US" dirty="0" smtClean="0"/>
              <a:t>E-Receipts, E-Disbursements and E-vouchers.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None/>
            </a:pPr>
            <a:endParaRPr lang="en-US" dirty="0" smtClean="0"/>
          </a:p>
          <a:p>
            <a:pPr algn="ctr">
              <a:buNone/>
            </a:pPr>
            <a:r>
              <a:rPr lang="en-US" sz="5400" b="1" dirty="0" smtClean="0">
                <a:solidFill>
                  <a:srgbClr val="C00000"/>
                </a:solidFill>
              </a:rPr>
              <a:t>THANK YOU</a:t>
            </a:r>
            <a:endParaRPr lang="en-US" sz="5400" b="1" dirty="0">
              <a:solidFill>
                <a:srgbClr val="C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solidFill>
                  <a:srgbClr val="C00000"/>
                </a:solidFill>
              </a:rPr>
              <a:t>DEPOSIT OF REVENUE</a:t>
            </a:r>
            <a:endParaRPr lang="en-US" b="1" dirty="0">
              <a:solidFill>
                <a:srgbClr val="C00000"/>
              </a:solidFill>
            </a:endParaRPr>
          </a:p>
        </p:txBody>
      </p:sp>
      <p:sp>
        <p:nvSpPr>
          <p:cNvPr id="3" name="Content Placeholder 2"/>
          <p:cNvSpPr>
            <a:spLocks noGrp="1"/>
          </p:cNvSpPr>
          <p:nvPr>
            <p:ph idx="1"/>
          </p:nvPr>
        </p:nvSpPr>
        <p:spPr>
          <a:xfrm>
            <a:off x="457200" y="1066800"/>
            <a:ext cx="8229600" cy="5059363"/>
          </a:xfrm>
        </p:spPr>
        <p:txBody>
          <a:bodyPr>
            <a:normAutofit lnSpcReduction="10000"/>
          </a:bodyPr>
          <a:lstStyle/>
          <a:p>
            <a:pPr algn="just"/>
            <a:r>
              <a:rPr lang="en-US" dirty="0"/>
              <a:t>The time limit for depositing Government </a:t>
            </a:r>
            <a:r>
              <a:rPr lang="en-US" dirty="0" smtClean="0"/>
              <a:t>money </a:t>
            </a:r>
            <a:r>
              <a:rPr lang="en-US" dirty="0"/>
              <a:t>into the Treasury will be </a:t>
            </a:r>
            <a:r>
              <a:rPr lang="en-US" b="1" dirty="0" smtClean="0"/>
              <a:t>3 working days, </a:t>
            </a:r>
            <a:r>
              <a:rPr lang="en-US" dirty="0" smtClean="0"/>
              <a:t>if the Bank or </a:t>
            </a:r>
            <a:r>
              <a:rPr lang="en-US" dirty="0"/>
              <a:t>the Treasury </a:t>
            </a:r>
            <a:r>
              <a:rPr lang="en-US" dirty="0" smtClean="0"/>
              <a:t>exists in same station.</a:t>
            </a:r>
          </a:p>
          <a:p>
            <a:pPr algn="just"/>
            <a:r>
              <a:rPr lang="en-US" dirty="0" smtClean="0"/>
              <a:t> </a:t>
            </a:r>
            <a:r>
              <a:rPr lang="en-US" dirty="0"/>
              <a:t>In all other areas the time limit for deposit </a:t>
            </a:r>
            <a:r>
              <a:rPr lang="en-US" dirty="0" smtClean="0"/>
              <a:t>will </a:t>
            </a:r>
            <a:r>
              <a:rPr lang="en-US" dirty="0"/>
              <a:t>be </a:t>
            </a:r>
            <a:r>
              <a:rPr lang="en-US" b="1" dirty="0" smtClean="0"/>
              <a:t>7 da</a:t>
            </a:r>
            <a:r>
              <a:rPr lang="en-US" dirty="0" smtClean="0"/>
              <a:t>ys</a:t>
            </a:r>
            <a:r>
              <a:rPr lang="en-US" dirty="0"/>
              <a:t>. </a:t>
            </a:r>
            <a:endParaRPr lang="en-US" dirty="0" smtClean="0"/>
          </a:p>
          <a:p>
            <a:pPr algn="just"/>
            <a:r>
              <a:rPr lang="en-US" dirty="0" smtClean="0"/>
              <a:t>The </a:t>
            </a:r>
            <a:r>
              <a:rPr lang="en-US" dirty="0"/>
              <a:t>Head of </a:t>
            </a:r>
            <a:r>
              <a:rPr lang="en-US" dirty="0" smtClean="0"/>
              <a:t>the Department </a:t>
            </a:r>
            <a:r>
              <a:rPr lang="en-US" dirty="0"/>
              <a:t>may, however, condone delays in remittances up to a period of </a:t>
            </a:r>
            <a:r>
              <a:rPr lang="en-US" b="1" dirty="0" smtClean="0"/>
              <a:t>seven</a:t>
            </a:r>
            <a:r>
              <a:rPr lang="en-US" dirty="0" smtClean="0"/>
              <a:t> </a:t>
            </a:r>
            <a:r>
              <a:rPr lang="en-US" dirty="0"/>
              <a:t>days in exceptional </a:t>
            </a:r>
            <a:r>
              <a:rPr lang="en-US" dirty="0" smtClean="0"/>
              <a:t>circumstances such </a:t>
            </a:r>
            <a:r>
              <a:rPr lang="en-US" dirty="0"/>
              <a:t>as illness, </a:t>
            </a:r>
            <a:r>
              <a:rPr lang="en-US" dirty="0" smtClean="0"/>
              <a:t>disability, </a:t>
            </a:r>
            <a:r>
              <a:rPr lang="en-US" dirty="0"/>
              <a:t>etc.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solidFill>
                  <a:srgbClr val="C00000"/>
                </a:solidFill>
              </a:rPr>
              <a:t>Grant of Receipt to the Payer</a:t>
            </a:r>
            <a:endParaRPr lang="en-US" b="1" dirty="0">
              <a:solidFill>
                <a:srgbClr val="C00000"/>
              </a:solidFill>
            </a:endParaRPr>
          </a:p>
        </p:txBody>
      </p:sp>
      <p:sp>
        <p:nvSpPr>
          <p:cNvPr id="3" name="Content Placeholder 2"/>
          <p:cNvSpPr>
            <a:spLocks noGrp="1"/>
          </p:cNvSpPr>
          <p:nvPr>
            <p:ph idx="1"/>
          </p:nvPr>
        </p:nvSpPr>
        <p:spPr>
          <a:xfrm>
            <a:off x="457200" y="762000"/>
            <a:ext cx="8382000" cy="6096000"/>
          </a:xfrm>
        </p:spPr>
        <p:txBody>
          <a:bodyPr>
            <a:normAutofit fontScale="85000" lnSpcReduction="20000"/>
          </a:bodyPr>
          <a:lstStyle/>
          <a:p>
            <a:pPr algn="just"/>
            <a:r>
              <a:rPr lang="en-US" dirty="0" smtClean="0"/>
              <a:t>The head of office</a:t>
            </a:r>
            <a:r>
              <a:rPr lang="en-US" i="1" dirty="0" smtClean="0"/>
              <a:t>, </a:t>
            </a:r>
            <a:r>
              <a:rPr lang="en-US" dirty="0" smtClean="0"/>
              <a:t>where money is received on behalf of the Government, must give the payer a receipt duly signed by him after he has satisfied himself, before signing the receipt and </a:t>
            </a:r>
            <a:r>
              <a:rPr lang="en-US" dirty="0" err="1" smtClean="0"/>
              <a:t>initialling</a:t>
            </a:r>
            <a:r>
              <a:rPr lang="en-US" dirty="0" smtClean="0"/>
              <a:t> its counterfoil, that the amount has been properly entered in the cash book.</a:t>
            </a:r>
          </a:p>
          <a:p>
            <a:pPr algn="just"/>
            <a:endParaRPr lang="en-US" dirty="0" smtClean="0"/>
          </a:p>
          <a:p>
            <a:pPr algn="just"/>
            <a:r>
              <a:rPr lang="en-US" dirty="0" smtClean="0"/>
              <a:t> If the circumstances so justify he may at his discretion </a:t>
            </a:r>
            <a:r>
              <a:rPr lang="en-US" dirty="0" err="1" smtClean="0"/>
              <a:t>authorise</a:t>
            </a:r>
            <a:r>
              <a:rPr lang="en-US" dirty="0" smtClean="0"/>
              <a:t> any other officer subordinate to him whether </a:t>
            </a:r>
            <a:r>
              <a:rPr lang="en-US" dirty="0" err="1" smtClean="0"/>
              <a:t>gazetted</a:t>
            </a:r>
            <a:r>
              <a:rPr lang="en-US" dirty="0" smtClean="0"/>
              <a:t> or non-</a:t>
            </a:r>
            <a:r>
              <a:rPr lang="en-US" dirty="0" err="1" smtClean="0"/>
              <a:t>gazetted</a:t>
            </a:r>
            <a:r>
              <a:rPr lang="en-US" dirty="0" smtClean="0"/>
              <a:t> to sign such receipts for him.</a:t>
            </a:r>
          </a:p>
          <a:p>
            <a:pPr algn="just"/>
            <a:endParaRPr lang="en-US" dirty="0" smtClean="0"/>
          </a:p>
          <a:p>
            <a:pPr algn="just"/>
            <a:r>
              <a:rPr lang="en-US" dirty="0" smtClean="0"/>
              <a:t>Where money is </a:t>
            </a:r>
            <a:r>
              <a:rPr lang="en-US" dirty="0" err="1" smtClean="0"/>
              <a:t>realised</a:t>
            </a:r>
            <a:r>
              <a:rPr lang="en-US" dirty="0" smtClean="0"/>
              <a:t> not in cash but by recovery from a payment made on a bill, a receipt may be granted only if specially desired by the payer, setting forth full particulars of the deduction. The fact of the recovery having been made by deduction from the bill must be clearly recorded on the receipt.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b="1" dirty="0" smtClean="0">
                <a:solidFill>
                  <a:srgbClr val="C00000"/>
                </a:solidFill>
              </a:rPr>
              <a:t>Grant of Receipt to the Payer</a:t>
            </a:r>
            <a:endParaRPr lang="en-US" dirty="0"/>
          </a:p>
        </p:txBody>
      </p:sp>
      <p:sp>
        <p:nvSpPr>
          <p:cNvPr id="3" name="Content Placeholder 2"/>
          <p:cNvSpPr>
            <a:spLocks noGrp="1"/>
          </p:cNvSpPr>
          <p:nvPr>
            <p:ph idx="1"/>
          </p:nvPr>
        </p:nvSpPr>
        <p:spPr>
          <a:xfrm>
            <a:off x="457200" y="838200"/>
            <a:ext cx="8229600" cy="5867400"/>
          </a:xfrm>
        </p:spPr>
        <p:txBody>
          <a:bodyPr>
            <a:normAutofit fontScale="77500" lnSpcReduction="20000"/>
          </a:bodyPr>
          <a:lstStyle/>
          <a:p>
            <a:pPr algn="just"/>
            <a:r>
              <a:rPr lang="en-US" dirty="0" smtClean="0"/>
              <a:t>When a Government servant who does not maintain a cash-book is authorised to receive money on behalf of the Government, he shall grant a temporary receipt to the payer and remit the money into the treasury with a challan in triplicate and send the receipted challan with full particulars to his next superior officer who maintains a cash-book. </a:t>
            </a:r>
          </a:p>
          <a:p>
            <a:pPr algn="just"/>
            <a:endParaRPr lang="en-US" dirty="0" smtClean="0"/>
          </a:p>
          <a:p>
            <a:pPr algn="just"/>
            <a:r>
              <a:rPr lang="en-US" dirty="0" smtClean="0"/>
              <a:t>When there is no treasury in or near his headquarters, remit the money to the same superior officer with a remittance slip. </a:t>
            </a:r>
          </a:p>
          <a:p>
            <a:pPr algn="just"/>
            <a:endParaRPr lang="en-US" dirty="0" smtClean="0"/>
          </a:p>
          <a:p>
            <a:pPr algn="just"/>
            <a:r>
              <a:rPr lang="en-US" dirty="0" smtClean="0"/>
              <a:t>The officer who maintains the cash book shall, on receipt of the challan or the money and the remittance slip, enter the amount in the cashbook and send a final receipt to the subordinate who received the money in the first instance for delivery to the payer.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fontScale="90000"/>
          </a:bodyPr>
          <a:lstStyle/>
          <a:p>
            <a:r>
              <a:rPr lang="en-US" b="1" dirty="0" smtClean="0">
                <a:solidFill>
                  <a:srgbClr val="C00000"/>
                </a:solidFill>
              </a:rPr>
              <a:t>Form and Custody of Receipt Books</a:t>
            </a:r>
            <a:endParaRPr lang="en-US" b="1" dirty="0">
              <a:solidFill>
                <a:srgbClr val="C00000"/>
              </a:solidFill>
            </a:endParaRPr>
          </a:p>
        </p:txBody>
      </p:sp>
      <p:sp>
        <p:nvSpPr>
          <p:cNvPr id="3" name="Content Placeholder 2"/>
          <p:cNvSpPr>
            <a:spLocks noGrp="1"/>
          </p:cNvSpPr>
          <p:nvPr>
            <p:ph idx="1"/>
          </p:nvPr>
        </p:nvSpPr>
        <p:spPr>
          <a:xfrm>
            <a:off x="457200" y="990600"/>
            <a:ext cx="8229600" cy="5715000"/>
          </a:xfrm>
        </p:spPr>
        <p:txBody>
          <a:bodyPr>
            <a:normAutofit fontScale="77500" lnSpcReduction="20000"/>
          </a:bodyPr>
          <a:lstStyle/>
          <a:p>
            <a:pPr algn="just"/>
            <a:r>
              <a:rPr lang="en-US" dirty="0" smtClean="0"/>
              <a:t>Receipt books of machine numbered Form O. T. C. 5 shall be used, unless any special form of receipt is prescribed in any departmental code. </a:t>
            </a:r>
          </a:p>
          <a:p>
            <a:pPr algn="just"/>
            <a:endParaRPr lang="en-US" dirty="0" smtClean="0"/>
          </a:p>
          <a:p>
            <a:pPr algn="just"/>
            <a:r>
              <a:rPr lang="en-US" dirty="0" smtClean="0"/>
              <a:t>The receipt books must be kept under lock and key in the personal custody of the officer authorised to sign the receipt.</a:t>
            </a:r>
          </a:p>
          <a:p>
            <a:pPr algn="just"/>
            <a:endParaRPr lang="en-US" dirty="0" smtClean="0"/>
          </a:p>
          <a:p>
            <a:pPr algn="just"/>
            <a:r>
              <a:rPr lang="en-US" dirty="0" smtClean="0"/>
              <a:t>Before a receipt book is brought into use, the number of forms contained therein shall be counted and the result recorded in a conspicuous place in the book over the signature of the Government officer in charge of the book. </a:t>
            </a:r>
          </a:p>
          <a:p>
            <a:pPr algn="just"/>
            <a:endParaRPr lang="en-US" dirty="0" smtClean="0"/>
          </a:p>
          <a:p>
            <a:pPr algn="just"/>
            <a:r>
              <a:rPr lang="en-US" dirty="0" smtClean="0"/>
              <a:t>Counterfoils of used receipt books shall be kept in his personal custody.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914400"/>
          </a:xfrm>
        </p:spPr>
        <p:txBody>
          <a:bodyPr>
            <a:normAutofit fontScale="90000"/>
          </a:bodyPr>
          <a:lstStyle/>
          <a:p>
            <a:r>
              <a:rPr lang="en-US" b="1" dirty="0" smtClean="0">
                <a:solidFill>
                  <a:srgbClr val="C00000"/>
                </a:solidFill>
              </a:rPr>
              <a:t>Issue of Duplicates or Copies of Receipt</a:t>
            </a:r>
            <a:endParaRPr lang="en-US" b="1" dirty="0">
              <a:solidFill>
                <a:srgbClr val="C00000"/>
              </a:solidFill>
            </a:endParaRPr>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en-US" i="1" dirty="0" smtClean="0"/>
              <a:t>No Government officer may issue duplicates or copies of </a:t>
            </a:r>
            <a:r>
              <a:rPr lang="en-US" dirty="0" smtClean="0"/>
              <a:t>receipts granted for money received on the allegation that the originals have been lost. </a:t>
            </a:r>
          </a:p>
          <a:p>
            <a:r>
              <a:rPr lang="en-US" dirty="0" smtClean="0"/>
              <a:t>If any necessity arises for such a document, a certificate may be given that on a specified day, a certain sum on a certain account was received from a certain person.</a:t>
            </a:r>
          </a:p>
          <a:p>
            <a:r>
              <a:rPr lang="en-US" dirty="0" smtClean="0"/>
              <a:t>A fee of one rupee should be levied for each certificate issued to private parties.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b="1" dirty="0" smtClean="0">
                <a:solidFill>
                  <a:srgbClr val="C00000"/>
                </a:solidFill>
              </a:rPr>
              <a:t>DEPOSIT OF CHEQUES</a:t>
            </a:r>
            <a:endParaRPr lang="en-US" b="1" dirty="0">
              <a:solidFill>
                <a:srgbClr val="C00000"/>
              </a:solidFill>
            </a:endParaRPr>
          </a:p>
        </p:txBody>
      </p:sp>
      <p:sp>
        <p:nvSpPr>
          <p:cNvPr id="3" name="Content Placeholder 2"/>
          <p:cNvSpPr>
            <a:spLocks noGrp="1"/>
          </p:cNvSpPr>
          <p:nvPr>
            <p:ph idx="1"/>
          </p:nvPr>
        </p:nvSpPr>
        <p:spPr>
          <a:xfrm>
            <a:off x="228600" y="838200"/>
            <a:ext cx="8458200" cy="5791200"/>
          </a:xfrm>
        </p:spPr>
        <p:txBody>
          <a:bodyPr>
            <a:noAutofit/>
          </a:bodyPr>
          <a:lstStyle/>
          <a:p>
            <a:pPr algn="just"/>
            <a:r>
              <a:rPr lang="en-US" sz="2400" i="1" dirty="0" smtClean="0"/>
              <a:t>Cheques tendered in payment of Government dues, </a:t>
            </a:r>
            <a:r>
              <a:rPr lang="en-US" sz="2400" dirty="0" smtClean="0"/>
              <a:t>drawn on local branch of a scheduled bank, may be accepted. </a:t>
            </a:r>
          </a:p>
          <a:p>
            <a:pPr algn="just"/>
            <a:r>
              <a:rPr lang="en-US" sz="2400" dirty="0" smtClean="0"/>
              <a:t>The cheques should be crossed by the drawer before tendering. </a:t>
            </a:r>
          </a:p>
          <a:p>
            <a:pPr algn="just"/>
            <a:r>
              <a:rPr lang="en-US" sz="2400" dirty="0" smtClean="0"/>
              <a:t>Until the cheque is cleared, the Government cannot admit that payment has been received ; consequently the receipt of the cheque alone may be acknowledged when it is tendered. </a:t>
            </a:r>
          </a:p>
          <a:p>
            <a:pPr algn="just"/>
            <a:r>
              <a:rPr lang="en-US" sz="2400" dirty="0" smtClean="0"/>
              <a:t>A formal payment receipt, if so desired by the tenderer shall be sent to his address after the cheque has been cleared. </a:t>
            </a:r>
          </a:p>
          <a:p>
            <a:pPr algn="just"/>
            <a:r>
              <a:rPr lang="en-US" sz="2400" dirty="0" smtClean="0"/>
              <a:t>The preliminary acknowledgement of the receipt of the cheque will be given in the form below:—</a:t>
            </a:r>
          </a:p>
          <a:p>
            <a:pPr algn="just"/>
            <a:r>
              <a:rPr lang="en-US" sz="2400" dirty="0" smtClean="0"/>
              <a:t>" Received cheque number ________ for Rs _____ drawn on</a:t>
            </a:r>
          </a:p>
          <a:p>
            <a:pPr algn="just">
              <a:buNone/>
            </a:pPr>
            <a:r>
              <a:rPr lang="en-US" sz="2400" dirty="0" smtClean="0"/>
              <a:t>   __________ on account of _________as per challan No__________.</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b="1" dirty="0" smtClean="0">
                <a:solidFill>
                  <a:srgbClr val="C00000"/>
                </a:solidFill>
              </a:rPr>
              <a:t>DELAYED CHEQUE DEPOSIT</a:t>
            </a:r>
            <a:endParaRPr lang="en-US" b="1" dirty="0">
              <a:solidFill>
                <a:srgbClr val="C00000"/>
              </a:solidFill>
            </a:endParaRPr>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pPr algn="just"/>
            <a:r>
              <a:rPr lang="en-US" dirty="0" smtClean="0"/>
              <a:t>When Government dues are payable by certain fixed dates are paid by cheque, the tenderer must take suitable precautions to ensure that his cheque reaches the treasury at the latest one working day preceding the due date.</a:t>
            </a:r>
          </a:p>
          <a:p>
            <a:pPr algn="just"/>
            <a:endParaRPr lang="en-US" dirty="0" smtClean="0"/>
          </a:p>
          <a:p>
            <a:pPr algn="just"/>
            <a:r>
              <a:rPr lang="en-US" dirty="0" smtClean="0"/>
              <a:t> Cheques received on the last date of payment of Government dues are liable to be refused at the discretion of the officer to whom they are tendered and those received later will not be accepted.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893</TotalTime>
  <Words>2310</Words>
  <Application>Microsoft Office PowerPoint</Application>
  <PresentationFormat>On-screen Show (4:3)</PresentationFormat>
  <Paragraphs>127</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Government Receipt, Payment &amp; CASH BOOK </vt:lpstr>
      <vt:lpstr>Govt. Receipt :OTC Rule-6 </vt:lpstr>
      <vt:lpstr>DEPOSIT OF REVENUE</vt:lpstr>
      <vt:lpstr>Grant of Receipt to the Payer</vt:lpstr>
      <vt:lpstr>Grant of Receipt to the Payer</vt:lpstr>
      <vt:lpstr>Form and Custody of Receipt Books</vt:lpstr>
      <vt:lpstr>Issue of Duplicates or Copies of Receipt</vt:lpstr>
      <vt:lpstr>DEPOSIT OF CHEQUES</vt:lpstr>
      <vt:lpstr>DELAYED CHEQUE DEPOSIT</vt:lpstr>
      <vt:lpstr>IF CHEQUE DISHONOURED</vt:lpstr>
      <vt:lpstr> DEEMED DATE OF RECEIPT BY CHEQUE</vt:lpstr>
      <vt:lpstr>Direct Appropriation of Departmental Receipts</vt:lpstr>
      <vt:lpstr>Direct Appropriation of Departmental Receipts</vt:lpstr>
      <vt:lpstr>Direct Appropriation of Departmental Receipts</vt:lpstr>
      <vt:lpstr>CASH BOOK</vt:lpstr>
      <vt:lpstr>ENTRY, ATTESTATION &amp;TOTALLING CHECK</vt:lpstr>
      <vt:lpstr>PHYSICAL CASH VERIFICATION</vt:lpstr>
      <vt:lpstr>COMPARE ENTRY WITH CHALLAN</vt:lpstr>
      <vt:lpstr>NO ERASER IN CASH BOOK</vt:lpstr>
      <vt:lpstr>GOVT. &amp; NON-GOVT MONEY</vt:lpstr>
      <vt:lpstr>CASH HANDLING BY TRUSTED PERSON</vt:lpstr>
      <vt:lpstr>PRESERVATION  PERIOD</vt:lpstr>
      <vt:lpstr>DISPENSING CASH BOOK</vt:lpstr>
      <vt:lpstr>PowerPoint Presentation</vt:lpstr>
      <vt:lpstr>CHALLAN DEPOSIT</vt:lpstr>
      <vt:lpstr>DEPOSIT OF LOAN &amp; INTEREST</vt:lpstr>
      <vt:lpstr>DEPOSIT OF LOCAL FUND ETC.</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 K Samal</dc:creator>
  <cp:lastModifiedBy>DCASR INFINITY</cp:lastModifiedBy>
  <cp:revision>105</cp:revision>
  <dcterms:created xsi:type="dcterms:W3CDTF">2023-09-12T03:18:38Z</dcterms:created>
  <dcterms:modified xsi:type="dcterms:W3CDTF">2024-10-03T03:45:05Z</dcterms:modified>
</cp:coreProperties>
</file>