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handoutMasterIdLst>
    <p:handoutMasterId r:id="rId66"/>
  </p:handoutMasterIdLst>
  <p:sldIdLst>
    <p:sldId id="313" r:id="rId2"/>
    <p:sldId id="327" r:id="rId3"/>
    <p:sldId id="262" r:id="rId4"/>
    <p:sldId id="314" r:id="rId5"/>
    <p:sldId id="338" r:id="rId6"/>
    <p:sldId id="328" r:id="rId7"/>
    <p:sldId id="337" r:id="rId8"/>
    <p:sldId id="315" r:id="rId9"/>
    <p:sldId id="330" r:id="rId10"/>
    <p:sldId id="331" r:id="rId11"/>
    <p:sldId id="332" r:id="rId12"/>
    <p:sldId id="333" r:id="rId13"/>
    <p:sldId id="334" r:id="rId14"/>
    <p:sldId id="335" r:id="rId15"/>
    <p:sldId id="316" r:id="rId16"/>
    <p:sldId id="336" r:id="rId17"/>
    <p:sldId id="317" r:id="rId18"/>
    <p:sldId id="318" r:id="rId19"/>
    <p:sldId id="339" r:id="rId20"/>
    <p:sldId id="340" r:id="rId21"/>
    <p:sldId id="341" r:id="rId22"/>
    <p:sldId id="342" r:id="rId23"/>
    <p:sldId id="343" r:id="rId24"/>
    <p:sldId id="344" r:id="rId25"/>
    <p:sldId id="345" r:id="rId26"/>
    <p:sldId id="346" r:id="rId27"/>
    <p:sldId id="321" r:id="rId28"/>
    <p:sldId id="322" r:id="rId29"/>
    <p:sldId id="355" r:id="rId30"/>
    <p:sldId id="356" r:id="rId31"/>
    <p:sldId id="357" r:id="rId32"/>
    <p:sldId id="352" r:id="rId33"/>
    <p:sldId id="362" r:id="rId34"/>
    <p:sldId id="363" r:id="rId35"/>
    <p:sldId id="348" r:id="rId36"/>
    <p:sldId id="349" r:id="rId37"/>
    <p:sldId id="323" r:id="rId38"/>
    <p:sldId id="353" r:id="rId39"/>
    <p:sldId id="376" r:id="rId40"/>
    <p:sldId id="377" r:id="rId41"/>
    <p:sldId id="378" r:id="rId42"/>
    <p:sldId id="379" r:id="rId43"/>
    <p:sldId id="350" r:id="rId44"/>
    <p:sldId id="351" r:id="rId45"/>
    <p:sldId id="329" r:id="rId46"/>
    <p:sldId id="354" r:id="rId47"/>
    <p:sldId id="381" r:id="rId48"/>
    <p:sldId id="380" r:id="rId49"/>
    <p:sldId id="358" r:id="rId50"/>
    <p:sldId id="359" r:id="rId51"/>
    <p:sldId id="360" r:id="rId52"/>
    <p:sldId id="383" r:id="rId53"/>
    <p:sldId id="361" r:id="rId54"/>
    <p:sldId id="364" r:id="rId55"/>
    <p:sldId id="365" r:id="rId56"/>
    <p:sldId id="366" r:id="rId57"/>
    <p:sldId id="367" r:id="rId58"/>
    <p:sldId id="370" r:id="rId59"/>
    <p:sldId id="371" r:id="rId60"/>
    <p:sldId id="372" r:id="rId61"/>
    <p:sldId id="373" r:id="rId62"/>
    <p:sldId id="374" r:id="rId63"/>
    <p:sldId id="384" r:id="rId64"/>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FF"/>
    <a:srgbClr val="CCFFFF"/>
    <a:srgbClr val="FFFFCC"/>
    <a:srgbClr val="CCFFCC"/>
    <a:srgbClr val="CCE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86441" autoAdjust="0"/>
  </p:normalViewPr>
  <p:slideViewPr>
    <p:cSldViewPr>
      <p:cViewPr>
        <p:scale>
          <a:sx n="66" d="100"/>
          <a:sy n="66" d="100"/>
        </p:scale>
        <p:origin x="-1260" y="24"/>
      </p:cViewPr>
      <p:guideLst>
        <p:guide orient="horz" pos="2160"/>
        <p:guide pos="2880"/>
      </p:guideLst>
    </p:cSldViewPr>
  </p:slideViewPr>
  <p:outlineViewPr>
    <p:cViewPr>
      <p:scale>
        <a:sx n="33" d="100"/>
        <a:sy n="33" d="100"/>
      </p:scale>
      <p:origin x="258" y="1026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BA9A1193-D98C-4222-B731-1D7D2AD748BA}" type="datetimeFigureOut">
              <a:rPr lang="en-US" smtClean="0"/>
              <a:pPr/>
              <a:t>25-Jun-23</a:t>
            </a:fld>
            <a:endParaRPr lang="en-IN" dirty="0"/>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8A50C61C-96C2-41CD-8BD7-C3508F6D0972}" type="slidenum">
              <a:rPr lang="en-IN" smtClean="0"/>
              <a:pPr/>
              <a:t>‹#›</a:t>
            </a:fld>
            <a:endParaRPr lang="en-IN" dirty="0"/>
          </a:p>
        </p:txBody>
      </p:sp>
    </p:spTree>
    <p:extLst>
      <p:ext uri="{BB962C8B-B14F-4D97-AF65-F5344CB8AC3E}">
        <p14:creationId xmlns="" xmlns:p14="http://schemas.microsoft.com/office/powerpoint/2010/main" val="1671963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B9DFB191-76BD-414E-B2E7-7C62D696BE60}" type="datetimeFigureOut">
              <a:rPr lang="en-US" smtClean="0"/>
              <a:pPr/>
              <a:t>25-Jun-23</a:t>
            </a:fld>
            <a:endParaRPr lang="en-IN"/>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C0120FB9-6A5A-4A32-BB9B-522FA8F65C42}" type="slidenum">
              <a:rPr lang="en-IN" smtClean="0"/>
              <a:pPr/>
              <a:t>‹#›</a:t>
            </a:fld>
            <a:endParaRPr lang="en-IN"/>
          </a:p>
        </p:txBody>
      </p:sp>
    </p:spTree>
    <p:extLst>
      <p:ext uri="{BB962C8B-B14F-4D97-AF65-F5344CB8AC3E}">
        <p14:creationId xmlns="" xmlns:p14="http://schemas.microsoft.com/office/powerpoint/2010/main" val="255206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25-Jun-23</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25-Jun-23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25-Jun-23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25-Jun-23</a:t>
            </a:fld>
            <a:endParaRPr lang="en-US" dirty="0"/>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25-Jun-23</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25-Jun-23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25-Jun-23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25-Jun-23</a:t>
            </a:fld>
            <a:endParaRPr lang="en-US" dirty="0"/>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25-Jun-23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25-Jun-23</a:t>
            </a:fld>
            <a:endParaRPr lang="en-US" dirty="0"/>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25-Jun-23</a:t>
            </a:fld>
            <a:endParaRPr lang="en-US" dirty="0"/>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25-Jun-23</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895600"/>
            <a:ext cx="7010400" cy="1317625"/>
          </a:xfrm>
        </p:spPr>
        <p:txBody>
          <a:bodyPr>
            <a:noAutofit/>
          </a:bodyPr>
          <a:lstStyle/>
          <a:p>
            <a:r>
              <a:rPr lang="en-IN" sz="5500" b="1" dirty="0" smtClean="0">
                <a:solidFill>
                  <a:srgbClr val="0070C0"/>
                </a:solidFill>
              </a:rPr>
              <a:t>PENSION</a:t>
            </a:r>
            <a:endParaRPr lang="en-IN" sz="5500" b="1" dirty="0">
              <a:solidFill>
                <a:srgbClr val="0070C0"/>
              </a:solidFill>
            </a:endParaRPr>
          </a:p>
        </p:txBody>
      </p:sp>
      <p:sp>
        <p:nvSpPr>
          <p:cNvPr id="3" name="Subtitle 2"/>
          <p:cNvSpPr>
            <a:spLocks noGrp="1"/>
          </p:cNvSpPr>
          <p:nvPr>
            <p:ph type="subTitle" idx="1"/>
          </p:nvPr>
        </p:nvSpPr>
        <p:spPr>
          <a:xfrm>
            <a:off x="2038360" y="4752964"/>
            <a:ext cx="7105640" cy="2105036"/>
          </a:xfrm>
        </p:spPr>
        <p:txBody>
          <a:bodyPr>
            <a:noAutofit/>
          </a:bodyPr>
          <a:lstStyle/>
          <a:p>
            <a:pPr>
              <a:spcBef>
                <a:spcPct val="0"/>
              </a:spcBef>
            </a:pPr>
            <a:r>
              <a:rPr lang="en-US" sz="4000" b="1" dirty="0" smtClean="0">
                <a:solidFill>
                  <a:srgbClr val="0070C0"/>
                </a:solidFill>
                <a:latin typeface="+mj-lt"/>
                <a:ea typeface="+mj-ea"/>
                <a:cs typeface="+mj-cs"/>
              </a:rPr>
              <a:t>Presented by</a:t>
            </a:r>
          </a:p>
          <a:p>
            <a:pPr>
              <a:spcBef>
                <a:spcPct val="0"/>
              </a:spcBef>
            </a:pPr>
            <a:r>
              <a:rPr lang="en-US" sz="4000" b="1" dirty="0" err="1" smtClean="0">
                <a:solidFill>
                  <a:srgbClr val="0070C0"/>
                </a:solidFill>
                <a:latin typeface="+mj-lt"/>
                <a:ea typeface="+mj-ea"/>
                <a:cs typeface="+mj-cs"/>
              </a:rPr>
              <a:t>Snehaprava</a:t>
            </a:r>
            <a:r>
              <a:rPr lang="en-US" sz="4000" b="1" dirty="0" smtClean="0">
                <a:solidFill>
                  <a:srgbClr val="0070C0"/>
                </a:solidFill>
                <a:latin typeface="+mj-lt"/>
                <a:ea typeface="+mj-ea"/>
                <a:cs typeface="+mj-cs"/>
              </a:rPr>
              <a:t> Das, OFS</a:t>
            </a:r>
          </a:p>
          <a:p>
            <a:pPr>
              <a:spcBef>
                <a:spcPct val="0"/>
              </a:spcBef>
            </a:pPr>
            <a:r>
              <a:rPr lang="en-US" sz="4000" b="1" dirty="0" smtClean="0">
                <a:solidFill>
                  <a:srgbClr val="0070C0"/>
                </a:solidFill>
                <a:latin typeface="+mj-lt"/>
                <a:ea typeface="+mj-ea"/>
                <a:cs typeface="+mj-cs"/>
              </a:rPr>
              <a:t>Dy. Director Sr.</a:t>
            </a:r>
          </a:p>
        </p:txBody>
      </p:sp>
    </p:spTree>
    <p:extLst>
      <p:ext uri="{BB962C8B-B14F-4D97-AF65-F5344CB8AC3E}">
        <p14:creationId xmlns="" xmlns:p14="http://schemas.microsoft.com/office/powerpoint/2010/main" val="2157640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Withholding/withdrawing of pension</a:t>
            </a:r>
            <a:endParaRPr lang="en-US" dirty="0"/>
          </a:p>
        </p:txBody>
      </p:sp>
      <p:sp>
        <p:nvSpPr>
          <p:cNvPr id="3" name="Content Placeholder 2"/>
          <p:cNvSpPr>
            <a:spLocks noGrp="1"/>
          </p:cNvSpPr>
          <p:nvPr>
            <p:ph sz="quarter" idx="1"/>
          </p:nvPr>
        </p:nvSpPr>
        <p:spPr/>
        <p:txBody>
          <a:bodyPr/>
          <a:lstStyle/>
          <a:p>
            <a:r>
              <a:rPr lang="en-US" dirty="0" smtClean="0"/>
              <a:t>A. Action on Court </a:t>
            </a:r>
            <a:r>
              <a:rPr lang="en-US" dirty="0" err="1" smtClean="0"/>
              <a:t>Judgement</a:t>
            </a:r>
            <a:r>
              <a:rPr lang="en-US" dirty="0" smtClean="0"/>
              <a:t>:-Rule-6(3)</a:t>
            </a:r>
          </a:p>
          <a:p>
            <a:r>
              <a:rPr lang="en-US" dirty="0" smtClean="0"/>
              <a:t>On conviction of a serious crime:-Rule-6(2)</a:t>
            </a:r>
          </a:p>
          <a:p>
            <a:r>
              <a:rPr lang="en-US" dirty="0" smtClean="0"/>
              <a:t>Reduction not to be below minimum pension :-Rule-7(1)</a:t>
            </a:r>
          </a:p>
          <a:p>
            <a:r>
              <a:rPr lang="en-US" dirty="0" smtClean="0"/>
              <a:t>Guilty of misconduct proved during service:-Rule-7</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Qualifying Service (Rule-10, 11,12, 13, 18, 23, 25, and 26)</a:t>
            </a:r>
            <a:endParaRPr lang="en-US" dirty="0"/>
          </a:p>
        </p:txBody>
      </p:sp>
      <p:sp>
        <p:nvSpPr>
          <p:cNvPr id="3" name="Content Placeholder 2"/>
          <p:cNvSpPr>
            <a:spLocks noGrp="1"/>
          </p:cNvSpPr>
          <p:nvPr>
            <p:ph sz="quarter" idx="1"/>
          </p:nvPr>
        </p:nvSpPr>
        <p:spPr/>
        <p:txBody>
          <a:bodyPr/>
          <a:lstStyle/>
          <a:p>
            <a:r>
              <a:rPr lang="en-US" dirty="0" smtClean="0"/>
              <a:t>General condition:</a:t>
            </a:r>
          </a:p>
          <a:p>
            <a:pPr algn="just">
              <a:buNone/>
            </a:pPr>
            <a:r>
              <a:rPr lang="en-US" dirty="0" smtClean="0"/>
              <a:t>	Qualifying service of a Government servant commences from date of taking charge of the post to which he is first appointed in a permanent capacity or in a temporary service followed by confirmation without interruption. The service of a Government servant shall not qualify unless his duties and pay are regulated by the Government.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 counting as qualifying service</a:t>
            </a:r>
            <a:endParaRPr lang="en-US" dirty="0"/>
          </a:p>
        </p:txBody>
      </p:sp>
      <p:sp>
        <p:nvSpPr>
          <p:cNvPr id="3" name="Content Placeholder 2"/>
          <p:cNvSpPr>
            <a:spLocks noGrp="1"/>
          </p:cNvSpPr>
          <p:nvPr>
            <p:ph sz="quarter" idx="1"/>
          </p:nvPr>
        </p:nvSpPr>
        <p:spPr/>
        <p:txBody>
          <a:bodyPr/>
          <a:lstStyle/>
          <a:p>
            <a:r>
              <a:rPr lang="en-US" dirty="0" smtClean="0"/>
              <a:t>1.	Duty periods treated as “duty”</a:t>
            </a:r>
          </a:p>
          <a:p>
            <a:r>
              <a:rPr lang="en-US" dirty="0" smtClean="0"/>
              <a:t>2.	All kinds of leave with leave salary</a:t>
            </a:r>
          </a:p>
          <a:p>
            <a:r>
              <a:rPr lang="en-US" dirty="0" smtClean="0"/>
              <a:t>3.	Deputation and Foreign service</a:t>
            </a:r>
          </a:p>
          <a:p>
            <a:r>
              <a:rPr lang="en-US" dirty="0" smtClean="0"/>
              <a:t>4.	EOL on medical certificate</a:t>
            </a:r>
          </a:p>
          <a:p>
            <a:r>
              <a:rPr lang="en-US" dirty="0" smtClean="0"/>
              <a:t>5.	Suspension followed by minor penalty</a:t>
            </a:r>
          </a:p>
          <a:p>
            <a:r>
              <a:rPr lang="en-US" dirty="0" smtClean="0"/>
              <a:t>6.	Suspension followed by major penalty but if 	the reinstating authority orders that it shall 	count as qualifying service</a:t>
            </a:r>
          </a:p>
          <a:p>
            <a:pPr lvl="1"/>
            <a:r>
              <a:rPr lang="en-US" dirty="0" smtClean="0"/>
              <a:t>(Rule 11, 12, 18, 23, 25, 26, 35 of OCS Pension Rules)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Periods not counting as qualifying service (Rule-13 of OCS Pension Rules)</a:t>
            </a:r>
            <a:endParaRPr lang="en-US" dirty="0"/>
          </a:p>
        </p:txBody>
      </p:sp>
      <p:sp>
        <p:nvSpPr>
          <p:cNvPr id="3" name="Content Placeholder 2"/>
          <p:cNvSpPr>
            <a:spLocks noGrp="1"/>
          </p:cNvSpPr>
          <p:nvPr>
            <p:ph sz="quarter" idx="1"/>
          </p:nvPr>
        </p:nvSpPr>
        <p:spPr/>
        <p:txBody>
          <a:bodyPr/>
          <a:lstStyle/>
          <a:p>
            <a:r>
              <a:rPr lang="en-US" dirty="0" smtClean="0"/>
              <a:t>1.	Service rendered before attaining the age of 18 years</a:t>
            </a:r>
          </a:p>
          <a:p>
            <a:r>
              <a:rPr lang="en-US" dirty="0" smtClean="0"/>
              <a:t>2.	Unauthorized absence</a:t>
            </a:r>
          </a:p>
          <a:p>
            <a:r>
              <a:rPr lang="en-US" dirty="0" smtClean="0"/>
              <a:t>3.	Overstayed of leave/joining time not regularized as leave with leave salary</a:t>
            </a:r>
          </a:p>
          <a:p>
            <a:r>
              <a:rPr lang="en-US" dirty="0" smtClean="0"/>
              <a:t>4.	EOL without medical certificate</a:t>
            </a:r>
          </a:p>
          <a:p>
            <a:r>
              <a:rPr lang="en-US" dirty="0" smtClean="0"/>
              <a:t>5.	Suspension followed by major penalty, if the reinstating authority does not order that it shall count as qualifying service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lstStyle/>
          <a:p>
            <a:r>
              <a:rPr lang="en-US" dirty="0" smtClean="0"/>
              <a:t>Rounding of fraction of Qualifying service</a:t>
            </a:r>
            <a:endParaRPr lang="en-US" dirty="0"/>
          </a:p>
        </p:txBody>
      </p:sp>
      <p:sp>
        <p:nvSpPr>
          <p:cNvPr id="3" name="Content Placeholder 2"/>
          <p:cNvSpPr>
            <a:spLocks noGrp="1"/>
          </p:cNvSpPr>
          <p:nvPr>
            <p:ph sz="quarter" idx="1"/>
          </p:nvPr>
        </p:nvSpPr>
        <p:spPr/>
        <p:txBody>
          <a:bodyPr>
            <a:normAutofit/>
          </a:bodyPr>
          <a:lstStyle/>
          <a:p>
            <a:pPr algn="just"/>
            <a:r>
              <a:rPr lang="en-US" dirty="0" smtClean="0"/>
              <a:t>Qualifying service for pension/gratuity is calculated and expressed in completed half years. Condition are:-</a:t>
            </a:r>
          </a:p>
          <a:p>
            <a:pPr algn="just"/>
            <a:r>
              <a:rPr lang="en-US" dirty="0" smtClean="0"/>
              <a:t>1.	OCS Pension Rules 1992:- Fractions equal to three months and above shall be treated as one half-year (SMP) and fraction of less than three months will be ignored; (Rule 47 (3))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pension proposals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LPC-Last pay certificate</a:t>
            </a:r>
          </a:p>
          <a:p>
            <a:r>
              <a:rPr lang="en-US" dirty="0" smtClean="0"/>
              <a:t>Form 5A-declaration of the retiring Govt. Servant if overpayment made  will be recovered from him.</a:t>
            </a:r>
          </a:p>
          <a:p>
            <a:r>
              <a:rPr lang="en-US" dirty="0" smtClean="0"/>
              <a:t>Form-11    Details of family</a:t>
            </a:r>
          </a:p>
          <a:p>
            <a:r>
              <a:rPr lang="en-US" dirty="0" smtClean="0"/>
              <a:t>Form No-  1A Nomination for death cum retirement gratuity.</a:t>
            </a:r>
          </a:p>
          <a:p>
            <a:r>
              <a:rPr lang="en-US" dirty="0" smtClean="0"/>
              <a:t>Form 1- Commutation of pension (should be within one year from the date of retirement),otherwise supporting documents are needed for causing delay.</a:t>
            </a:r>
          </a:p>
          <a:p>
            <a:r>
              <a:rPr lang="en-US" dirty="0" smtClean="0"/>
              <a:t>Form-2-Nomination for </a:t>
            </a:r>
            <a:r>
              <a:rPr lang="en-US" smtClean="0"/>
              <a:t>family pension.</a:t>
            </a:r>
            <a:endParaRPr lang="en-US" dirty="0" smtClean="0"/>
          </a:p>
          <a:p>
            <a:r>
              <a:rPr lang="en-US" dirty="0" smtClean="0"/>
              <a:t>Certificate by Head of office.</a:t>
            </a:r>
          </a:p>
          <a:p>
            <a:r>
              <a:rPr lang="en-US" dirty="0" smtClean="0"/>
              <a:t>NDC-No Demand  certificate-No departmental proceedings, no govt. dues outstanding certificate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of Pension</a:t>
            </a:r>
            <a:endParaRPr lang="en-US" dirty="0"/>
          </a:p>
        </p:txBody>
      </p:sp>
      <p:sp>
        <p:nvSpPr>
          <p:cNvPr id="3" name="Content Placeholder 2"/>
          <p:cNvSpPr>
            <a:spLocks noGrp="1"/>
          </p:cNvSpPr>
          <p:nvPr>
            <p:ph sz="quarter" idx="1"/>
          </p:nvPr>
        </p:nvSpPr>
        <p:spPr>
          <a:xfrm>
            <a:off x="457200" y="1371600"/>
            <a:ext cx="7467600" cy="5334000"/>
          </a:xfrm>
        </p:spPr>
        <p:txBody>
          <a:bodyPr>
            <a:normAutofit fontScale="92500" lnSpcReduction="10000"/>
          </a:bodyPr>
          <a:lstStyle/>
          <a:p>
            <a:r>
              <a:rPr lang="en-US" dirty="0" smtClean="0"/>
              <a:t>1.	DA percentage  - 01.01.2016 TO 30.06.2016 NIL</a:t>
            </a:r>
          </a:p>
          <a:p>
            <a:r>
              <a:rPr lang="en-US" dirty="0" smtClean="0"/>
              <a:t> 01.07.2016 TO 31.12.2016 -2%</a:t>
            </a:r>
          </a:p>
          <a:p>
            <a:r>
              <a:rPr lang="en-US" dirty="0" smtClean="0"/>
              <a:t> 01.01.2017 TO 30.06.2017- 4%</a:t>
            </a:r>
          </a:p>
          <a:p>
            <a:r>
              <a:rPr lang="en-US" dirty="0" smtClean="0"/>
              <a:t> 01.07.2017 TO 31.12.2017 -5 %</a:t>
            </a:r>
          </a:p>
          <a:p>
            <a:r>
              <a:rPr lang="en-US" dirty="0" smtClean="0"/>
              <a:t>01.01.2018 TO 30.06.2018 -7 %</a:t>
            </a:r>
          </a:p>
          <a:p>
            <a:r>
              <a:rPr lang="en-US" dirty="0" smtClean="0"/>
              <a:t>01.07.2018 TO 31.12.2018 -9%</a:t>
            </a:r>
          </a:p>
          <a:p>
            <a:r>
              <a:rPr lang="en-US" dirty="0" smtClean="0"/>
              <a:t> 01.01.2019 TO30.06.2019 -12 %</a:t>
            </a:r>
          </a:p>
          <a:p>
            <a:r>
              <a:rPr lang="en-US" dirty="0" smtClean="0"/>
              <a:t>01.07.2019 to 31.012.2019-17%</a:t>
            </a:r>
          </a:p>
          <a:p>
            <a:r>
              <a:rPr lang="en-US" dirty="0" smtClean="0"/>
              <a:t>01.01.2020 to 30.06.2020-21%</a:t>
            </a:r>
          </a:p>
          <a:p>
            <a:r>
              <a:rPr lang="en-US" dirty="0" smtClean="0"/>
              <a:t>01.07.2020 to 31.12.2020-24%</a:t>
            </a:r>
          </a:p>
          <a:p>
            <a:r>
              <a:rPr lang="en-US" dirty="0" smtClean="0"/>
              <a:t>01.01.2021 to 30.06.2021-28%</a:t>
            </a:r>
          </a:p>
          <a:p>
            <a:r>
              <a:rPr lang="en-US" dirty="0" smtClean="0"/>
              <a:t>01.07.2021 to 31.12.2021-31%</a:t>
            </a:r>
          </a:p>
          <a:p>
            <a:r>
              <a:rPr lang="en-US" dirty="0" smtClean="0"/>
              <a:t>01.01.2022 to 30.06.2022-34%</a:t>
            </a:r>
          </a:p>
          <a:p>
            <a:r>
              <a:rPr lang="en-US" dirty="0" smtClean="0"/>
              <a:t>01.07.2022 to 31.12.2022-38%</a:t>
            </a:r>
          </a:p>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Calculation of Pension</a:t>
            </a:r>
            <a:endParaRPr lang="en-US" b="1"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Pension for </a:t>
            </a:r>
            <a:r>
              <a:rPr lang="en-US" dirty="0" err="1" smtClean="0"/>
              <a:t>govt</a:t>
            </a:r>
            <a:r>
              <a:rPr lang="en-US" dirty="0" smtClean="0"/>
              <a:t> service less than 25 year </a:t>
            </a:r>
          </a:p>
          <a:p>
            <a:pPr>
              <a:buNone/>
            </a:pPr>
            <a:r>
              <a:rPr lang="en-US" dirty="0" smtClean="0"/>
              <a:t>Net qualifying periods </a:t>
            </a:r>
          </a:p>
          <a:p>
            <a:pPr>
              <a:buNone/>
            </a:pPr>
            <a:r>
              <a:rPr lang="en-US" dirty="0" smtClean="0"/>
              <a:t>Last pay/2*</a:t>
            </a:r>
            <a:r>
              <a:rPr lang="en-US" dirty="0" err="1" smtClean="0"/>
              <a:t>smp</a:t>
            </a:r>
            <a:r>
              <a:rPr lang="en-US" dirty="0" smtClean="0"/>
              <a:t>/50   </a:t>
            </a:r>
          </a:p>
          <a:p>
            <a:pPr>
              <a:buNone/>
            </a:pPr>
            <a:r>
              <a:rPr lang="en-US" dirty="0" smtClean="0"/>
              <a:t>Example-     last pay-29300,</a:t>
            </a:r>
          </a:p>
          <a:p>
            <a:pPr>
              <a:buNone/>
            </a:pPr>
            <a:r>
              <a:rPr lang="en-US" dirty="0" smtClean="0"/>
              <a:t>Net qualifying period-22 years 1 months       </a:t>
            </a:r>
          </a:p>
          <a:p>
            <a:pPr>
              <a:buNone/>
            </a:pPr>
            <a:r>
              <a:rPr lang="en-US" dirty="0" smtClean="0"/>
              <a:t>29300/2*44/50  = 12892         </a:t>
            </a:r>
          </a:p>
          <a:p>
            <a:pPr>
              <a:buNone/>
            </a:pPr>
            <a:r>
              <a:rPr lang="en-US" dirty="0" smtClean="0"/>
              <a:t>Commuted pension </a:t>
            </a:r>
          </a:p>
          <a:p>
            <a:pPr>
              <a:buNone/>
            </a:pPr>
            <a:r>
              <a:rPr lang="en-US" dirty="0" smtClean="0"/>
              <a:t>40% of pension of </a:t>
            </a:r>
            <a:r>
              <a:rPr lang="en-US" dirty="0" err="1" smtClean="0"/>
              <a:t>Govt</a:t>
            </a:r>
            <a:r>
              <a:rPr lang="en-US" dirty="0" smtClean="0"/>
              <a:t> service*12*8.194     </a:t>
            </a:r>
          </a:p>
          <a:p>
            <a:pPr>
              <a:buNone/>
            </a:pPr>
            <a:r>
              <a:rPr lang="en-US" dirty="0" smtClean="0"/>
              <a:t>40% of 12892   =  </a:t>
            </a:r>
            <a:r>
              <a:rPr lang="en-US" dirty="0" smtClean="0"/>
              <a:t>5156 </a:t>
            </a:r>
            <a:r>
              <a:rPr lang="en-US" dirty="0" smtClean="0"/>
              <a:t>    </a:t>
            </a:r>
          </a:p>
          <a:p>
            <a:pPr>
              <a:buNone/>
            </a:pPr>
            <a:r>
              <a:rPr lang="en-US" dirty="0" smtClean="0"/>
              <a:t>5156*12*8.194    </a:t>
            </a:r>
          </a:p>
          <a:p>
            <a:pPr>
              <a:buNone/>
            </a:pPr>
            <a:r>
              <a:rPr lang="en-US" dirty="0" smtClean="0"/>
              <a:t> 506979.168 </a:t>
            </a:r>
          </a:p>
          <a:p>
            <a:pPr>
              <a:buNone/>
            </a:pPr>
            <a:r>
              <a:rPr lang="en-US" dirty="0" smtClean="0"/>
              <a:t>506980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Pension Sanctioning Authority	</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The appointing authority competent to make appointment, to the post held by the retiring Government servant;</a:t>
            </a:r>
          </a:p>
          <a:p>
            <a:pPr algn="just"/>
            <a:r>
              <a:rPr lang="en-US" dirty="0" smtClean="0"/>
              <a:t>Provided that where the appointing authority is the Government or the Principal Secretary, Commissioner-cum-Secretary, or Secretary to Government or Heads of Departments listed in Appendix 3 in the </a:t>
            </a:r>
            <a:r>
              <a:rPr lang="en-US" dirty="0" err="1" smtClean="0"/>
              <a:t>Odisha</a:t>
            </a:r>
            <a:r>
              <a:rPr lang="en-US" dirty="0" smtClean="0"/>
              <a:t> Service Code, may delegate the power of authority to sanction pension to any Subordinate Officers not below the rank of Group –A, working under his / her direct control.</a:t>
            </a:r>
          </a:p>
          <a:p>
            <a:pPr>
              <a:buNone/>
            </a:pPr>
            <a:r>
              <a:rPr lang="en-US" dirty="0" smtClean="0"/>
              <a:t> </a:t>
            </a:r>
            <a:r>
              <a:rPr lang="en-US" b="1" dirty="0" smtClean="0"/>
              <a:t>(Vide Finance Department Notification No.46557/F.,dtd.09.11.2010) </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a:bodyPr>
          <a:lstStyle/>
          <a:p>
            <a:pPr algn="just"/>
            <a:r>
              <a:rPr lang="en-US" sz="2800" dirty="0" smtClean="0"/>
              <a:t>where departmental or judicial proceeding is pending• The authority competent to sanction pension shall be the authority competent to sanction provisional pension.                     </a:t>
            </a:r>
          </a:p>
          <a:p>
            <a:pPr algn="just">
              <a:buNone/>
            </a:pPr>
            <a:r>
              <a:rPr lang="en-US" sz="2800" dirty="0" smtClean="0"/>
              <a:t> RULE 66 (4) </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RETIREMENT BENEFITS</a:t>
            </a:r>
            <a:endParaRPr lang="en-US" sz="3200" b="1" dirty="0"/>
          </a:p>
        </p:txBody>
      </p:sp>
      <p:sp>
        <p:nvSpPr>
          <p:cNvPr id="3" name="Content Placeholder 2"/>
          <p:cNvSpPr>
            <a:spLocks noGrp="1"/>
          </p:cNvSpPr>
          <p:nvPr>
            <p:ph sz="quarter" idx="1"/>
          </p:nvPr>
        </p:nvSpPr>
        <p:spPr/>
        <p:txBody>
          <a:bodyPr/>
          <a:lstStyle/>
          <a:p>
            <a:pPr>
              <a:buNone/>
            </a:pPr>
            <a:r>
              <a:rPr lang="en-US" sz="3200" dirty="0" smtClean="0"/>
              <a:t>                -:Pension </a:t>
            </a:r>
          </a:p>
          <a:p>
            <a:pPr>
              <a:buNone/>
            </a:pPr>
            <a:r>
              <a:rPr lang="en-US" sz="3200" dirty="0" smtClean="0"/>
              <a:t>                -:Family Pension (if 			   admissible)</a:t>
            </a:r>
          </a:p>
          <a:p>
            <a:pPr>
              <a:buNone/>
            </a:pPr>
            <a:r>
              <a:rPr lang="en-US" sz="3200" dirty="0" smtClean="0"/>
              <a:t>                -: Commutation of Pension</a:t>
            </a:r>
          </a:p>
          <a:p>
            <a:pPr>
              <a:buNone/>
            </a:pPr>
            <a:r>
              <a:rPr lang="en-US" sz="3200" dirty="0" smtClean="0"/>
              <a:t>                -:DCRG(Death cum Retirement Gratuity)</a:t>
            </a:r>
          </a:p>
          <a:p>
            <a:pPr>
              <a:buNone/>
            </a:pPr>
            <a:r>
              <a:rPr lang="en-US" sz="3200" dirty="0" smtClean="0"/>
              <a:t>	(Rule 49)</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"Emoluments" : The basic pay as defined in Rule 33 (a) (1) of </a:t>
            </a:r>
            <a:r>
              <a:rPr lang="en-US" dirty="0" err="1" smtClean="0"/>
              <a:t>Odisha</a:t>
            </a:r>
            <a:r>
              <a:rPr lang="en-US" dirty="0" smtClean="0"/>
              <a:t> Service Code which the </a:t>
            </a:r>
            <a:r>
              <a:rPr lang="en-US" dirty="0" err="1" smtClean="0"/>
              <a:t>Govt</a:t>
            </a:r>
            <a:r>
              <a:rPr lang="en-US" dirty="0" smtClean="0"/>
              <a:t> servant was receiving immediately before retirement or on the date of death Rule 2(e). </a:t>
            </a:r>
          </a:p>
          <a:p>
            <a:r>
              <a:rPr lang="en-US" dirty="0" smtClean="0"/>
              <a:t> Pay + grade pay (1.1.2006 to 31.12.2015) </a:t>
            </a:r>
          </a:p>
          <a:p>
            <a:r>
              <a:rPr lang="en-US" dirty="0" smtClean="0"/>
              <a:t> Pay in the pay cell (1.1.2016 onwards)  for calculation of pension </a:t>
            </a:r>
          </a:p>
          <a:p>
            <a:r>
              <a:rPr lang="en-US" dirty="0" smtClean="0"/>
              <a:t>Pay+ D.A (1.1.2016 onwards)  for calculation of gratuity</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of Pension</a:t>
            </a:r>
            <a:endParaRPr lang="en-US" dirty="0"/>
          </a:p>
        </p:txBody>
      </p:sp>
      <p:sp>
        <p:nvSpPr>
          <p:cNvPr id="3" name="Content Placeholder 2"/>
          <p:cNvSpPr>
            <a:spLocks noGrp="1"/>
          </p:cNvSpPr>
          <p:nvPr>
            <p:ph sz="quarter" idx="1"/>
          </p:nvPr>
        </p:nvSpPr>
        <p:spPr/>
        <p:txBody>
          <a:bodyPr/>
          <a:lstStyle/>
          <a:p>
            <a:r>
              <a:rPr lang="en-US" dirty="0" smtClean="0"/>
              <a:t>(A) IN NORMAL RETIREMENT </a:t>
            </a:r>
          </a:p>
          <a:p>
            <a:pPr algn="just"/>
            <a:r>
              <a:rPr lang="en-US" dirty="0" smtClean="0"/>
              <a:t>All except Non-Judicial Officers of the State after completing twenty five years of qualifying service – Government servant shall be entitled for pension at the rate of 50% of the last emoluments drawn by him on the date of his retirement. (w.e.f.dtd.01.12.2008). </a:t>
            </a:r>
          </a:p>
          <a:p>
            <a:pPr algn="just"/>
            <a:r>
              <a:rPr lang="en-US" dirty="0" smtClean="0"/>
              <a:t>Judicial Officers of the State after completing twenty years of qualifying service – shall be entitled for pension at the rate of 50% of the last emoluments drawn by him on the date of his retirement .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lnSpcReduction="10000"/>
          </a:bodyPr>
          <a:lstStyle/>
          <a:p>
            <a:pPr algn="just"/>
            <a:r>
              <a:rPr lang="en-US" sz="2800" dirty="0" smtClean="0"/>
              <a:t>(2) before completing 25years (except judicial officers), 20 years (for judicial officers) of qualifying service but after completion of 10 years of qualifying service, the amount of pension shall be proportionate to the amount of pension admissible under rule 47 (2) (a). Not  less than the minimum amount of pension ( </a:t>
            </a:r>
            <a:r>
              <a:rPr lang="en-US" sz="2800" dirty="0" err="1" smtClean="0"/>
              <a:t>w.e.f</a:t>
            </a:r>
            <a:r>
              <a:rPr lang="en-US" sz="2800" dirty="0" smtClean="0"/>
              <a:t>. dtd.01.12.2008). For State Judicial Officer (</a:t>
            </a:r>
            <a:r>
              <a:rPr lang="en-US" sz="2800" dirty="0" err="1" smtClean="0"/>
              <a:t>w.e.f</a:t>
            </a:r>
            <a:r>
              <a:rPr lang="en-US" sz="2800" dirty="0" smtClean="0"/>
              <a:t>. </a:t>
            </a:r>
            <a:r>
              <a:rPr lang="en-US" sz="2800" dirty="0" err="1" smtClean="0"/>
              <a:t>dtd</a:t>
            </a:r>
            <a:r>
              <a:rPr lang="en-US" sz="2800" dirty="0" smtClean="0"/>
              <a:t>. 01.01.2006).    (vide Finance Department Notification No.24142/F., dtd.04.09.2015</a:t>
            </a: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a:bodyPr>
          <a:lstStyle/>
          <a:p>
            <a:pPr algn="just"/>
            <a:r>
              <a:rPr lang="en-US" sz="2800" dirty="0" smtClean="0"/>
              <a:t>(3) before completion of the minimum qualifying service of ten years, he shall not be entitled for pension, he shall be entitled to service gratuity at a uniform rate of half month's emoluments for every completed six monthly period of service.” (vide Finance Department Notification No.24142/F., dtd.04.09.2015)  </a:t>
            </a:r>
          </a:p>
          <a:p>
            <a:pPr algn="just"/>
            <a:r>
              <a:rPr lang="en-US" sz="2800" dirty="0" smtClean="0"/>
              <a:t>(ii) The amount of service gratuity as finally calculated shall be rounded off to the next higher rupee. </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a:xfrm>
            <a:off x="457200" y="1371600"/>
            <a:ext cx="7924800" cy="5102352"/>
          </a:xfrm>
        </p:spPr>
        <p:txBody>
          <a:bodyPr>
            <a:noAutofit/>
          </a:bodyPr>
          <a:lstStyle/>
          <a:p>
            <a:pPr algn="just"/>
            <a:r>
              <a:rPr lang="en-US" dirty="0" smtClean="0"/>
              <a:t>If the pay of an employee is notionally fixed, after his retirement, that shall be taken into consideration for the purpose of retirement benefit.  </a:t>
            </a:r>
          </a:p>
          <a:p>
            <a:pPr algn="just"/>
            <a:r>
              <a:rPr lang="en-US" dirty="0" smtClean="0"/>
              <a:t>(B) IN VOLUNTARY RETIREMENT • NOTE 1- In voluntary retirement cases, full pension is to be allowed for maximum twenty five years of qualifying service  </a:t>
            </a:r>
            <a:r>
              <a:rPr lang="en-US" dirty="0" err="1" smtClean="0"/>
              <a:t>w.e.f</a:t>
            </a:r>
            <a:r>
              <a:rPr lang="en-US" dirty="0" smtClean="0"/>
              <a:t>. dtd.01.12.2008 &amp; for  maximum thirty three years of qualifying service up to 30.11.2008. Where the total qualifying service is less than twenty five years the amount of pension shall be proportionate to the amount of pension admissible </a:t>
            </a:r>
            <a:r>
              <a:rPr lang="en-US" dirty="0" err="1" smtClean="0"/>
              <a:t>i.e</a:t>
            </a:r>
            <a:r>
              <a:rPr lang="en-US" dirty="0" smtClean="0"/>
              <a:t> 50% of emolument. (  vide Finance Department Notification No.24142/F., dtd.04.09.2015)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PENSION- RULE 47(4)(c)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 the quantum of pension payable to the old pensioners after completion of eighty years of age shall be increased in the following manner :</a:t>
            </a:r>
          </a:p>
          <a:p>
            <a:r>
              <a:rPr lang="en-US" dirty="0" smtClean="0"/>
              <a:t>• vide Finance Department Notification No.24142/F., dtd.04.09.2015)</a:t>
            </a:r>
          </a:p>
          <a:p>
            <a:r>
              <a:rPr lang="en-US" dirty="0" smtClean="0"/>
              <a:t>Age of pensioner Additional quantum of pension</a:t>
            </a:r>
          </a:p>
          <a:p>
            <a:r>
              <a:rPr lang="en-US" dirty="0" smtClean="0"/>
              <a:t>From 80 years (on completion) to less than 85 years 20% of the basic pension</a:t>
            </a:r>
          </a:p>
          <a:p>
            <a:r>
              <a:rPr lang="en-US" dirty="0" smtClean="0"/>
              <a:t>From 85 years (on completion) to less than 90 years 30% of the basic pension. From 90 years (on completion) to less than 95 years 40% of the basic pension.</a:t>
            </a:r>
          </a:p>
          <a:p>
            <a:r>
              <a:rPr lang="en-US" dirty="0" smtClean="0"/>
              <a:t>From 95 years (on completion) to less than 100 years 50% of the basic pension.</a:t>
            </a:r>
          </a:p>
          <a:p>
            <a:r>
              <a:rPr lang="en-US" dirty="0" smtClean="0"/>
              <a:t>100 years (on completion) or more 100% of the basic pension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dirty="0" smtClean="0"/>
              <a:t>Scrutiny of Service Details</a:t>
            </a:r>
            <a:endParaRPr lang="en-US" dirty="0"/>
          </a:p>
        </p:txBody>
      </p:sp>
      <p:sp>
        <p:nvSpPr>
          <p:cNvPr id="3" name="Content Placeholder 2"/>
          <p:cNvSpPr>
            <a:spLocks noGrp="1"/>
          </p:cNvSpPr>
          <p:nvPr>
            <p:ph sz="quarter" idx="1"/>
          </p:nvPr>
        </p:nvSpPr>
        <p:spPr>
          <a:xfrm>
            <a:off x="457200" y="990600"/>
            <a:ext cx="8229600" cy="5483352"/>
          </a:xfrm>
        </p:spPr>
        <p:txBody>
          <a:bodyPr/>
          <a:lstStyle/>
          <a:p>
            <a:r>
              <a:rPr lang="en-US" dirty="0" smtClean="0"/>
              <a:t>Pay Fixations</a:t>
            </a:r>
            <a:endParaRPr lang="en-US" dirty="0"/>
          </a:p>
        </p:txBody>
      </p:sp>
      <p:sp>
        <p:nvSpPr>
          <p:cNvPr id="4" name="Rectangle 3"/>
          <p:cNvSpPr/>
          <p:nvPr/>
        </p:nvSpPr>
        <p:spPr>
          <a:xfrm>
            <a:off x="609600" y="1752600"/>
            <a:ext cx="8001000" cy="4585871"/>
          </a:xfrm>
          <a:prstGeom prst="rect">
            <a:avLst/>
          </a:prstGeom>
        </p:spPr>
        <p:txBody>
          <a:bodyPr wrap="square">
            <a:spAutoFit/>
          </a:bodyPr>
          <a:lstStyle/>
          <a:p>
            <a:pPr algn="just"/>
            <a:r>
              <a:rPr lang="en-US" sz="2400" dirty="0" smtClean="0"/>
              <a:t>TBA(Time bound Advancement )-1.1.1996 (15)</a:t>
            </a:r>
          </a:p>
          <a:p>
            <a:pPr algn="just"/>
            <a:r>
              <a:rPr lang="en-US" sz="2400" dirty="0" smtClean="0"/>
              <a:t>ACP(Assured Carrier Progression)  1.1.2006(15,25,30)</a:t>
            </a:r>
          </a:p>
          <a:p>
            <a:pPr algn="just"/>
            <a:r>
              <a:rPr lang="en-US" sz="2400" dirty="0" smtClean="0"/>
              <a:t>RACP (Revised Assured carrier progression Scheme)1.1.2013 (10,20,30 from the date of joining)</a:t>
            </a:r>
          </a:p>
          <a:p>
            <a:pPr algn="just"/>
            <a:r>
              <a:rPr lang="en-US" sz="2400" dirty="0" smtClean="0"/>
              <a:t>MACP(Modified Assured Carrier Progression Scheme)-1.1.2016</a:t>
            </a:r>
          </a:p>
          <a:p>
            <a:pPr algn="just"/>
            <a:r>
              <a:rPr lang="en-US" sz="2400" dirty="0" smtClean="0"/>
              <a:t>PAYFIXATION</a:t>
            </a:r>
          </a:p>
          <a:p>
            <a:pPr algn="just"/>
            <a:r>
              <a:rPr lang="en-US" sz="2400" dirty="0" smtClean="0"/>
              <a:t>1974(01.1.1974),1981,1985,1989,1998,2008 .</a:t>
            </a:r>
          </a:p>
          <a:p>
            <a:pPr algn="just"/>
            <a:r>
              <a:rPr lang="en-US" sz="2000" dirty="0" smtClean="0"/>
              <a:t>PAY, DA(Dearness Allowance), ADA,EMOULMENTS,ANTEDATED/STEPING UP OF PAY,QUALIFYING PERIOD AND NON-QUALIFYING PERIOD, SMP, EB(Efficiency BAR))</a:t>
            </a:r>
          </a:p>
          <a:p>
            <a:pPr algn="just"/>
            <a:r>
              <a:rPr lang="en-US" sz="2000" dirty="0" smtClean="0"/>
              <a:t>SCALE OF PAY)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analysis (superannuation pension)</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a:t>
            </a:r>
            <a:r>
              <a:rPr lang="en-US" b="1" u="sng" dirty="0" smtClean="0"/>
              <a:t>Data sheet </a:t>
            </a:r>
          </a:p>
          <a:p>
            <a:r>
              <a:rPr lang="en-US" dirty="0" smtClean="0"/>
              <a:t>Date of Birth-07.03.1960</a:t>
            </a:r>
          </a:p>
          <a:p>
            <a:r>
              <a:rPr lang="en-US" dirty="0" smtClean="0"/>
              <a:t>Date of Appointment-07.01.1985</a:t>
            </a:r>
          </a:p>
          <a:p>
            <a:r>
              <a:rPr lang="en-US" dirty="0" smtClean="0"/>
              <a:t>Date of Retirement-31.03.2020  (Add 60 years on date of birth)</a:t>
            </a:r>
          </a:p>
          <a:p>
            <a:r>
              <a:rPr lang="en-US" dirty="0" smtClean="0"/>
              <a:t>Gross service- 35 years 02 months and 25 days.(from 07.01.1985 to 31.03.2020)</a:t>
            </a:r>
          </a:p>
          <a:p>
            <a:r>
              <a:rPr lang="en-US" dirty="0" smtClean="0"/>
              <a:t>Non qualifying service-NIL</a:t>
            </a:r>
          </a:p>
          <a:p>
            <a:r>
              <a:rPr lang="en-US" dirty="0" smtClean="0"/>
              <a:t>Net Qualifying service - 35 years 02 months and 25 days</a:t>
            </a:r>
          </a:p>
          <a:p>
            <a:endParaRPr lang="en-US" dirty="0" smtClean="0"/>
          </a:p>
          <a:p>
            <a:endParaRPr lang="en-US" dirty="0" smtClean="0"/>
          </a:p>
          <a:p>
            <a:endParaRPr lang="en-US" dirty="0" smtClean="0"/>
          </a:p>
          <a:p>
            <a:endParaRPr lang="en-US" dirty="0" smtClean="0"/>
          </a:p>
          <a:p>
            <a:endParaRPr lang="en-US"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of Pension</a:t>
            </a:r>
            <a:endParaRPr lang="en-US" dirty="0"/>
          </a:p>
        </p:txBody>
      </p:sp>
      <p:sp>
        <p:nvSpPr>
          <p:cNvPr id="3" name="Content Placeholder 2"/>
          <p:cNvSpPr>
            <a:spLocks noGrp="1"/>
          </p:cNvSpPr>
          <p:nvPr>
            <p:ph sz="quarter" idx="1"/>
          </p:nvPr>
        </p:nvSpPr>
        <p:spPr/>
        <p:txBody>
          <a:bodyPr>
            <a:normAutofit/>
          </a:bodyPr>
          <a:lstStyle/>
          <a:p>
            <a:r>
              <a:rPr lang="en-US" b="1" dirty="0" smtClean="0"/>
              <a:t>Last pay-Rs.54200.00</a:t>
            </a:r>
          </a:p>
          <a:p>
            <a:r>
              <a:rPr lang="en-US" dirty="0" smtClean="0"/>
              <a:t>DA @17% =Rs.9214.00</a:t>
            </a:r>
          </a:p>
          <a:p>
            <a:r>
              <a:rPr lang="en-US" dirty="0" smtClean="0"/>
              <a:t>Total pay for DCRG calculation-Rs.63414.00</a:t>
            </a:r>
          </a:p>
          <a:p>
            <a:r>
              <a:rPr lang="en-US" dirty="0" smtClean="0"/>
              <a:t>Basic Pension-Rs.27100.00 </a:t>
            </a:r>
            <a:r>
              <a:rPr lang="en-US" dirty="0" err="1" smtClean="0"/>
              <a:t>w.e.f</a:t>
            </a:r>
            <a:r>
              <a:rPr lang="en-US" dirty="0" smtClean="0"/>
              <a:t> 01.04.2020</a:t>
            </a:r>
          </a:p>
          <a:p>
            <a:r>
              <a:rPr lang="en-US" b="1" dirty="0" smtClean="0"/>
              <a:t>Family pension</a:t>
            </a:r>
          </a:p>
          <a:p>
            <a:r>
              <a:rPr lang="en-US" dirty="0" smtClean="0"/>
              <a:t>1.Higher rate of family pension=Rs.27100 +TI up to 06.03.2025</a:t>
            </a:r>
          </a:p>
          <a:p>
            <a:r>
              <a:rPr lang="en-US" dirty="0" smtClean="0"/>
              <a:t>2.Normal rate of Family pension=Rs.16260.00+TI</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of pension Example-2</a:t>
            </a:r>
            <a:endParaRPr lang="en-US" dirty="0"/>
          </a:p>
        </p:txBody>
      </p:sp>
      <p:sp>
        <p:nvSpPr>
          <p:cNvPr id="3" name="Content Placeholder 2"/>
          <p:cNvSpPr>
            <a:spLocks noGrp="1"/>
          </p:cNvSpPr>
          <p:nvPr>
            <p:ph sz="quarter" idx="1"/>
          </p:nvPr>
        </p:nvSpPr>
        <p:spPr/>
        <p:txBody>
          <a:bodyPr/>
          <a:lstStyle/>
          <a:p>
            <a:pPr>
              <a:buNone/>
            </a:pPr>
            <a:r>
              <a:rPr lang="en-US" dirty="0" smtClean="0"/>
              <a:t> 				</a:t>
            </a:r>
            <a:r>
              <a:rPr lang="en-US" b="1" u="sng" dirty="0" smtClean="0"/>
              <a:t>Data sheet </a:t>
            </a:r>
          </a:p>
          <a:p>
            <a:r>
              <a:rPr lang="en-US" dirty="0" smtClean="0"/>
              <a:t>Date of Birth-08.03.1962</a:t>
            </a:r>
          </a:p>
          <a:p>
            <a:r>
              <a:rPr lang="en-US" dirty="0" smtClean="0"/>
              <a:t>Date of Appointment-07.01.1984</a:t>
            </a:r>
          </a:p>
          <a:p>
            <a:r>
              <a:rPr lang="en-US" dirty="0" smtClean="0"/>
              <a:t>Date of Retirement-31.03.2022  (Add 60 years on date of birth)</a:t>
            </a:r>
          </a:p>
          <a:p>
            <a:r>
              <a:rPr lang="en-US" dirty="0" smtClean="0"/>
              <a:t>Gross service- </a:t>
            </a:r>
            <a:r>
              <a:rPr lang="en-US" dirty="0" smtClean="0"/>
              <a:t>38 </a:t>
            </a:r>
            <a:r>
              <a:rPr lang="en-US" dirty="0" smtClean="0"/>
              <a:t>years 02 months and 24 days.(from 07.01.1984 to 31.03.2022)</a:t>
            </a:r>
          </a:p>
          <a:p>
            <a:r>
              <a:rPr lang="en-US" dirty="0" smtClean="0"/>
              <a:t>Non qualifying service-NIL</a:t>
            </a:r>
          </a:p>
          <a:p>
            <a:r>
              <a:rPr lang="en-US" dirty="0" smtClean="0"/>
              <a:t>Net Qualifying service - </a:t>
            </a:r>
            <a:r>
              <a:rPr lang="en-US" dirty="0" smtClean="0"/>
              <a:t>38 </a:t>
            </a:r>
            <a:r>
              <a:rPr lang="en-US" dirty="0" smtClean="0"/>
              <a:t>years 02 months and 24 days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42852"/>
            <a:ext cx="8229600" cy="1143000"/>
          </a:xfrm>
        </p:spPr>
        <p:txBody>
          <a:bodyPr>
            <a:noAutofit/>
          </a:bodyPr>
          <a:lstStyle/>
          <a:p>
            <a:r>
              <a:rPr lang="en-IN" altLang="en-US" sz="4000" b="1" dirty="0" smtClean="0">
                <a:ln>
                  <a:solidFill>
                    <a:sysClr val="windowText" lastClr="000000"/>
                  </a:solidFill>
                </a:ln>
              </a:rPr>
              <a:t>PENSION</a:t>
            </a:r>
          </a:p>
        </p:txBody>
      </p:sp>
      <p:sp>
        <p:nvSpPr>
          <p:cNvPr id="5" name="Content Placeholder 2"/>
          <p:cNvSpPr>
            <a:spLocks noGrp="1"/>
          </p:cNvSpPr>
          <p:nvPr>
            <p:ph sz="quarter" idx="1"/>
          </p:nvPr>
        </p:nvSpPr>
        <p:spPr>
          <a:xfrm>
            <a:off x="457200" y="1371600"/>
            <a:ext cx="8229600" cy="5343549"/>
          </a:xfrm>
        </p:spPr>
        <p:txBody>
          <a:bodyPr>
            <a:normAutofit fontScale="92500" lnSpcReduction="20000"/>
          </a:bodyPr>
          <a:lstStyle/>
          <a:p>
            <a:pPr marL="725488" lvl="1" indent="-342900" algn="just">
              <a:spcBef>
                <a:spcPts val="1200"/>
              </a:spcBef>
              <a:buFont typeface="Wingdings" pitchFamily="2" charset="2"/>
              <a:buChar char="§"/>
            </a:pPr>
            <a:r>
              <a:rPr lang="en-IN" sz="2600" dirty="0" smtClean="0"/>
              <a:t>Pension for service rendered under Government are classified into the following categories.</a:t>
            </a:r>
          </a:p>
          <a:p>
            <a:pPr marL="839788" lvl="1" indent="-457200" algn="just">
              <a:spcBef>
                <a:spcPts val="1200"/>
              </a:spcBef>
              <a:buAutoNum type="alphaLcParenR"/>
            </a:pPr>
            <a:r>
              <a:rPr lang="en-IN" sz="2600" dirty="0" smtClean="0"/>
              <a:t>Superannuation (Pension Rule 40)</a:t>
            </a:r>
          </a:p>
          <a:p>
            <a:pPr marL="839788" lvl="1" indent="-457200" algn="just">
              <a:spcBef>
                <a:spcPts val="1200"/>
              </a:spcBef>
              <a:buNone/>
            </a:pPr>
            <a:r>
              <a:rPr lang="en-IN" sz="2600" dirty="0" smtClean="0"/>
              <a:t> 	A superannuation pension shall be granted to a Government servant who is retired on his attaining the age of 60 years</a:t>
            </a:r>
          </a:p>
          <a:p>
            <a:pPr marL="839788" lvl="1" indent="-457200" algn="just">
              <a:spcBef>
                <a:spcPts val="1200"/>
              </a:spcBef>
              <a:buNone/>
            </a:pPr>
            <a:r>
              <a:rPr lang="en-IN" sz="2600" dirty="0" smtClean="0"/>
              <a:t>b) Compensation Pension (Pension Rule 38)</a:t>
            </a:r>
          </a:p>
          <a:p>
            <a:pPr marL="839788" lvl="1" indent="-457200" algn="just">
              <a:spcBef>
                <a:spcPts val="1200"/>
              </a:spcBef>
              <a:buNone/>
            </a:pPr>
            <a:r>
              <a:rPr lang="en-IN" sz="2600" dirty="0" smtClean="0"/>
              <a:t>	If a Government servant is selected for discharge owing to the abolition of a permanent post, he/she shall, unless he is appointed to another post, the conditions of which are deemed by the authority competent to discharge him to be at least equal to those of his own, have the opinion:</a:t>
            </a:r>
          </a:p>
          <a:p>
            <a:pPr marL="839788" lvl="1" indent="-457200" algn="just">
              <a:spcBef>
                <a:spcPts val="1200"/>
              </a:spcBef>
              <a:buNone/>
            </a:pPr>
            <a:r>
              <a:rPr lang="en-IN" sz="2600" dirty="0" smtClean="0"/>
              <a:t>	</a:t>
            </a:r>
            <a:r>
              <a:rPr lang="en-IN" sz="2600" dirty="0" err="1" smtClean="0"/>
              <a:t>i</a:t>
            </a:r>
            <a:r>
              <a:rPr lang="en-IN" sz="2600" dirty="0" smtClean="0"/>
              <a:t>) of taking compensation pension to which he may be entitled for the service he had rendered: or</a:t>
            </a:r>
          </a:p>
          <a:p>
            <a:pPr marL="839788" lvl="1" indent="-457200" algn="just">
              <a:spcBef>
                <a:spcPts val="1200"/>
              </a:spcBef>
              <a:buNone/>
            </a:pPr>
            <a:endParaRPr lang="en-IN"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of pension</a:t>
            </a:r>
            <a:endParaRPr lang="en-US" dirty="0"/>
          </a:p>
        </p:txBody>
      </p:sp>
      <p:sp>
        <p:nvSpPr>
          <p:cNvPr id="3" name="Content Placeholder 2"/>
          <p:cNvSpPr>
            <a:spLocks noGrp="1"/>
          </p:cNvSpPr>
          <p:nvPr>
            <p:ph sz="quarter" idx="1"/>
          </p:nvPr>
        </p:nvSpPr>
        <p:spPr/>
        <p:txBody>
          <a:bodyPr/>
          <a:lstStyle/>
          <a:p>
            <a:r>
              <a:rPr lang="en-US" b="1" dirty="0" smtClean="0"/>
              <a:t>Last pay-Rs.60400.00</a:t>
            </a:r>
          </a:p>
          <a:p>
            <a:r>
              <a:rPr lang="en-US" dirty="0" smtClean="0"/>
              <a:t>DA @34% =Rs.20536.00</a:t>
            </a:r>
          </a:p>
          <a:p>
            <a:r>
              <a:rPr lang="en-US" dirty="0" smtClean="0"/>
              <a:t>Total pay for DCRG calculation-Rs.80936.00</a:t>
            </a:r>
          </a:p>
          <a:p>
            <a:r>
              <a:rPr lang="en-US" dirty="0" smtClean="0"/>
              <a:t>Basic Pension-Rs.30200.00 </a:t>
            </a:r>
            <a:r>
              <a:rPr lang="en-US" dirty="0" err="1" smtClean="0"/>
              <a:t>w.e.f</a:t>
            </a:r>
            <a:r>
              <a:rPr lang="en-US" dirty="0" smtClean="0"/>
              <a:t>  dt.01.04.2022</a:t>
            </a:r>
          </a:p>
          <a:p>
            <a:r>
              <a:rPr lang="en-US" b="1" dirty="0" smtClean="0"/>
              <a:t>Family pension</a:t>
            </a:r>
          </a:p>
          <a:p>
            <a:r>
              <a:rPr lang="en-US" dirty="0" smtClean="0"/>
              <a:t>1.Higher rate of family pension=Rs.30200 +TI up to 07.03.2027</a:t>
            </a:r>
          </a:p>
          <a:p>
            <a:r>
              <a:rPr lang="en-US" dirty="0" smtClean="0"/>
              <a:t>2.Normal rate of Family pension=Rs.18120+TI</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of pension</a:t>
            </a:r>
            <a:endParaRPr lang="en-US" dirty="0"/>
          </a:p>
        </p:txBody>
      </p:sp>
      <p:sp>
        <p:nvSpPr>
          <p:cNvPr id="3" name="Content Placeholder 2"/>
          <p:cNvSpPr>
            <a:spLocks noGrp="1"/>
          </p:cNvSpPr>
          <p:nvPr>
            <p:ph sz="quarter" idx="1"/>
          </p:nvPr>
        </p:nvSpPr>
        <p:spPr/>
        <p:txBody>
          <a:bodyPr/>
          <a:lstStyle/>
          <a:p>
            <a:r>
              <a:rPr lang="en-US" dirty="0" smtClean="0"/>
              <a:t>1.	Pension for Government Service- 30200.00</a:t>
            </a:r>
          </a:p>
          <a:p>
            <a:r>
              <a:rPr lang="en-US" dirty="0" smtClean="0"/>
              <a:t>2.	Amount commuted- 40% of pension =12080.00</a:t>
            </a:r>
          </a:p>
          <a:p>
            <a:r>
              <a:rPr lang="en-US" dirty="0" smtClean="0"/>
              <a:t>3.	Commuted value of pension- 12080*12*8.194= 1187803.00</a:t>
            </a:r>
          </a:p>
          <a:p>
            <a:r>
              <a:rPr lang="en-US" dirty="0" smtClean="0"/>
              <a:t>4.	Residuary amount of pension- 18120.00</a:t>
            </a:r>
          </a:p>
          <a:p>
            <a:pPr lvl="1"/>
            <a:r>
              <a:rPr lang="en-US" sz="2400" b="1" dirty="0" smtClean="0"/>
              <a:t>Gratuity</a:t>
            </a:r>
            <a:r>
              <a:rPr lang="en-US" dirty="0" smtClean="0"/>
              <a:t>:=</a:t>
            </a:r>
          </a:p>
          <a:p>
            <a:pPr lvl="1"/>
            <a:r>
              <a:rPr lang="en-US" dirty="0" smtClean="0"/>
              <a:t>80936*66/4= 13,35,444.00</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of Pension in case of Voluntary Retirement</a:t>
            </a:r>
            <a:endParaRPr lang="en-US" dirty="0"/>
          </a:p>
        </p:txBody>
      </p:sp>
      <p:sp>
        <p:nvSpPr>
          <p:cNvPr id="3" name="Content Placeholder 2"/>
          <p:cNvSpPr>
            <a:spLocks noGrp="1"/>
          </p:cNvSpPr>
          <p:nvPr>
            <p:ph sz="quarter" idx="1"/>
          </p:nvPr>
        </p:nvSpPr>
        <p:spPr/>
        <p:txBody>
          <a:bodyPr/>
          <a:lstStyle/>
          <a:p>
            <a:r>
              <a:rPr lang="en-US" dirty="0" smtClean="0"/>
              <a:t>Date of Birth-21.04.1967</a:t>
            </a:r>
          </a:p>
          <a:p>
            <a:r>
              <a:rPr lang="en-US" dirty="0" smtClean="0"/>
              <a:t>Date of Appointment-16.01.1987</a:t>
            </a:r>
          </a:p>
          <a:p>
            <a:r>
              <a:rPr lang="en-US" dirty="0" smtClean="0"/>
              <a:t>Date of Retirement-31.07.2022</a:t>
            </a:r>
          </a:p>
          <a:p>
            <a:r>
              <a:rPr lang="en-US" dirty="0" smtClean="0"/>
              <a:t>Gross service- 35 years 06 months and 15 days.(from 16.01.1987 to 31.07.2022)</a:t>
            </a:r>
          </a:p>
          <a:p>
            <a:r>
              <a:rPr lang="en-US" dirty="0" smtClean="0"/>
              <a:t>Non qualifying service-NIL</a:t>
            </a:r>
          </a:p>
          <a:p>
            <a:r>
              <a:rPr lang="en-US" dirty="0" smtClean="0"/>
              <a:t>Net Qualifying service - 35 years 06 months and 15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of Pension</a:t>
            </a:r>
            <a:endParaRPr lang="en-US" dirty="0"/>
          </a:p>
        </p:txBody>
      </p:sp>
      <p:sp>
        <p:nvSpPr>
          <p:cNvPr id="3" name="Content Placeholder 2"/>
          <p:cNvSpPr>
            <a:spLocks noGrp="1"/>
          </p:cNvSpPr>
          <p:nvPr>
            <p:ph sz="quarter" idx="1"/>
          </p:nvPr>
        </p:nvSpPr>
        <p:spPr/>
        <p:txBody>
          <a:bodyPr/>
          <a:lstStyle/>
          <a:p>
            <a:r>
              <a:rPr lang="en-US" b="1" dirty="0" smtClean="0"/>
              <a:t>Last pay-Rs.48200</a:t>
            </a:r>
          </a:p>
          <a:p>
            <a:r>
              <a:rPr lang="en-US" dirty="0" smtClean="0"/>
              <a:t>DA @38% =Rs.18316.00</a:t>
            </a:r>
          </a:p>
          <a:p>
            <a:r>
              <a:rPr lang="en-US" dirty="0" smtClean="0"/>
              <a:t>Total pay for DCRG calculation-Rs.66516.00</a:t>
            </a:r>
          </a:p>
          <a:p>
            <a:r>
              <a:rPr lang="en-US" dirty="0" smtClean="0"/>
              <a:t>Basic Pension-Rs.24100.00 </a:t>
            </a:r>
            <a:r>
              <a:rPr lang="en-US" dirty="0" err="1" smtClean="0"/>
              <a:t>w.e.f</a:t>
            </a:r>
            <a:r>
              <a:rPr lang="en-US" dirty="0" smtClean="0"/>
              <a:t>  dt.01.08.2022</a:t>
            </a:r>
          </a:p>
          <a:p>
            <a:r>
              <a:rPr lang="en-US" b="1" dirty="0" smtClean="0"/>
              <a:t>Family pension</a:t>
            </a:r>
          </a:p>
          <a:p>
            <a:r>
              <a:rPr lang="en-US" dirty="0" smtClean="0"/>
              <a:t>1.Higher rate of family pension=Rs.24100 +TI up to</a:t>
            </a:r>
          </a:p>
          <a:p>
            <a:r>
              <a:rPr lang="en-US" dirty="0" smtClean="0"/>
              <a:t>2.Normal rate of Family pension=Rs.14460.00+TI</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Commutation &amp; DCRG</a:t>
            </a:r>
            <a:endParaRPr lang="en-US" dirty="0"/>
          </a:p>
        </p:txBody>
      </p:sp>
      <p:sp>
        <p:nvSpPr>
          <p:cNvPr id="3" name="Content Placeholder 2"/>
          <p:cNvSpPr>
            <a:spLocks noGrp="1"/>
          </p:cNvSpPr>
          <p:nvPr>
            <p:ph sz="quarter" idx="1"/>
          </p:nvPr>
        </p:nvSpPr>
        <p:spPr/>
        <p:txBody>
          <a:bodyPr/>
          <a:lstStyle/>
          <a:p>
            <a:r>
              <a:rPr lang="en-US" dirty="0" smtClean="0"/>
              <a:t>1.	Pension for Government Service- 24100.00</a:t>
            </a:r>
          </a:p>
          <a:p>
            <a:r>
              <a:rPr lang="en-US" dirty="0" smtClean="0"/>
              <a:t>2.	Amount commuted- 40% of pension =9640.00</a:t>
            </a:r>
          </a:p>
          <a:p>
            <a:r>
              <a:rPr lang="en-US" dirty="0" smtClean="0"/>
              <a:t>3.	Commuted value of pension- 9640*12*8.572= 991609.00</a:t>
            </a:r>
          </a:p>
          <a:p>
            <a:r>
              <a:rPr lang="en-US" dirty="0" smtClean="0"/>
              <a:t>4.	Residuary amount of pension-14460.00</a:t>
            </a:r>
          </a:p>
          <a:p>
            <a:pPr lvl="1"/>
            <a:r>
              <a:rPr lang="en-US" sz="2400" b="1" dirty="0" smtClean="0"/>
              <a:t>Gratuity</a:t>
            </a:r>
            <a:r>
              <a:rPr lang="en-US" dirty="0" smtClean="0"/>
              <a:t>:=</a:t>
            </a:r>
          </a:p>
          <a:p>
            <a:pPr lvl="1"/>
            <a:r>
              <a:rPr lang="en-US" dirty="0" smtClean="0"/>
              <a:t>66516*66/4= 10,97,514.00</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DCRG(Death cum Retirement Gratuity)</a:t>
            </a:r>
            <a:endParaRPr lang="en-US" b="1"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DCRG(Death cum Retirement Gratuity)(Rule 49)</a:t>
            </a:r>
          </a:p>
          <a:p>
            <a:pPr algn="just">
              <a:buNone/>
            </a:pPr>
            <a:r>
              <a:rPr lang="en-US" dirty="0" smtClean="0"/>
              <a:t>	</a:t>
            </a:r>
            <a:r>
              <a:rPr lang="en-US" b="1" dirty="0" smtClean="0"/>
              <a:t>Retirement gratuity</a:t>
            </a:r>
            <a:r>
              <a:rPr lang="en-US" dirty="0" smtClean="0"/>
              <a:t> is admissible to all employees who retire after completion of 5 years qualifying service at the rate of one fourth emoluments for completed six-monthly period of qualifying service subject to a maximum of 16 and half times of emoluments for completed six-monthly period of qualifying service or Rs.7.5 </a:t>
            </a:r>
            <a:r>
              <a:rPr lang="en-US" dirty="0" err="1" smtClean="0"/>
              <a:t>lakh</a:t>
            </a:r>
            <a:r>
              <a:rPr lang="en-US" dirty="0" smtClean="0"/>
              <a:t> ( from 01.01.2006 to 31.12.2015)  and 15 </a:t>
            </a:r>
            <a:r>
              <a:rPr lang="en-US" dirty="0" err="1" smtClean="0"/>
              <a:t>lakh</a:t>
            </a:r>
            <a:r>
              <a:rPr lang="en-US" dirty="0" smtClean="0"/>
              <a:t> </a:t>
            </a:r>
            <a:r>
              <a:rPr lang="en-US" dirty="0" err="1" smtClean="0"/>
              <a:t>w.e.f</a:t>
            </a:r>
            <a:r>
              <a:rPr lang="en-US" dirty="0" smtClean="0"/>
              <a:t>. 01.01.2016</a:t>
            </a:r>
          </a:p>
          <a:p>
            <a:pPr algn="just">
              <a:buNone/>
            </a:pPr>
            <a:r>
              <a:rPr lang="en-US" dirty="0" smtClean="0"/>
              <a:t>	</a:t>
            </a:r>
            <a:r>
              <a:rPr lang="en-US" b="1" dirty="0" smtClean="0"/>
              <a:t>Service Gratuity</a:t>
            </a:r>
            <a:r>
              <a:rPr lang="en-US" dirty="0" smtClean="0"/>
              <a:t>: In the case of a Government servant retiring in accordance with the provisions of these rules before completion of the minimum qualifying service of ten years shall not be entitled for pension, but he shall be entitled to service gratuity to be paid at a uniform rate of half month’s emoluments for every completed six monthly period of service.” Rule 47(5)</a:t>
            </a:r>
            <a:r>
              <a:rPr lang="en-US" dirty="0" err="1" smtClean="0"/>
              <a:t>i</a:t>
            </a:r>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752600"/>
          </a:xfrm>
        </p:spPr>
        <p:txBody>
          <a:bodyPr>
            <a:normAutofit fontScale="90000"/>
          </a:bodyPr>
          <a:lstStyle/>
          <a:p>
            <a:r>
              <a:rPr lang="en-IN" sz="3100" b="1" dirty="0" smtClean="0"/>
              <a:t/>
            </a:r>
            <a:br>
              <a:rPr lang="en-IN" sz="3100" b="1" dirty="0" smtClean="0"/>
            </a:br>
            <a:r>
              <a:rPr lang="en-IN" sz="3100" b="1" dirty="0" smtClean="0"/>
              <a:t>Death Gratuity is admissible in the event of death of an employee while in service at the following rates:</a:t>
            </a:r>
            <a:r>
              <a:rPr lang="en-IN" sz="3200" b="1" dirty="0" smtClean="0"/>
              <a:t/>
            </a:r>
            <a:br>
              <a:rPr lang="en-IN" sz="3200" b="1" dirty="0" smtClean="0"/>
            </a:br>
            <a:endParaRPr lang="en-US" dirty="0"/>
          </a:p>
        </p:txBody>
      </p:sp>
      <p:graphicFrame>
        <p:nvGraphicFramePr>
          <p:cNvPr id="4" name="Content Placeholder 3"/>
          <p:cNvGraphicFramePr>
            <a:graphicFrameLocks noGrp="1"/>
          </p:cNvGraphicFramePr>
          <p:nvPr>
            <p:ph sz="quarter" idx="1"/>
          </p:nvPr>
        </p:nvGraphicFramePr>
        <p:xfrm>
          <a:off x="457200" y="1371599"/>
          <a:ext cx="8077200" cy="5368038"/>
        </p:xfrm>
        <a:graphic>
          <a:graphicData uri="http://schemas.openxmlformats.org/drawingml/2006/table">
            <a:tbl>
              <a:tblPr firstRow="1" bandRow="1">
                <a:tableStyleId>{5C22544A-7EE6-4342-B048-85BDC9FD1C3A}</a:tableStyleId>
              </a:tblPr>
              <a:tblGrid>
                <a:gridCol w="990600"/>
                <a:gridCol w="3124200"/>
                <a:gridCol w="3962400"/>
              </a:tblGrid>
              <a:tr h="345717">
                <a:tc>
                  <a:txBody>
                    <a:bodyPr/>
                    <a:lstStyle/>
                    <a:p>
                      <a:r>
                        <a:rPr lang="en-US" dirty="0" smtClean="0"/>
                        <a:t>Sl.</a:t>
                      </a:r>
                      <a:r>
                        <a:rPr lang="en-US" baseline="0" dirty="0" smtClean="0"/>
                        <a:t> No.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Length of service</a:t>
                      </a:r>
                    </a:p>
                  </a:txBody>
                  <a:tcPr/>
                </a:tc>
                <a:tc>
                  <a:txBody>
                    <a:bodyPr/>
                    <a:lstStyle/>
                    <a:p>
                      <a:r>
                        <a:rPr lang="en-US" dirty="0" smtClean="0"/>
                        <a:t>Rate of Gratuity</a:t>
                      </a:r>
                      <a:endParaRPr lang="en-US" dirty="0"/>
                    </a:p>
                  </a:txBody>
                  <a:tcPr/>
                </a:tc>
              </a:tr>
              <a:tr h="345717">
                <a:tc>
                  <a:txBody>
                    <a:bodyPr/>
                    <a:lstStyle/>
                    <a:p>
                      <a:r>
                        <a:rPr lang="en-US" dirty="0" smtClean="0"/>
                        <a:t>1</a:t>
                      </a:r>
                      <a:endParaRPr lang="en-US" dirty="0"/>
                    </a:p>
                  </a:txBody>
                  <a:tcPr/>
                </a:tc>
                <a:tc>
                  <a:txBody>
                    <a:bodyPr/>
                    <a:lstStyle/>
                    <a:p>
                      <a:r>
                        <a:rPr lang="en-US" dirty="0" smtClean="0"/>
                        <a:t>Less than</a:t>
                      </a:r>
                      <a:r>
                        <a:rPr lang="en-US" baseline="0" dirty="0" smtClean="0"/>
                        <a:t> one year</a:t>
                      </a:r>
                      <a:endParaRPr lang="en-US" dirty="0"/>
                    </a:p>
                  </a:txBody>
                  <a:tcPr/>
                </a:tc>
                <a:tc>
                  <a:txBody>
                    <a:bodyPr/>
                    <a:lstStyle/>
                    <a:p>
                      <a:r>
                        <a:rPr lang="en-US" dirty="0" smtClean="0"/>
                        <a:t>2 times of emoluments</a:t>
                      </a:r>
                      <a:endParaRPr lang="en-US" dirty="0"/>
                    </a:p>
                  </a:txBody>
                  <a:tcPr/>
                </a:tc>
              </a:tr>
              <a:tr h="605005">
                <a:tc>
                  <a:txBody>
                    <a:bodyPr/>
                    <a:lstStyle/>
                    <a:p>
                      <a:r>
                        <a:rPr lang="en-US" dirty="0" smtClean="0"/>
                        <a:t>2</a:t>
                      </a:r>
                      <a:endParaRPr lang="en-US" dirty="0"/>
                    </a:p>
                  </a:txBody>
                  <a:tcPr/>
                </a:tc>
                <a:tc>
                  <a:txBody>
                    <a:bodyPr/>
                    <a:lstStyle/>
                    <a:p>
                      <a:r>
                        <a:rPr lang="en-US" dirty="0" smtClean="0"/>
                        <a:t>One year but less than 5 years</a:t>
                      </a:r>
                      <a:endParaRPr lang="en-US" dirty="0"/>
                    </a:p>
                  </a:txBody>
                  <a:tcPr/>
                </a:tc>
                <a:tc>
                  <a:txBody>
                    <a:bodyPr/>
                    <a:lstStyle/>
                    <a:p>
                      <a:r>
                        <a:rPr lang="en-US" dirty="0" smtClean="0"/>
                        <a:t>6 times of emoluments</a:t>
                      </a:r>
                      <a:endParaRPr lang="en-US" dirty="0"/>
                    </a:p>
                  </a:txBody>
                  <a:tcPr/>
                </a:tc>
              </a:tr>
              <a:tr h="605005">
                <a:tc>
                  <a:txBody>
                    <a:bodyPr/>
                    <a:lstStyle/>
                    <a:p>
                      <a:r>
                        <a:rPr lang="en-US" dirty="0" smtClean="0"/>
                        <a:t>3</a:t>
                      </a:r>
                      <a:endParaRPr lang="en-US" dirty="0"/>
                    </a:p>
                  </a:txBody>
                  <a:tcPr/>
                </a:tc>
                <a:tc>
                  <a:txBody>
                    <a:bodyPr/>
                    <a:lstStyle/>
                    <a:p>
                      <a:r>
                        <a:rPr lang="en-US" dirty="0" smtClean="0"/>
                        <a:t>5 years but less than 20 years</a:t>
                      </a:r>
                      <a:endParaRPr lang="en-US" dirty="0"/>
                    </a:p>
                  </a:txBody>
                  <a:tcPr/>
                </a:tc>
                <a:tc>
                  <a:txBody>
                    <a:bodyPr/>
                    <a:lstStyle/>
                    <a:p>
                      <a:r>
                        <a:rPr lang="en-US" dirty="0" smtClean="0"/>
                        <a:t>12 times of emoluments</a:t>
                      </a:r>
                      <a:endParaRPr lang="en-US" dirty="0"/>
                    </a:p>
                  </a:txBody>
                  <a:tcPr/>
                </a:tc>
              </a:tr>
              <a:tr h="3356358">
                <a:tc>
                  <a:txBody>
                    <a:bodyPr/>
                    <a:lstStyle/>
                    <a:p>
                      <a:r>
                        <a:rPr lang="en-US" dirty="0" smtClean="0"/>
                        <a:t>4</a:t>
                      </a:r>
                      <a:endParaRPr lang="en-US" dirty="0"/>
                    </a:p>
                  </a:txBody>
                  <a:tcPr/>
                </a:tc>
                <a:tc>
                  <a:txBody>
                    <a:bodyPr/>
                    <a:lstStyle/>
                    <a:p>
                      <a:r>
                        <a:rPr lang="en-US" dirty="0" smtClean="0"/>
                        <a:t>20 years or more</a:t>
                      </a:r>
                      <a:endParaRPr lang="en-US" dirty="0"/>
                    </a:p>
                  </a:txBody>
                  <a:tcPr/>
                </a:tc>
                <a:tc>
                  <a:txBody>
                    <a:bodyPr/>
                    <a:lstStyle/>
                    <a:p>
                      <a:r>
                        <a:rPr lang="en-US" dirty="0" smtClean="0"/>
                        <a:t>Half of emoluments for every six</a:t>
                      </a:r>
                      <a:r>
                        <a:rPr lang="en-US" baseline="0" dirty="0" smtClean="0"/>
                        <a:t> monthly period of qualifying service subject to a maximum  of 33 times of emoluments provided the amount of gratuity shall in no case exceed 7.5 </a:t>
                      </a:r>
                      <a:r>
                        <a:rPr lang="en-US" baseline="0" dirty="0" err="1" smtClean="0"/>
                        <a:t>lakh</a:t>
                      </a:r>
                      <a:r>
                        <a:rPr lang="en-US" baseline="0" dirty="0" smtClean="0"/>
                        <a:t> rupees maximum limit as fixed by </a:t>
                      </a:r>
                      <a:r>
                        <a:rPr lang="en-US" baseline="0" dirty="0" err="1" smtClean="0"/>
                        <a:t>Govt</a:t>
                      </a:r>
                      <a:r>
                        <a:rPr lang="en-US" baseline="0" dirty="0" smtClean="0"/>
                        <a:t> retiring on or after 01.01.2006 and 10 </a:t>
                      </a:r>
                      <a:r>
                        <a:rPr lang="en-US" baseline="0" dirty="0" err="1" smtClean="0"/>
                        <a:t>lakh</a:t>
                      </a:r>
                      <a:r>
                        <a:rPr lang="en-US" baseline="0" dirty="0" smtClean="0"/>
                        <a:t> rupees for judicial officers. Not exceeding 15 </a:t>
                      </a:r>
                      <a:r>
                        <a:rPr lang="en-US" baseline="0" dirty="0" err="1" smtClean="0"/>
                        <a:t>lakh</a:t>
                      </a:r>
                      <a:r>
                        <a:rPr lang="en-US" baseline="0" dirty="0" smtClean="0"/>
                        <a:t> </a:t>
                      </a:r>
                      <a:r>
                        <a:rPr lang="en-US" baseline="0" dirty="0" err="1" smtClean="0"/>
                        <a:t>w.e.f</a:t>
                      </a:r>
                      <a:r>
                        <a:rPr lang="en-US" baseline="0" dirty="0" smtClean="0"/>
                        <a:t>. 01.01.2016</a:t>
                      </a:r>
                      <a:endParaRPr lang="en-US" dirty="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Gratuity Calculation</a:t>
            </a:r>
            <a:endParaRPr lang="en-US" dirty="0"/>
          </a:p>
        </p:txBody>
      </p:sp>
      <p:sp>
        <p:nvSpPr>
          <p:cNvPr id="3" name="Content Placeholder 2"/>
          <p:cNvSpPr>
            <a:spLocks noGrp="1"/>
          </p:cNvSpPr>
          <p:nvPr>
            <p:ph sz="quarter" idx="1"/>
          </p:nvPr>
        </p:nvSpPr>
        <p:spPr/>
        <p:txBody>
          <a:bodyPr>
            <a:normAutofit/>
          </a:bodyPr>
          <a:lstStyle/>
          <a:p>
            <a:r>
              <a:rPr lang="en-US" dirty="0" smtClean="0"/>
              <a:t>DCRG amount admissible</a:t>
            </a:r>
          </a:p>
          <a:p>
            <a:pPr>
              <a:buNone/>
            </a:pPr>
            <a:r>
              <a:rPr lang="en-US" dirty="0" smtClean="0"/>
              <a:t>	Total emoluments-54200*DA 17%=9214.00</a:t>
            </a:r>
          </a:p>
          <a:p>
            <a:pPr>
              <a:buNone/>
            </a:pPr>
            <a:r>
              <a:rPr lang="en-US" dirty="0" smtClean="0"/>
              <a:t>	54200+9214=63414.00</a:t>
            </a:r>
          </a:p>
          <a:p>
            <a:pPr>
              <a:buNone/>
            </a:pPr>
            <a:r>
              <a:rPr lang="en-US" dirty="0" smtClean="0"/>
              <a:t>	Total DCRG=63414.00*66/4= 1046331.00</a:t>
            </a:r>
          </a:p>
          <a:p>
            <a:r>
              <a:rPr lang="en-US" dirty="0" smtClean="0"/>
              <a:t>DCRG amount withheld- Excess payment detected if any, PSA may be intimated</a:t>
            </a:r>
          </a:p>
          <a:p>
            <a:r>
              <a:rPr lang="en-US" dirty="0" smtClean="0"/>
              <a:t>DCRG recovered  -excess payment made if any, as suggested by PSA. </a:t>
            </a:r>
          </a:p>
          <a:p>
            <a:r>
              <a:rPr lang="en-US" dirty="0" smtClean="0"/>
              <a:t>DCRG Amount authorised-Rs.1046331.00</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of death gratuity</a:t>
            </a:r>
            <a:endParaRPr lang="en-US" dirty="0"/>
          </a:p>
        </p:txBody>
      </p:sp>
      <p:sp>
        <p:nvSpPr>
          <p:cNvPr id="3" name="Content Placeholder 2"/>
          <p:cNvSpPr>
            <a:spLocks noGrp="1"/>
          </p:cNvSpPr>
          <p:nvPr>
            <p:ph sz="quarter" idx="1"/>
          </p:nvPr>
        </p:nvSpPr>
        <p:spPr/>
        <p:txBody>
          <a:bodyPr/>
          <a:lstStyle/>
          <a:p>
            <a:r>
              <a:rPr lang="en-US" dirty="0" smtClean="0"/>
              <a:t>If last pay:-63414.00</a:t>
            </a:r>
          </a:p>
          <a:p>
            <a:r>
              <a:rPr lang="en-US" dirty="0" smtClean="0"/>
              <a:t>1)	Less than two years-63414*2=126828.00</a:t>
            </a:r>
          </a:p>
          <a:p>
            <a:r>
              <a:rPr lang="en-US" dirty="0" smtClean="0"/>
              <a:t>2) 	One year or more but less than 5 years-63414*6=380484.00</a:t>
            </a:r>
          </a:p>
          <a:p>
            <a:r>
              <a:rPr lang="en-US" dirty="0" smtClean="0"/>
              <a:t>3)	5 years more or less than 20 years-63414*12=760968</a:t>
            </a:r>
          </a:p>
          <a:p>
            <a:r>
              <a:rPr lang="en-US" dirty="0" smtClean="0"/>
              <a:t>4)	20 years or more – in the above slide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Provisional Pension- RULE-65</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 In cases where, the Pension Sanctioning Authority is of the opinion that the Government servant shall retire before sanction of his pension and gratuity or both, </a:t>
            </a:r>
          </a:p>
          <a:p>
            <a:pPr algn="just">
              <a:buFont typeface="Wingdings" pitchFamily="2" charset="2"/>
              <a:buChar char="§"/>
            </a:pPr>
            <a:r>
              <a:rPr lang="en-US" dirty="0" smtClean="0"/>
              <a:t>	He shall without delay to take steps to determine the qualifying years of service and emoluments qualifying for pension after the most careful summary investigations that may be made.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endParaRPr lang="en-US" b="1" dirty="0"/>
          </a:p>
        </p:txBody>
      </p:sp>
      <p:sp>
        <p:nvSpPr>
          <p:cNvPr id="3" name="Content Placeholder 2"/>
          <p:cNvSpPr>
            <a:spLocks noGrp="1"/>
          </p:cNvSpPr>
          <p:nvPr>
            <p:ph sz="quarter" idx="1"/>
          </p:nvPr>
        </p:nvSpPr>
        <p:spPr>
          <a:xfrm>
            <a:off x="457200" y="457200"/>
            <a:ext cx="7467600" cy="6016752"/>
          </a:xfrm>
        </p:spPr>
        <p:txBody>
          <a:bodyPr>
            <a:normAutofit/>
          </a:bodyPr>
          <a:lstStyle/>
          <a:p>
            <a:pPr algn="just"/>
            <a:r>
              <a:rPr lang="en-US" dirty="0" smtClean="0"/>
              <a:t>ii) of accepting another appointment on such pay as may be offered and continuing to count his previous service for pension.</a:t>
            </a:r>
          </a:p>
          <a:p>
            <a:pPr algn="just">
              <a:buNone/>
            </a:pPr>
            <a:r>
              <a:rPr lang="en-US" dirty="0" smtClean="0"/>
              <a:t>C) Invalid Pension (Rule 39)</a:t>
            </a:r>
          </a:p>
          <a:p>
            <a:pPr algn="just">
              <a:buNone/>
            </a:pPr>
            <a:r>
              <a:rPr lang="en-US" dirty="0" smtClean="0"/>
              <a:t>	Invalid pension may be granted if a Government servant applies for retirement from the service on account of any bodily or mental infirmity which permanently incapacitates him /her for the service. The request for invalid pension has to be supported  by medical report from the competent medical board in case of Gazette Government servants and a CDMO or Medical Officer of equivalent status in case of other </a:t>
            </a:r>
            <a:r>
              <a:rPr lang="en-US" dirty="0" err="1" smtClean="0"/>
              <a:t>Govt</a:t>
            </a:r>
            <a:r>
              <a:rPr lang="en-US" dirty="0" smtClean="0"/>
              <a:t> servants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a:xfrm>
            <a:off x="457200" y="1600200"/>
            <a:ext cx="7924800" cy="4873752"/>
          </a:xfrm>
        </p:spPr>
        <p:txBody>
          <a:bodyPr>
            <a:normAutofit fontScale="92500" lnSpcReduction="10000"/>
          </a:bodyPr>
          <a:lstStyle/>
          <a:p>
            <a:pPr algn="just"/>
            <a:r>
              <a:rPr lang="en-US" dirty="0" smtClean="0"/>
              <a:t>• </a:t>
            </a:r>
            <a:r>
              <a:rPr lang="en-US" sz="2600" dirty="0" smtClean="0"/>
              <a:t>he shall</a:t>
            </a:r>
          </a:p>
          <a:p>
            <a:pPr algn="just"/>
            <a:r>
              <a:rPr lang="en-US" sz="2600" dirty="0" smtClean="0"/>
              <a:t>• (</a:t>
            </a:r>
            <a:r>
              <a:rPr lang="en-US" sz="2600" dirty="0" err="1" smtClean="0"/>
              <a:t>i</a:t>
            </a:r>
            <a:r>
              <a:rPr lang="en-US" sz="2600" dirty="0" smtClean="0"/>
              <a:t>) rely upon such information as may be available in the official records, and</a:t>
            </a:r>
          </a:p>
          <a:p>
            <a:pPr algn="just"/>
            <a:r>
              <a:rPr lang="en-US" sz="2600" dirty="0" smtClean="0"/>
              <a:t> • (ii) ask the retiring Government servant to furnish a written statement on plain paper stating the total length of qualifying service including details of emoluments last drawn but excluding the breaks/other non-qualifying periods of service. </a:t>
            </a:r>
          </a:p>
          <a:p>
            <a:pPr algn="just"/>
            <a:r>
              <a:rPr lang="en-US" sz="2600" dirty="0" smtClean="0"/>
              <a:t>• retiring Government servant to subscribe a declaration as to the truth of the above. </a:t>
            </a:r>
          </a:p>
          <a:p>
            <a:pPr algn="just"/>
            <a:r>
              <a:rPr lang="en-US" sz="2600" dirty="0" smtClean="0"/>
              <a:t>• Head of office shall, then determine the amount of provisional pension and the amount of provisional gratuity. </a:t>
            </a:r>
            <a:endParaRPr lang="en-US" sz="2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a:xfrm>
            <a:off x="304800" y="1371600"/>
            <a:ext cx="8458200" cy="5181600"/>
          </a:xfrm>
        </p:spPr>
        <p:txBody>
          <a:bodyPr>
            <a:noAutofit/>
          </a:bodyPr>
          <a:lstStyle/>
          <a:p>
            <a:pPr algn="just"/>
            <a:r>
              <a:rPr lang="en-US" dirty="0" smtClean="0"/>
              <a:t> </a:t>
            </a:r>
            <a:r>
              <a:rPr lang="en-US" sz="2000" dirty="0" smtClean="0"/>
              <a:t>He shall issue a sanction order in Form-N endorsing a copy thereof to the Accounts Officer/Head of Office/Government Servant/Treasury Officer authorizing:</a:t>
            </a:r>
          </a:p>
          <a:p>
            <a:pPr algn="just"/>
            <a:r>
              <a:rPr lang="en-US" sz="2000" dirty="0" smtClean="0"/>
              <a:t>• (</a:t>
            </a:r>
            <a:r>
              <a:rPr lang="en-US" sz="2000" dirty="0" err="1" smtClean="0"/>
              <a:t>i</a:t>
            </a:r>
            <a:r>
              <a:rPr lang="en-US" sz="2000" dirty="0" smtClean="0"/>
              <a:t>) 100 per cent of pension as provisional pension till final pension is authorized by the Accountant-General, Orissa; and </a:t>
            </a:r>
          </a:p>
          <a:p>
            <a:pPr algn="just"/>
            <a:r>
              <a:rPr lang="en-US" sz="2000" dirty="0" smtClean="0"/>
              <a:t>• (ii) 100 per cent of the gratuity as provisional gratuity as determined withholding ten per cent of such gratuity or one thousand rupees, whichever is less. </a:t>
            </a:r>
          </a:p>
          <a:p>
            <a:pPr algn="just"/>
            <a:r>
              <a:rPr lang="en-US" sz="2000" dirty="0" smtClean="0"/>
              <a:t>• (b) He shall also indicate in the sanction letter the amount recoverable from the gratuity </a:t>
            </a:r>
          </a:p>
          <a:p>
            <a:pPr algn="just"/>
            <a:r>
              <a:rPr lang="en-US" sz="2000" dirty="0" smtClean="0"/>
              <a:t>– arrears of license fee </a:t>
            </a:r>
          </a:p>
          <a:p>
            <a:pPr algn="just"/>
            <a:r>
              <a:rPr lang="en-US" sz="2000" dirty="0" smtClean="0"/>
              <a:t>– balance of house building advance, conveyance advance or any other advance, </a:t>
            </a:r>
          </a:p>
          <a:p>
            <a:pPr algn="just"/>
            <a:r>
              <a:rPr lang="en-US" sz="2000" dirty="0" smtClean="0"/>
              <a:t>– overpayment of pay and allowances or leave salary and</a:t>
            </a:r>
          </a:p>
          <a:p>
            <a:pPr algn="just">
              <a:buNone/>
            </a:pPr>
            <a:r>
              <a:rPr lang="en-US" sz="2000" dirty="0" smtClean="0"/>
              <a:t>    – arrears of income tax deductible at the source,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a:bodyPr>
          <a:lstStyle/>
          <a:p>
            <a:pPr algn="just"/>
            <a:r>
              <a:rPr lang="en-US" sz="2800" dirty="0" smtClean="0"/>
              <a:t> After issue of the sanction order the Head of Office shall draw</a:t>
            </a:r>
          </a:p>
          <a:p>
            <a:pPr algn="just"/>
            <a:r>
              <a:rPr lang="en-US" sz="2800" dirty="0" smtClean="0"/>
              <a:t>• (</a:t>
            </a:r>
            <a:r>
              <a:rPr lang="en-US" sz="2800" dirty="0" err="1" smtClean="0"/>
              <a:t>i</a:t>
            </a:r>
            <a:r>
              <a:rPr lang="en-US" sz="2800" dirty="0" smtClean="0"/>
              <a:t>) the amount of provisional pension; and </a:t>
            </a:r>
          </a:p>
          <a:p>
            <a:pPr algn="just"/>
            <a:r>
              <a:rPr lang="en-US" sz="2800" dirty="0" smtClean="0"/>
              <a:t>• (ii) the amount of provisional gratuity after deducting there from the amount of the dues, determined if any.</a:t>
            </a:r>
            <a:endParaRPr 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Commutation of Pension</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Commutation Rules</a:t>
            </a:r>
          </a:p>
          <a:p>
            <a:pPr algn="just"/>
            <a:r>
              <a:rPr lang="en-US" dirty="0" smtClean="0"/>
              <a:t>Rules on Commutation of Pension. The Rules relating to the Commutation of pension in respect of Government of </a:t>
            </a:r>
            <a:r>
              <a:rPr lang="en-US" dirty="0" err="1" smtClean="0"/>
              <a:t>Odisha</a:t>
            </a:r>
            <a:r>
              <a:rPr lang="en-US" dirty="0" smtClean="0"/>
              <a:t> servants are given in </a:t>
            </a:r>
            <a:r>
              <a:rPr lang="en-US" dirty="0" err="1" smtClean="0"/>
              <a:t>Odisha</a:t>
            </a:r>
            <a:r>
              <a:rPr lang="en-US" dirty="0" smtClean="0"/>
              <a:t> Civil Service (Commutation of Pension) Rules, </a:t>
            </a:r>
            <a:r>
              <a:rPr lang="en-US" dirty="0" smtClean="0"/>
              <a:t>1992</a:t>
            </a:r>
            <a:endParaRPr lang="en-US" dirty="0" smtClean="0"/>
          </a:p>
          <a:p>
            <a:pPr algn="just"/>
            <a:r>
              <a:rPr lang="en-US" dirty="0" smtClean="0"/>
              <a:t>Commutation without medical certificate:</a:t>
            </a:r>
          </a:p>
          <a:p>
            <a:pPr lvl="1" algn="just">
              <a:buNone/>
            </a:pPr>
            <a:r>
              <a:rPr lang="en-US" dirty="0" smtClean="0"/>
              <a:t>Persons in receipt of Superannuation/Compensation Pension including provisional pension can commute of their pension without undergoing medical examination, if they apply for commutation before expiry of one year from the date of retirement.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Commutation after medical certificate</a:t>
            </a:r>
          </a:p>
          <a:p>
            <a:pPr algn="just"/>
            <a:endParaRPr lang="en-US" dirty="0" smtClean="0"/>
          </a:p>
          <a:p>
            <a:pPr algn="just">
              <a:buNone/>
            </a:pPr>
            <a:r>
              <a:rPr lang="en-US" dirty="0" smtClean="0"/>
              <a:t>	The following categories of pensioners can commute a portion of their pension only after they have been medically examined and declared fit by the appropriate medical authority:</a:t>
            </a:r>
          </a:p>
          <a:p>
            <a:pPr algn="just">
              <a:buNone/>
            </a:pPr>
            <a:r>
              <a:rPr lang="en-US" dirty="0" smtClean="0"/>
              <a:t>	</a:t>
            </a:r>
            <a:r>
              <a:rPr lang="en-US" dirty="0" err="1" smtClean="0"/>
              <a:t>i</a:t>
            </a:r>
            <a:r>
              <a:rPr lang="en-US" dirty="0" smtClean="0"/>
              <a:t>)	Retired on invalidation;</a:t>
            </a:r>
          </a:p>
          <a:p>
            <a:pPr algn="just">
              <a:buNone/>
            </a:pPr>
            <a:r>
              <a:rPr lang="en-US" dirty="0" smtClean="0"/>
              <a:t>	ii)	Retired compulsorily as a major of penalty;</a:t>
            </a:r>
          </a:p>
          <a:p>
            <a:pPr algn="just">
              <a:buNone/>
            </a:pPr>
            <a:r>
              <a:rPr lang="en-US" dirty="0" smtClean="0"/>
              <a:t>	iii)	All pensioners applying for commutation after one year from the date of retirement</a:t>
            </a:r>
            <a:r>
              <a:rPr lang="en-US" dirty="0" smtClean="0"/>
              <a:t>.</a:t>
            </a:r>
          </a:p>
          <a:p>
            <a:pPr algn="just"/>
            <a:r>
              <a:rPr lang="en-US" dirty="0" smtClean="0"/>
              <a:t>A Government servant is entitled to commute for a fraction of his pension </a:t>
            </a:r>
          </a:p>
          <a:p>
            <a:pPr algn="just"/>
            <a:r>
              <a:rPr lang="en-US" dirty="0" err="1" smtClean="0"/>
              <a:t>i.e</a:t>
            </a:r>
            <a:r>
              <a:rPr lang="en-US" dirty="0" smtClean="0"/>
              <a:t> not exceeding 40% of his pension. </a:t>
            </a:r>
          </a:p>
          <a:p>
            <a:pPr algn="just">
              <a:buNone/>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Nomination to receive the commuted value of pension. Rule-8 of Commutation Rules</a:t>
            </a:r>
            <a:endParaRPr lang="en-US" dirty="0"/>
          </a:p>
        </p:txBody>
      </p:sp>
      <p:sp>
        <p:nvSpPr>
          <p:cNvPr id="3" name="Content Placeholder 2"/>
          <p:cNvSpPr>
            <a:spLocks noGrp="1"/>
          </p:cNvSpPr>
          <p:nvPr>
            <p:ph sz="quarter" idx="1"/>
          </p:nvPr>
        </p:nvSpPr>
        <p:spPr>
          <a:xfrm>
            <a:off x="457200" y="1371600"/>
            <a:ext cx="8001000" cy="5257800"/>
          </a:xfrm>
        </p:spPr>
        <p:txBody>
          <a:bodyPr>
            <a:noAutofit/>
          </a:bodyPr>
          <a:lstStyle/>
          <a:p>
            <a:pPr>
              <a:buNone/>
            </a:pPr>
            <a:endParaRPr lang="en-US" dirty="0" smtClean="0"/>
          </a:p>
          <a:p>
            <a:pPr marL="457200" indent="-457200" algn="just">
              <a:buNone/>
            </a:pPr>
            <a:r>
              <a:rPr lang="en-US" dirty="0" smtClean="0"/>
              <a:t>1.	An applicant shall make a nomination in Form 5 along with the application referred to in rule 12 or rule 17, as the case may be, conferring on one or more persons the right to receive the commuted value of pension in case the applicant dies without receiving the commuted value on or after the date on which commutation becomes absolute.</a:t>
            </a:r>
          </a:p>
          <a:p>
            <a:pPr marL="457200" indent="-457200" algn="just">
              <a:buNone/>
            </a:pPr>
            <a:r>
              <a:rPr lang="en-US" dirty="0" smtClean="0"/>
              <a:t>2.	If there is no such nomination, or if the nomination made does not subsist, the commuted value shall be paid to the family in the manner indicated in clause (b) of sub rule 1 of rule 50 of </a:t>
            </a:r>
            <a:r>
              <a:rPr lang="en-US" dirty="0" err="1" smtClean="0"/>
              <a:t>Odisha</a:t>
            </a:r>
            <a:r>
              <a:rPr lang="en-US" dirty="0" smtClean="0"/>
              <a:t> Civil Service Pension Rules 1992.</a:t>
            </a:r>
          </a:p>
          <a:p>
            <a:pPr>
              <a:buNone/>
            </a:pPr>
            <a:r>
              <a:rPr lang="en-US" dirty="0" smtClean="0"/>
              <a:t>                            </a:t>
            </a:r>
            <a:endParaRPr lang="en-US" sz="6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Retrospective revision of Final Pension</a:t>
            </a:r>
            <a:endParaRPr lang="en-US" dirty="0"/>
          </a:p>
        </p:txBody>
      </p:sp>
      <p:sp>
        <p:nvSpPr>
          <p:cNvPr id="3" name="Content Placeholder 2"/>
          <p:cNvSpPr>
            <a:spLocks noGrp="1"/>
          </p:cNvSpPr>
          <p:nvPr>
            <p:ph sz="quarter" idx="1"/>
          </p:nvPr>
        </p:nvSpPr>
        <p:spPr>
          <a:xfrm>
            <a:off x="457200" y="1371600"/>
            <a:ext cx="7924800" cy="5102352"/>
          </a:xfrm>
        </p:spPr>
        <p:txBody>
          <a:bodyPr>
            <a:noAutofit/>
          </a:bodyPr>
          <a:lstStyle/>
          <a:p>
            <a:pPr algn="just"/>
            <a:r>
              <a:rPr lang="en-US" sz="2800" dirty="0" smtClean="0"/>
              <a:t>An applicant who has commuted a fraction of his final pension and after commutation his pension has been revised and enhanced retrospectively as a result of Government’s decision, the applicant shall be paid the difference between the commuted value determined with reference to enhanced pension and the commuted value already authorized.  For the payment of difference the applicant shall not be required to apply fresh:</a:t>
            </a:r>
          </a:p>
          <a:p>
            <a:pPr algn="just"/>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and Restoration of commuted portion of pension. </a:t>
            </a:r>
            <a:endParaRPr lang="en-US" dirty="0"/>
          </a:p>
        </p:txBody>
      </p:sp>
      <p:sp>
        <p:nvSpPr>
          <p:cNvPr id="3" name="Content Placeholder 2"/>
          <p:cNvSpPr>
            <a:spLocks noGrp="1"/>
          </p:cNvSpPr>
          <p:nvPr>
            <p:ph sz="quarter" idx="1"/>
          </p:nvPr>
        </p:nvSpPr>
        <p:spPr>
          <a:xfrm>
            <a:off x="457200" y="1600200"/>
            <a:ext cx="7848600" cy="4873752"/>
          </a:xfrm>
        </p:spPr>
        <p:txBody>
          <a:bodyPr>
            <a:normAutofit/>
          </a:bodyPr>
          <a:lstStyle/>
          <a:p>
            <a:pPr algn="just"/>
            <a:r>
              <a:rPr lang="en-US" dirty="0" smtClean="0"/>
              <a:t> commuted portion of pension  to be restored on the expiry of 15 years from the date on which the amount of pension was reduced on account of commutation of a portion thereof. RULE 7 (1)</a:t>
            </a:r>
          </a:p>
          <a:p>
            <a:pPr algn="just"/>
            <a:r>
              <a:rPr lang="en-US" dirty="0" smtClean="0"/>
              <a:t> calculated in accordance with the table of values prescribed from time to time and applicable to the applicant on the date on which the commutation becomes absolute. Rule 5(1) </a:t>
            </a:r>
          </a:p>
          <a:p>
            <a:pPr algn="just"/>
            <a:r>
              <a:rPr lang="en-US" dirty="0" smtClean="0"/>
              <a:t>• Commuted portion X Commutation factor X 12  =  CVP</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 Table for calculation of Commutation</a:t>
            </a:r>
            <a:endParaRPr lang="en-US" dirty="0"/>
          </a:p>
        </p:txBody>
      </p:sp>
      <p:pic>
        <p:nvPicPr>
          <p:cNvPr id="4" name="Content Placeholder 3" descr="New Doc 2023-06-18 19.49.06_1.jpg"/>
          <p:cNvPicPr>
            <a:picLocks noGrp="1" noChangeAspect="1"/>
          </p:cNvPicPr>
          <p:nvPr>
            <p:ph sz="quarter" idx="1"/>
          </p:nvPr>
        </p:nvPicPr>
        <p:blipFill>
          <a:blip r:embed="rId2"/>
          <a:stretch>
            <a:fillRect/>
          </a:stretch>
        </p:blipFill>
        <p:spPr>
          <a:xfrm>
            <a:off x="533400" y="1447800"/>
            <a:ext cx="7848600" cy="5181600"/>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lstStyle/>
          <a:p>
            <a:r>
              <a:rPr lang="en-US" b="1" dirty="0" smtClean="0"/>
              <a:t>Family Pension</a:t>
            </a:r>
            <a:endParaRPr lang="en-US" b="1" dirty="0"/>
          </a:p>
        </p:txBody>
      </p:sp>
      <p:sp>
        <p:nvSpPr>
          <p:cNvPr id="3" name="Content Placeholder 2"/>
          <p:cNvSpPr>
            <a:spLocks noGrp="1"/>
          </p:cNvSpPr>
          <p:nvPr>
            <p:ph sz="quarter" idx="1"/>
          </p:nvPr>
        </p:nvSpPr>
        <p:spPr>
          <a:xfrm>
            <a:off x="304800" y="1295400"/>
            <a:ext cx="8305800" cy="5178552"/>
          </a:xfrm>
        </p:spPr>
        <p:txBody>
          <a:bodyPr>
            <a:noAutofit/>
          </a:bodyPr>
          <a:lstStyle/>
          <a:p>
            <a:pPr algn="just"/>
            <a:r>
              <a:rPr lang="en-US" sz="2800" dirty="0" smtClean="0"/>
              <a:t>To a Government servant, entering service in a pensionable establishment on or after the 1</a:t>
            </a:r>
            <a:r>
              <a:rPr lang="en-US" sz="2800" baseline="30000" dirty="0" smtClean="0"/>
              <a:t>st</a:t>
            </a:r>
            <a:r>
              <a:rPr lang="en-US" sz="2800" dirty="0" smtClean="0"/>
              <a:t> January, 1964, but on or before 31.12.2004.</a:t>
            </a:r>
          </a:p>
          <a:p>
            <a:pPr algn="just"/>
            <a:r>
              <a:rPr lang="en-US" sz="2800" dirty="0" smtClean="0"/>
              <a:t>The monthly family pension is based on the pay drawn on date of retirement or on the date of death of the Government servant as the case may be, and is admissible at a uniform rate of 30% of the last pay drawn subject to minimum of Rs.3500 p/m.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fontScale="92500" lnSpcReduction="10000"/>
          </a:bodyPr>
          <a:lstStyle/>
          <a:p>
            <a:pPr algn="just">
              <a:buNone/>
            </a:pPr>
            <a:r>
              <a:rPr lang="en-US" dirty="0" smtClean="0"/>
              <a:t>D) Retiring Pension (Rule 41)</a:t>
            </a:r>
          </a:p>
          <a:p>
            <a:pPr algn="just">
              <a:buNone/>
            </a:pPr>
            <a:r>
              <a:rPr lang="en-US" dirty="0" smtClean="0"/>
              <a:t>	A retiring pension shall be granted to a Government servant who retires or is retired before attaining the age of Superannuation or to a </a:t>
            </a:r>
            <a:r>
              <a:rPr lang="en-US" dirty="0" err="1" smtClean="0"/>
              <a:t>Govt</a:t>
            </a:r>
            <a:r>
              <a:rPr lang="en-US" dirty="0" smtClean="0"/>
              <a:t> servant who, on being declared surplus opts, for voluntary retirement. </a:t>
            </a:r>
          </a:p>
          <a:p>
            <a:pPr algn="just">
              <a:buNone/>
            </a:pPr>
            <a:r>
              <a:rPr lang="en-US" dirty="0" smtClean="0"/>
              <a:t>	If a government servant wishes to retire, he shall give a notice in writing to the appointing authority at least three months before the date on which he wishes to retire </a:t>
            </a:r>
          </a:p>
          <a:p>
            <a:pPr algn="just">
              <a:buNone/>
            </a:pPr>
            <a:r>
              <a:rPr lang="en-US" dirty="0" smtClean="0"/>
              <a:t>	If the appointing authority decides to get a Govt. Servant retired in public interest, he shall give a notice in writing to that </a:t>
            </a:r>
            <a:r>
              <a:rPr lang="en-US" dirty="0" err="1" smtClean="0"/>
              <a:t>Govt</a:t>
            </a:r>
            <a:r>
              <a:rPr lang="en-US" dirty="0" smtClean="0"/>
              <a:t> servant, at least three months before the date on which he is required to retire or three month’s pay and allowances in lieu of such notice.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467600" cy="1143000"/>
          </a:xfrm>
        </p:spPr>
        <p:txBody>
          <a:bodyPr>
            <a:normAutofit/>
          </a:bodyPr>
          <a:lstStyle/>
          <a:p>
            <a:r>
              <a:rPr lang="en-US" sz="3200" b="1" dirty="0" smtClean="0"/>
              <a:t>Additional quantum of pension</a:t>
            </a:r>
            <a:endParaRPr lang="en-US" sz="3200" b="1" dirty="0"/>
          </a:p>
        </p:txBody>
      </p:sp>
      <p:sp>
        <p:nvSpPr>
          <p:cNvPr id="3" name="Content Placeholder 2"/>
          <p:cNvSpPr>
            <a:spLocks noGrp="1"/>
          </p:cNvSpPr>
          <p:nvPr>
            <p:ph sz="quarter" idx="1"/>
          </p:nvPr>
        </p:nvSpPr>
        <p:spPr/>
        <p:txBody>
          <a:bodyPr>
            <a:normAutofit/>
          </a:bodyPr>
          <a:lstStyle/>
          <a:p>
            <a:pPr algn="just"/>
            <a:r>
              <a:rPr lang="en-US" sz="2800" dirty="0" smtClean="0"/>
              <a:t>The amount of family pension shall be fixed at monthly rates and be expressed in whole rupees and where the family pension contains a fraction of a rupee, it shall be rounded off to the next higher rupee. </a:t>
            </a:r>
          </a:p>
          <a:p>
            <a:pPr algn="just">
              <a:buNone/>
            </a:pPr>
            <a:r>
              <a:rPr lang="en-US" sz="2800" dirty="0" smtClean="0"/>
              <a:t>	(Substituted vide finance department notification no.24142/F, dt.09.04.2015)</a:t>
            </a:r>
            <a:endParaRPr lang="en-US" sz="2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a:xfrm>
            <a:off x="457200" y="1600200"/>
            <a:ext cx="7924800" cy="4873752"/>
          </a:xfrm>
        </p:spPr>
        <p:txBody>
          <a:bodyPr/>
          <a:lstStyle/>
          <a:p>
            <a:pPr algn="just"/>
            <a:r>
              <a:rPr lang="en-US" sz="2800" dirty="0" smtClean="0"/>
              <a:t>In addition to the family pension calculated above, the quantum of family pension payable to the old family pensioners shall be increased </a:t>
            </a:r>
            <a:r>
              <a:rPr lang="en-US" sz="2800" dirty="0" err="1" smtClean="0"/>
              <a:t>w.e.f</a:t>
            </a:r>
            <a:r>
              <a:rPr lang="en-US" sz="2800" dirty="0" smtClean="0"/>
              <a:t>. 01.12.2008, but in case of family pension holders of state judicial service the effective date will be from dtd.01.01.2006 after completion of 80 years of age or above in the following manner:</a:t>
            </a:r>
          </a:p>
          <a:p>
            <a:pPr algn="just"/>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 the quantum of pension payable to the old pensioners after completion of eighty years of age shall be increased in the following manner :</a:t>
            </a:r>
          </a:p>
          <a:p>
            <a:r>
              <a:rPr lang="en-US" dirty="0" smtClean="0"/>
              <a:t>• vide Finance Department Notification No.24142/F., dtd.04.09.2015)</a:t>
            </a:r>
          </a:p>
          <a:p>
            <a:r>
              <a:rPr lang="en-US" dirty="0" smtClean="0"/>
              <a:t>Age of pensioner Additional quantum of pension</a:t>
            </a:r>
          </a:p>
          <a:p>
            <a:r>
              <a:rPr lang="en-US" dirty="0" smtClean="0"/>
              <a:t>From 80 years (on completion) to less than 85 years 20% of the basic pension</a:t>
            </a:r>
          </a:p>
          <a:p>
            <a:r>
              <a:rPr lang="en-US" dirty="0" smtClean="0"/>
              <a:t>From 85 years (on completion) to less than 90 years 30% of the basic pension. From 90 years (on completion) to less than 95 years 40% of the basic pension.</a:t>
            </a:r>
          </a:p>
          <a:p>
            <a:r>
              <a:rPr lang="en-US" dirty="0" smtClean="0"/>
              <a:t>From 95 years (on completion) to less than 100 years 50% of the basic pension.</a:t>
            </a:r>
          </a:p>
          <a:p>
            <a:r>
              <a:rPr lang="en-US" dirty="0" smtClean="0"/>
              <a:t>100 years (on completion) or more 100% of the basic pension</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pension to categorized family pensioners</a:t>
            </a:r>
            <a:endParaRPr lang="en-US" dirty="0"/>
          </a:p>
        </p:txBody>
      </p:sp>
      <p:sp>
        <p:nvSpPr>
          <p:cNvPr id="3" name="Content Placeholder 2"/>
          <p:cNvSpPr>
            <a:spLocks noGrp="1"/>
          </p:cNvSpPr>
          <p:nvPr>
            <p:ph sz="quarter" idx="1"/>
          </p:nvPr>
        </p:nvSpPr>
        <p:spPr/>
        <p:txBody>
          <a:bodyPr>
            <a:normAutofit fontScale="92500"/>
          </a:bodyPr>
          <a:lstStyle/>
          <a:p>
            <a:pPr>
              <a:buNone/>
            </a:pPr>
            <a:r>
              <a:rPr lang="en-US" dirty="0" smtClean="0"/>
              <a:t>1. First Category</a:t>
            </a:r>
          </a:p>
          <a:p>
            <a:pPr algn="just"/>
            <a:r>
              <a:rPr lang="en-US" dirty="0" smtClean="0"/>
              <a:t>Widow/widower up to date of death or re-marriage whichever is earlier;</a:t>
            </a:r>
          </a:p>
          <a:p>
            <a:pPr algn="just"/>
            <a:r>
              <a:rPr lang="en-US" dirty="0" smtClean="0"/>
              <a:t>Son until he attains the age of 25 years or he starts earning his livelihood whichever is earlier;</a:t>
            </a:r>
          </a:p>
          <a:p>
            <a:pPr algn="just"/>
            <a:r>
              <a:rPr lang="en-US" dirty="0" smtClean="0"/>
              <a:t>Unmarried daughter until she attains the age of 25 years or until she gets married or she starts earning her livelihood whichever is earliest.</a:t>
            </a:r>
          </a:p>
          <a:p>
            <a:pPr marL="457200" indent="-457200" algn="just">
              <a:buAutoNum type="arabicPeriod" startAt="2"/>
            </a:pPr>
            <a:r>
              <a:rPr lang="en-US" dirty="0" smtClean="0"/>
              <a:t>Second Category</a:t>
            </a:r>
          </a:p>
          <a:p>
            <a:pPr marL="457200" indent="-457200" algn="just"/>
            <a:r>
              <a:rPr lang="en-US" dirty="0" smtClean="0"/>
              <a:t>Unmarried/widowed/Divorced daughter not covered by first category above, up to date of her marriage/remarriage or till the date she starts earning or up to date of death whichever is earliest;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lstStyle/>
          <a:p>
            <a:pPr algn="just"/>
            <a:r>
              <a:rPr lang="en-US" dirty="0" smtClean="0"/>
              <a:t>Parents, who were fully dependant on Government servant (when the Government servant was alive) provided the deceased employee, had left behind neither a widow nor a child. If both parents are alive, it will be paid first to mother and after her death to father.</a:t>
            </a:r>
          </a:p>
          <a:p>
            <a:pPr algn="just"/>
            <a:r>
              <a:rPr lang="en-US" dirty="0" smtClean="0"/>
              <a:t>Family pension to dependant parents, unmarried/widowed/divorced daughter will continue till date of death.</a:t>
            </a:r>
          </a:p>
          <a:p>
            <a:pPr algn="just"/>
            <a:r>
              <a:rPr lang="en-US" dirty="0" smtClean="0"/>
              <a:t>Family pension to unmarried/widowed/divorced daughters and disabled children even after attaining the age of 25 years</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a:xfrm>
            <a:off x="457200" y="1447800"/>
            <a:ext cx="8077200" cy="5026152"/>
          </a:xfrm>
        </p:spPr>
        <p:txBody>
          <a:bodyPr/>
          <a:lstStyle/>
          <a:p>
            <a:pPr algn="just"/>
            <a:r>
              <a:rPr lang="en-US" dirty="0" smtClean="0"/>
              <a:t>Family pension to the family members in Second Category shall be payable only after the eligible family member in First Category have ceased to be eligible to receive the family pension and there is no disabled child to receive the family pension.</a:t>
            </a:r>
          </a:p>
          <a:p>
            <a:pPr algn="just"/>
            <a:r>
              <a:rPr lang="en-US" dirty="0" smtClean="0"/>
              <a:t>Grant of family pension to children in respective category shall be payable in order of their date of birth irrespective of their sex.</a:t>
            </a:r>
          </a:p>
          <a:p>
            <a:pPr marL="457200" indent="-457200" algn="just">
              <a:buAutoNum type="alphaUcPeriod" startAt="3"/>
            </a:pPr>
            <a:r>
              <a:rPr lang="en-US" dirty="0" smtClean="0"/>
              <a:t>Child means:-</a:t>
            </a:r>
          </a:p>
          <a:p>
            <a:pPr marL="457200" indent="-457200" algn="just">
              <a:buNone/>
            </a:pPr>
            <a:r>
              <a:rPr lang="en-US" dirty="0" smtClean="0"/>
              <a:t>1.	in case of a son, until he starts earnings his livelihood or attains the age 25 years whichever is earlier;</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a:xfrm>
            <a:off x="457200" y="1600200"/>
            <a:ext cx="7772400" cy="4873752"/>
          </a:xfrm>
        </p:spPr>
        <p:txBody>
          <a:bodyPr>
            <a:noAutofit/>
          </a:bodyPr>
          <a:lstStyle/>
          <a:p>
            <a:pPr algn="just"/>
            <a:r>
              <a:rPr lang="en-US" dirty="0" smtClean="0"/>
              <a:t>2.	In case of daughter, until she gets married or starts earnings her livelihood or attains the age 25 years whichever is earlier;</a:t>
            </a:r>
          </a:p>
          <a:p>
            <a:pPr algn="just"/>
            <a:r>
              <a:rPr lang="en-US" dirty="0" smtClean="0"/>
              <a:t>3.	Even after attaining the age 25 years, family pension payable to the unmarried/widowed/divorced/disabled widowed/ disabled divorced daughter until she gets married/re-married or starts earnings her livelihood whichever is earlier;</a:t>
            </a:r>
          </a:p>
          <a:p>
            <a:pPr algn="just">
              <a:buNone/>
            </a:pPr>
            <a:r>
              <a:rPr lang="en-US" dirty="0" smtClean="0"/>
              <a:t>(OCS Pension rule 2 (b) read with FD notification no.32745/F dated.23.07.2011)</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73162"/>
          </a:xfrm>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a:xfrm>
            <a:off x="457200" y="1600200"/>
            <a:ext cx="8077200" cy="5029200"/>
          </a:xfrm>
        </p:spPr>
        <p:txBody>
          <a:bodyPr>
            <a:normAutofit lnSpcReduction="10000"/>
          </a:bodyPr>
          <a:lstStyle/>
          <a:p>
            <a:pPr algn="just"/>
            <a:r>
              <a:rPr lang="en-US" sz="3200" dirty="0" smtClean="0"/>
              <a:t>• Where the deceased Government servant or pensioner is survived by </a:t>
            </a:r>
          </a:p>
          <a:p>
            <a:pPr algn="just"/>
            <a:r>
              <a:rPr lang="en-US" sz="3200" dirty="0" smtClean="0"/>
              <a:t>• a widow   &amp; </a:t>
            </a:r>
          </a:p>
          <a:p>
            <a:pPr algn="just"/>
            <a:r>
              <a:rPr lang="en-US" sz="3200" dirty="0" smtClean="0"/>
              <a:t>• eligible child or children from a deceased wife, the eligible child or children shall be entitled the share of family pension which the mother would have received if she had been alive at the time of the death of the Government servant or pensioner</a:t>
            </a:r>
            <a:r>
              <a:rPr lang="en-US" dirty="0"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a:xfrm>
            <a:off x="457200" y="1600200"/>
            <a:ext cx="7848600" cy="4873752"/>
          </a:xfrm>
        </p:spPr>
        <p:txBody>
          <a:bodyPr>
            <a:noAutofit/>
          </a:bodyPr>
          <a:lstStyle/>
          <a:p>
            <a:pPr algn="just"/>
            <a:r>
              <a:rPr lang="en-US" sz="2800" dirty="0" smtClean="0"/>
              <a:t>• the amount of pension 30% of emoluments in all cases and shall be subject to </a:t>
            </a:r>
          </a:p>
          <a:p>
            <a:pPr algn="just"/>
            <a:r>
              <a:rPr lang="en-US" sz="2800" dirty="0" smtClean="0"/>
              <a:t>• minimum of ₹3500/- having no maximum limit </a:t>
            </a:r>
            <a:r>
              <a:rPr lang="en-US" sz="2800" dirty="0" err="1" smtClean="0"/>
              <a:t>w.e.f</a:t>
            </a:r>
            <a:r>
              <a:rPr lang="en-US" sz="2800" dirty="0" smtClean="0"/>
              <a:t>. 01.01.2006 to 31.12.2015. (vide Finance Department Notification No.24142/F., dtd.04.09.2015) </a:t>
            </a:r>
          </a:p>
          <a:p>
            <a:pPr algn="just"/>
            <a:r>
              <a:rPr lang="en-US" sz="2800" dirty="0" smtClean="0"/>
              <a:t>• minimum of ₹8300/- having no maximum limit </a:t>
            </a:r>
            <a:r>
              <a:rPr lang="en-US" sz="2800" dirty="0" err="1" smtClean="0"/>
              <a:t>w.e.f</a:t>
            </a:r>
            <a:r>
              <a:rPr lang="en-US" sz="2800" dirty="0" smtClean="0"/>
              <a:t>. 01.01.2016. (vide Finance Department Notification No.24142/F., dtd.04.09.2015) </a:t>
            </a:r>
            <a:endParaRPr lang="en-US" sz="2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477962"/>
          </a:xfrm>
        </p:spPr>
        <p:txBody>
          <a:bodyPr>
            <a:normAutofit fontScale="90000"/>
          </a:bodyPr>
          <a:lstStyle/>
          <a:p>
            <a:r>
              <a:rPr lang="en-US" dirty="0" err="1" smtClean="0"/>
              <a:t>Contd</a:t>
            </a:r>
            <a:r>
              <a:rPr lang="en-US" dirty="0" smtClean="0"/>
              <a:t>…. Family pension and death gratuity to the family members of the Government employee/ pensioner who disappears or absconded </a:t>
            </a:r>
            <a:endParaRPr lang="en-US" dirty="0"/>
          </a:p>
        </p:txBody>
      </p:sp>
      <p:sp>
        <p:nvSpPr>
          <p:cNvPr id="3" name="Content Placeholder 2"/>
          <p:cNvSpPr>
            <a:spLocks noGrp="1"/>
          </p:cNvSpPr>
          <p:nvPr>
            <p:ph sz="quarter" idx="1"/>
          </p:nvPr>
        </p:nvSpPr>
        <p:spPr>
          <a:xfrm>
            <a:off x="304800" y="1828800"/>
            <a:ext cx="8534400" cy="4645152"/>
          </a:xfrm>
        </p:spPr>
        <p:txBody>
          <a:bodyPr>
            <a:normAutofit fontScale="92500" lnSpcReduction="10000"/>
          </a:bodyPr>
          <a:lstStyle/>
          <a:p>
            <a:pPr algn="just"/>
            <a:r>
              <a:rPr lang="en-US" dirty="0" smtClean="0"/>
              <a:t> the family shall be paid the due arrear salary and leave encashment if any . </a:t>
            </a:r>
          </a:p>
          <a:p>
            <a:pPr algn="just"/>
            <a:r>
              <a:rPr lang="en-US" dirty="0" smtClean="0"/>
              <a:t> recovery  of the house rent, from the arrear salary payable to the family.      </a:t>
            </a:r>
          </a:p>
          <a:p>
            <a:pPr algn="just"/>
            <a:r>
              <a:rPr lang="en-US" dirty="0" smtClean="0"/>
              <a:t> After the elapse of a period of one year, other benefits like death gratuity/family pension including arrears shall also be granted to the family, </a:t>
            </a:r>
          </a:p>
          <a:p>
            <a:pPr algn="just"/>
            <a:r>
              <a:rPr lang="en-US" dirty="0" smtClean="0"/>
              <a:t> provided that the concerned family shall intimate the fact of disappearance of the Government servant/ to the Head of Office under whom the Government servant served last for the purpose of sanction of the benefits. </a:t>
            </a:r>
          </a:p>
          <a:p>
            <a:pPr algn="just"/>
            <a:r>
              <a:rPr lang="en-US" dirty="0" smtClean="0"/>
              <a:t>Where the Head of Office is not the pension sanctioning authority he will send the papers to the pension sanctioning authority with recommendation/comments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a:xfrm>
            <a:off x="457200" y="1752600"/>
            <a:ext cx="7467600" cy="4721352"/>
          </a:xfrm>
        </p:spPr>
        <p:txBody>
          <a:bodyPr>
            <a:normAutofit/>
          </a:bodyPr>
          <a:lstStyle/>
          <a:p>
            <a:pPr algn="just"/>
            <a:r>
              <a:rPr lang="en-US" dirty="0" smtClean="0"/>
              <a:t>E) Voluntary Retirement (Rule 42)</a:t>
            </a:r>
          </a:p>
          <a:p>
            <a:pPr algn="just"/>
            <a:r>
              <a:rPr lang="en-US" dirty="0" smtClean="0"/>
              <a:t>Any Govt. servant can apply for voluntary retirement, three months in advance, only after the completion of twenty years of his qualifying service, provided there is no vigilance or Departmental Enquiry pending/initiated against him/her. In this case concerned appointing authority has to obtain approval of the Government.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to follow</a:t>
            </a:r>
            <a:endParaRPr lang="en-US" dirty="0"/>
          </a:p>
        </p:txBody>
      </p:sp>
      <p:sp>
        <p:nvSpPr>
          <p:cNvPr id="3" name="Content Placeholder 2"/>
          <p:cNvSpPr>
            <a:spLocks noGrp="1"/>
          </p:cNvSpPr>
          <p:nvPr>
            <p:ph sz="quarter" idx="1"/>
          </p:nvPr>
        </p:nvSpPr>
        <p:spPr>
          <a:xfrm>
            <a:off x="457200" y="1600200"/>
            <a:ext cx="8001000" cy="4873752"/>
          </a:xfrm>
        </p:spPr>
        <p:txBody>
          <a:bodyPr/>
          <a:lstStyle/>
          <a:p>
            <a:pPr algn="just"/>
            <a:r>
              <a:rPr lang="en-US" dirty="0" smtClean="0"/>
              <a:t>1. An F.I.R. should be lodged with the nearest Police Station under intimation to the concerned Head of Office. </a:t>
            </a:r>
          </a:p>
          <a:p>
            <a:pPr algn="just"/>
            <a:r>
              <a:rPr lang="en-US" dirty="0" smtClean="0"/>
              <a:t>2. The Head of Office should obtain a report from the Police Station through the District Police Officer that the employee has not been traced out after all efforts made by Police. </a:t>
            </a:r>
          </a:p>
          <a:p>
            <a:pPr algn="just"/>
            <a:r>
              <a:rPr lang="en-US" dirty="0" smtClean="0"/>
              <a:t> 3. An Indemnity Bond in Form-Q shall be taken from the dependants of the employee that all payments will be adjusted against the payments due to the employee in case he appears on the scene and makes any claim.</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a:xfrm>
            <a:off x="457200" y="1600200"/>
            <a:ext cx="7848600" cy="4873752"/>
          </a:xfrm>
        </p:spPr>
        <p:txBody>
          <a:bodyPr>
            <a:noAutofit/>
          </a:bodyPr>
          <a:lstStyle/>
          <a:p>
            <a:pPr algn="just"/>
            <a:r>
              <a:rPr lang="en-US" sz="2800" dirty="0" smtClean="0"/>
              <a:t> the date of disappearance of the employee or pensioner shall be reckoned from the date of lodging of the FIR </a:t>
            </a:r>
          </a:p>
          <a:p>
            <a:pPr algn="just"/>
            <a:r>
              <a:rPr lang="en-US" sz="2800" dirty="0" smtClean="0"/>
              <a:t> Sanction of family pension – after lapse of  one year from the date lodging of First Information Report (F.I.R) . </a:t>
            </a:r>
          </a:p>
          <a:p>
            <a:pPr algn="just"/>
            <a:r>
              <a:rPr lang="en-US" sz="2800" dirty="0" smtClean="0"/>
              <a:t> accrual of family pension benefit – retrospectively from the date on which the FIR is lodged or after expiry of leave of the employee who has disappeared whichever is later. </a:t>
            </a:r>
            <a:endParaRPr 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Death Gratuity in case of family pensioner (missing case)</a:t>
            </a:r>
            <a:endParaRPr lang="en-US" dirty="0"/>
          </a:p>
        </p:txBody>
      </p:sp>
      <p:sp>
        <p:nvSpPr>
          <p:cNvPr id="3" name="Content Placeholder 2"/>
          <p:cNvSpPr>
            <a:spLocks noGrp="1"/>
          </p:cNvSpPr>
          <p:nvPr>
            <p:ph sz="quarter" idx="1"/>
          </p:nvPr>
        </p:nvSpPr>
        <p:spPr>
          <a:xfrm>
            <a:off x="457200" y="1600200"/>
            <a:ext cx="8153400" cy="4873752"/>
          </a:xfrm>
        </p:spPr>
        <p:txBody>
          <a:bodyPr>
            <a:noAutofit/>
          </a:bodyPr>
          <a:lstStyle/>
          <a:p>
            <a:pPr algn="just"/>
            <a:r>
              <a:rPr lang="en-US" dirty="0" smtClean="0"/>
              <a:t>Death gratuity – </a:t>
            </a:r>
          </a:p>
          <a:p>
            <a:pPr algn="just"/>
            <a:r>
              <a:rPr lang="en-US" dirty="0" smtClean="0"/>
              <a:t> to be sanctioned after lapse of  one year from the date lodging of First Information Report (F.I.R) . </a:t>
            </a:r>
          </a:p>
          <a:p>
            <a:pPr algn="just"/>
            <a:r>
              <a:rPr lang="en-US" dirty="0" smtClean="0"/>
              <a:t>shall also be payable to the families but not exceeding the amount which would have been payable as retirement gratuity if the person had retired. </a:t>
            </a:r>
          </a:p>
          <a:p>
            <a:pPr algn="just"/>
            <a:r>
              <a:rPr lang="en-US" dirty="0" smtClean="0"/>
              <a:t>The difference between retirement gratuity and death gratuity shall be subsequently payable either after the death is conclusively established or on the expiry of seven years from the date of missing.</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819400"/>
            <a:ext cx="7239000" cy="769441"/>
          </a:xfrm>
          <a:prstGeom prst="rect">
            <a:avLst/>
          </a:prstGeom>
          <a:solidFill>
            <a:srgbClr val="00B0F0"/>
          </a:solidFill>
        </p:spPr>
        <p:txBody>
          <a:bodyPr wrap="square" rtlCol="0">
            <a:spAutoFit/>
          </a:bodyPr>
          <a:lstStyle/>
          <a:p>
            <a:pPr algn="ctr"/>
            <a:r>
              <a:rPr lang="en-US" sz="4400" b="1" dirty="0" smtClean="0"/>
              <a:t>THANK YOU</a:t>
            </a:r>
            <a:endParaRPr lang="en-US"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lstStyle/>
          <a:p>
            <a:pPr algn="just"/>
            <a:r>
              <a:rPr lang="en-US" dirty="0" smtClean="0"/>
              <a:t>F) Compulsory Retirement Pension (Rule 45)</a:t>
            </a:r>
          </a:p>
          <a:p>
            <a:pPr algn="just"/>
            <a:r>
              <a:rPr lang="en-US" dirty="0" smtClean="0"/>
              <a:t>A Government servant compulsorily retired from service as a penalty may be granted by the authority competent to impose such penalty, pension or gratuity, or both at a rate not less than two-thirds and not more than full compensation pension or gratuity, or both admissible to him on the date of his compulsory retirement. The pension granted or allowed shall not be less than Rs.3500 p/m. and 8300 </a:t>
            </a:r>
            <a:r>
              <a:rPr lang="en-US" dirty="0" err="1" smtClean="0"/>
              <a:t>w.e.f</a:t>
            </a:r>
            <a:r>
              <a:rPr lang="en-US" dirty="0" smtClean="0"/>
              <a:t>. 01.01.2016</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Provisions</a:t>
            </a:r>
            <a:endParaRPr lang="en-US" dirty="0"/>
          </a:p>
        </p:txBody>
      </p:sp>
      <p:sp>
        <p:nvSpPr>
          <p:cNvPr id="3" name="Content Placeholder 2"/>
          <p:cNvSpPr>
            <a:spLocks noGrp="1"/>
          </p:cNvSpPr>
          <p:nvPr>
            <p:ph sz="quarter" idx="1"/>
          </p:nvPr>
        </p:nvSpPr>
        <p:spPr/>
        <p:txBody>
          <a:bodyPr>
            <a:normAutofit/>
          </a:bodyPr>
          <a:lstStyle/>
          <a:p>
            <a:pPr lvl="1"/>
            <a:endParaRPr lang="en-US" dirty="0" smtClean="0"/>
          </a:p>
          <a:p>
            <a:endParaRPr lang="en-US" dirty="0" smtClean="0"/>
          </a:p>
          <a:p>
            <a:r>
              <a:rPr lang="en-US" dirty="0" smtClean="0"/>
              <a:t>The age prescribed for retirement on superannuation shall be </a:t>
            </a:r>
          </a:p>
          <a:p>
            <a:r>
              <a:rPr lang="en-US" dirty="0" smtClean="0"/>
              <a:t>A. Retirement on or before 31.05.2014—58 years</a:t>
            </a:r>
          </a:p>
          <a:p>
            <a:r>
              <a:rPr lang="en-US" dirty="0" smtClean="0"/>
              <a:t>Retirement on or after 01.06.2014—60 years</a:t>
            </a:r>
          </a:p>
          <a:p>
            <a:r>
              <a:rPr lang="en-US" dirty="0" smtClean="0"/>
              <a:t>An employee whose date of birth is the first of the month shall retire on the last date of preceding month on superannuation (OCS </a:t>
            </a:r>
            <a:r>
              <a:rPr lang="en-US" dirty="0" smtClean="0"/>
              <a:t>rule </a:t>
            </a:r>
            <a:r>
              <a:rPr lang="en-US" dirty="0" smtClean="0"/>
              <a:t>40-41)</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Pension subject to future conduct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Future good conduct is an implied condition for every grant of pension and its continuance.</a:t>
            </a:r>
          </a:p>
          <a:p>
            <a:r>
              <a:rPr lang="en-US" dirty="0" smtClean="0"/>
              <a:t>If the pensioner is convicted of a serious crime or found guilty of grave misconduct, the whole part of the pension may be withheld or withdrawn by a written order of appointing authority, whether permanently or for a specified period. </a:t>
            </a:r>
          </a:p>
          <a:p>
            <a:r>
              <a:rPr lang="en-US" dirty="0" smtClean="0"/>
              <a:t>The Governor has right to withhold or withdraw a pension or guilty or both. (Rule 6 and 7 of </a:t>
            </a:r>
            <a:r>
              <a:rPr lang="en-US" dirty="0" err="1" smtClean="0"/>
              <a:t>Odisha</a:t>
            </a:r>
            <a:r>
              <a:rPr lang="en-US" dirty="0" smtClean="0"/>
              <a:t> (P) Rules).</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5281</TotalTime>
  <Words>3453</Words>
  <Application>Microsoft Office PowerPoint</Application>
  <PresentationFormat>On-screen Show (4:3)</PresentationFormat>
  <Paragraphs>357</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Oriel</vt:lpstr>
      <vt:lpstr>PENSION</vt:lpstr>
      <vt:lpstr>RETIREMENT BENEFITS</vt:lpstr>
      <vt:lpstr>PENSION</vt:lpstr>
      <vt:lpstr> </vt:lpstr>
      <vt:lpstr>Contd….</vt:lpstr>
      <vt:lpstr>Contd….</vt:lpstr>
      <vt:lpstr>Contd….</vt:lpstr>
      <vt:lpstr>General Provisions</vt:lpstr>
      <vt:lpstr>Pension subject to future conduct </vt:lpstr>
      <vt:lpstr>Withholding/withdrawing of pension</vt:lpstr>
      <vt:lpstr>Qualifying Service (Rule-10, 11,12, 13, 18, 23, 25, and 26)</vt:lpstr>
      <vt:lpstr>Period counting as qualifying service</vt:lpstr>
      <vt:lpstr>Periods not counting as qualifying service (Rule-13 of OCS Pension Rules)</vt:lpstr>
      <vt:lpstr>Rounding of fraction of Qualifying service</vt:lpstr>
      <vt:lpstr>Analysis of pension proposals</vt:lpstr>
      <vt:lpstr>Calculation of Pension</vt:lpstr>
      <vt:lpstr>Calculation of Pension</vt:lpstr>
      <vt:lpstr>Pension Sanctioning Authority </vt:lpstr>
      <vt:lpstr>Contd….</vt:lpstr>
      <vt:lpstr>Contd….</vt:lpstr>
      <vt:lpstr>Calculation of Pension</vt:lpstr>
      <vt:lpstr>Contd….</vt:lpstr>
      <vt:lpstr>Contd….</vt:lpstr>
      <vt:lpstr>Contd….</vt:lpstr>
      <vt:lpstr>ADDITIONAL PENSION- RULE 47(4)(c) </vt:lpstr>
      <vt:lpstr>Scrutiny of Service Details</vt:lpstr>
      <vt:lpstr>Case analysis (superannuation pension)</vt:lpstr>
      <vt:lpstr>Calculation of Pension</vt:lpstr>
      <vt:lpstr>Calculation of pension Example-2</vt:lpstr>
      <vt:lpstr>Calculation of pension</vt:lpstr>
      <vt:lpstr>Calculation of pension</vt:lpstr>
      <vt:lpstr>Calculation of Pension in case of Voluntary Retirement</vt:lpstr>
      <vt:lpstr>Calculation of Pension</vt:lpstr>
      <vt:lpstr>Commutation &amp; DCRG</vt:lpstr>
      <vt:lpstr>DCRG(Death cum Retirement Gratuity)</vt:lpstr>
      <vt:lpstr> Death Gratuity is admissible in the event of death of an employee while in service at the following rates: </vt:lpstr>
      <vt:lpstr>Gratuity Calculation</vt:lpstr>
      <vt:lpstr>Calculation of death gratuity</vt:lpstr>
      <vt:lpstr>Provisional Pension- RULE-65 </vt:lpstr>
      <vt:lpstr>Contd….</vt:lpstr>
      <vt:lpstr>Contd….</vt:lpstr>
      <vt:lpstr>Contd….</vt:lpstr>
      <vt:lpstr>Commutation of Pension </vt:lpstr>
      <vt:lpstr>Contd….</vt:lpstr>
      <vt:lpstr>Nomination to receive the commuted value of pension. Rule-8 of Commutation Rules</vt:lpstr>
      <vt:lpstr>Retrospective revision of Final Pension</vt:lpstr>
      <vt:lpstr>Calculation and Restoration of commuted portion of pension. </vt:lpstr>
      <vt:lpstr>Factor Table for calculation of Commutation</vt:lpstr>
      <vt:lpstr>Family Pension</vt:lpstr>
      <vt:lpstr>Additional quantum of pension</vt:lpstr>
      <vt:lpstr>Contd…</vt:lpstr>
      <vt:lpstr>Contd….</vt:lpstr>
      <vt:lpstr>Family pension to categorized family pensioners</vt:lpstr>
      <vt:lpstr>Contd…</vt:lpstr>
      <vt:lpstr>Contd….</vt:lpstr>
      <vt:lpstr>Contd…</vt:lpstr>
      <vt:lpstr>Contd…</vt:lpstr>
      <vt:lpstr>Contd….</vt:lpstr>
      <vt:lpstr>Contd…. Family pension and death gratuity to the family members of the Government employee/ pensioner who disappears or absconded </vt:lpstr>
      <vt:lpstr>Procedure to follow</vt:lpstr>
      <vt:lpstr>Contd….</vt:lpstr>
      <vt:lpstr>Death Gratuity in case of family pensioner (missing case)</vt:lpstr>
      <vt:lpstr>Slide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ON GOODS &amp; SERVICES TAX (GST)- TRANSITIONAL PROVISIONS</dc:title>
  <dc:creator>Virendra Sir</dc:creator>
  <cp:lastModifiedBy>manoj</cp:lastModifiedBy>
  <cp:revision>891</cp:revision>
  <dcterms:created xsi:type="dcterms:W3CDTF">2006-08-16T00:00:00Z</dcterms:created>
  <dcterms:modified xsi:type="dcterms:W3CDTF">2023-06-25T13:01:54Z</dcterms:modified>
</cp:coreProperties>
</file>