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 id="262" r:id="rId8"/>
    <p:sldId id="263" r:id="rId9"/>
    <p:sldId id="264" r:id="rId10"/>
    <p:sldId id="265" r:id="rId11"/>
    <p:sldId id="266" r:id="rId12"/>
    <p:sldId id="293" r:id="rId13"/>
    <p:sldId id="294" r:id="rId14"/>
    <p:sldId id="267" r:id="rId15"/>
    <p:sldId id="268" r:id="rId16"/>
    <p:sldId id="269" r:id="rId17"/>
    <p:sldId id="270" r:id="rId18"/>
    <p:sldId id="271" r:id="rId19"/>
    <p:sldId id="287" r:id="rId20"/>
    <p:sldId id="272" r:id="rId21"/>
    <p:sldId id="273" r:id="rId22"/>
    <p:sldId id="274" r:id="rId23"/>
    <p:sldId id="275" r:id="rId24"/>
    <p:sldId id="277" r:id="rId25"/>
    <p:sldId id="279" r:id="rId26"/>
    <p:sldId id="280" r:id="rId27"/>
    <p:sldId id="281" r:id="rId28"/>
    <p:sldId id="283" r:id="rId29"/>
    <p:sldId id="284" r:id="rId30"/>
    <p:sldId id="285" r:id="rId31"/>
    <p:sldId id="286" r:id="rId32"/>
    <p:sldId id="288" r:id="rId33"/>
    <p:sldId id="289" r:id="rId34"/>
    <p:sldId id="290" r:id="rId35"/>
    <p:sldId id="291" r:id="rId3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E6F9B8CD-342D-4579-98EC-A8FD6B7370E1}" type="datetimeFigureOut">
              <a:rPr lang="en-US" smtClean="0"/>
              <a:pPr/>
              <a:t>03/10/2024</a:t>
            </a:fld>
            <a:endParaRPr lang="en-US" dirty="0"/>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kumimoji="0" lang="en-US" dirty="0"/>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2BBB5E19-F10A-4C2F-BF6F-11C513378A2E}" type="slidenum">
              <a:rPr kumimoji="0" lang="en-US" smtClean="0"/>
              <a:pPr/>
              <a:t>‹#›</a:t>
            </a:fld>
            <a:endParaRPr kumimoji="0" lang="en-US" dirty="0"/>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03/10/2024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E6F9B8CD-342D-4579-98EC-A8FD6B7370E1}" type="datetimeFigureOut">
              <a:rPr lang="en-US" smtClean="0"/>
              <a:pPr/>
              <a:t>03/10/2024</a:t>
            </a:fld>
            <a:endParaRPr lang="en-US"/>
          </a:p>
        </p:txBody>
      </p:sp>
      <p:sp>
        <p:nvSpPr>
          <p:cNvPr id="5" name="Footer Placeholder 4"/>
          <p:cNvSpPr>
            <a:spLocks noGrp="1"/>
          </p:cNvSpPr>
          <p:nvPr>
            <p:ph type="ftr" sz="quarter" idx="11"/>
          </p:nvPr>
        </p:nvSpPr>
        <p:spPr/>
        <p:txBody>
          <a:bodyPr/>
          <a:lstStyle/>
          <a:p>
            <a:endParaRPr kumimoji="0" lang="en-US"/>
          </a:p>
        </p:txBody>
      </p:sp>
      <p:sp>
        <p:nvSpPr>
          <p:cNvPr id="6" name="Slide Number Placeholder 5"/>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03/10/2024</a:t>
            </a:fld>
            <a:endParaRPr lang="en-US"/>
          </a:p>
        </p:txBody>
      </p:sp>
      <p:sp>
        <p:nvSpPr>
          <p:cNvPr id="9" name="Slide Number Placeholder 8"/>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10" name="Footer Placeholder 9"/>
          <p:cNvSpPr>
            <a:spLocks noGrp="1"/>
          </p:cNvSpPr>
          <p:nvPr>
            <p:ph type="ftr" sz="quarter" idx="16"/>
          </p:nvPr>
        </p:nvSpPr>
        <p:spPr/>
        <p:txBody>
          <a:bodyPr rtlCol="0"/>
          <a:lstStyle/>
          <a:p>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bwMode="auto">
          <a:xfrm rot="5400000">
            <a:off x="7763256" y="1170432"/>
            <a:ext cx="2286000" cy="381000"/>
          </a:xfrm>
        </p:spPr>
        <p:txBody>
          <a:bodyPr/>
          <a:lstStyle/>
          <a:p>
            <a:fld id="{E6F9B8CD-342D-4579-98EC-A8FD6B7370E1}" type="datetimeFigureOut">
              <a:rPr lang="en-US" smtClean="0"/>
              <a:pPr/>
              <a:t>03/10/2024</a:t>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kumimoji="0"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2BBB5E19-F10A-4C2F-BF6F-11C513378A2E}" type="slidenum">
              <a:rPr kumimoji="0" lang="en-US" smtClean="0"/>
              <a:pPr/>
              <a:t>‹#›</a:t>
            </a:fld>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E6F9B8CD-342D-4579-98EC-A8FD6B7370E1}" type="datetimeFigureOut">
              <a:rPr lang="en-US" smtClean="0"/>
              <a:pPr/>
              <a:t>03/10/2024</a:t>
            </a:fld>
            <a:endParaRPr lang="en-US"/>
          </a:p>
        </p:txBody>
      </p:sp>
      <p:sp>
        <p:nvSpPr>
          <p:cNvPr id="6" name="Footer Placeholder 5"/>
          <p:cNvSpPr>
            <a:spLocks noGrp="1"/>
          </p:cNvSpPr>
          <p:nvPr>
            <p:ph type="ftr" sz="quarter" idx="11"/>
          </p:nvPr>
        </p:nvSpPr>
        <p:spPr/>
        <p:txBody>
          <a:bodyPr/>
          <a:lstStyle/>
          <a:p>
            <a:endParaRPr kumimoji="0" lang="en-US"/>
          </a:p>
        </p:txBody>
      </p:sp>
      <p:sp>
        <p:nvSpPr>
          <p:cNvPr id="7" name="Slide Number Placeholder 6"/>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E6F9B8CD-342D-4579-98EC-A8FD6B7370E1}" type="datetimeFigureOut">
              <a:rPr lang="en-US" smtClean="0"/>
              <a:pPr/>
              <a:t>03/10/2024</a:t>
            </a:fld>
            <a:endParaRPr lang="en-US"/>
          </a:p>
        </p:txBody>
      </p:sp>
      <p:sp>
        <p:nvSpPr>
          <p:cNvPr id="8" name="Footer Placeholder 7"/>
          <p:cNvSpPr>
            <a:spLocks noGrp="1"/>
          </p:cNvSpPr>
          <p:nvPr>
            <p:ph type="ftr" sz="quarter" idx="11"/>
          </p:nvPr>
        </p:nvSpPr>
        <p:spPr/>
        <p:txBody>
          <a:bodyPr/>
          <a:lstStyle/>
          <a:p>
            <a:endParaRPr kumimoji="0" lang="en-US"/>
          </a:p>
        </p:txBody>
      </p:sp>
      <p:sp>
        <p:nvSpPr>
          <p:cNvPr id="9" name="Slide Number Placeholder 8"/>
          <p:cNvSpPr>
            <a:spLocks noGrp="1"/>
          </p:cNvSpPr>
          <p:nvPr>
            <p:ph type="sldNum" sz="quarter" idx="12"/>
          </p:nvPr>
        </p:nvSpPr>
        <p:spPr/>
        <p:txBody>
          <a:bodyPr/>
          <a:lstStyle/>
          <a:p>
            <a:fld id="{2BBB5E19-F10A-4C2F-BF6F-11C513378A2E}" type="slidenum">
              <a:rPr kumimoji="0" lang="en-US" smtClean="0"/>
              <a:pPr/>
              <a:t>‹#›</a:t>
            </a:fld>
            <a:endParaRPr kumimoji="0"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03/10/2024</a:t>
            </a:fld>
            <a:endParaRPr lang="en-US"/>
          </a:p>
        </p:txBody>
      </p:sp>
      <p:sp>
        <p:nvSpPr>
          <p:cNvPr id="7" name="Slide Number Placeholder 6"/>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8" name="Footer Placeholder 7"/>
          <p:cNvSpPr>
            <a:spLocks noGrp="1"/>
          </p:cNvSpPr>
          <p:nvPr>
            <p:ph type="ftr" sz="quarter" idx="12"/>
          </p:nvPr>
        </p:nvSpPr>
        <p:spPr/>
        <p:txBody>
          <a:bodyPr rtlCol="0"/>
          <a:lstStyle/>
          <a:p>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F9B8CD-342D-4579-98EC-A8FD6B7370E1}" type="datetimeFigureOut">
              <a:rPr lang="en-US" smtClean="0"/>
              <a:pPr/>
              <a:t>03/10/2024</a:t>
            </a:fld>
            <a:endParaRPr lang="en-US"/>
          </a:p>
        </p:txBody>
      </p:sp>
      <p:sp>
        <p:nvSpPr>
          <p:cNvPr id="3" name="Footer Placeholder 2"/>
          <p:cNvSpPr>
            <a:spLocks noGrp="1"/>
          </p:cNvSpPr>
          <p:nvPr>
            <p:ph type="ftr" sz="quarter" idx="11"/>
          </p:nvPr>
        </p:nvSpPr>
        <p:spPr/>
        <p:txBody>
          <a:bodyPr/>
          <a:lstStyle/>
          <a:p>
            <a:endParaRPr kumimoji="0" lang="en-US"/>
          </a:p>
        </p:txBody>
      </p:sp>
      <p:sp>
        <p:nvSpPr>
          <p:cNvPr id="4" name="Slide Number Placeholder 3"/>
          <p:cNvSpPr>
            <a:spLocks noGrp="1"/>
          </p:cNvSpPr>
          <p:nvPr>
            <p:ph type="sldNum" sz="quarter" idx="12"/>
          </p:nvPr>
        </p:nvSpPr>
        <p:spPr/>
        <p:txBody>
          <a:bodyPr/>
          <a:lstStyle/>
          <a:p>
            <a:fld id="{2BBB5E19-F10A-4C2F-BF6F-11C513378A2E}"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pPr algn="r" eaLnBrk="1" latinLnBrk="0" hangingPunct="1"/>
            <a:fld id="{E6F9B8CD-342D-4579-98EC-A8FD6B7370E1}" type="datetimeFigureOut">
              <a:rPr lang="en-US" smtClean="0"/>
              <a:pPr algn="r" eaLnBrk="1" latinLnBrk="0" hangingPunct="1"/>
              <a:t>03/10/2024</a:t>
            </a:fld>
            <a:endParaRPr lang="en-US" dirty="0"/>
          </a:p>
        </p:txBody>
      </p:sp>
      <p:sp>
        <p:nvSpPr>
          <p:cNvPr id="22" name="Slide Number Placeholder 21"/>
          <p:cNvSpPr>
            <a:spLocks noGrp="1"/>
          </p:cNvSpPr>
          <p:nvPr>
            <p:ph type="sldNum" sz="quarter" idx="15"/>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3" name="Footer Placeholder 22"/>
          <p:cNvSpPr>
            <a:spLocks noGrp="1"/>
          </p:cNvSpPr>
          <p:nvPr>
            <p:ph type="ftr" sz="quarter" idx="16"/>
          </p:nvPr>
        </p:nvSpPr>
        <p:spPr/>
        <p:txBody>
          <a:bodyPr rtlCol="0"/>
          <a:lstStyle/>
          <a:p>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pPr algn="r" eaLnBrk="1" latinLnBrk="0" hangingPunct="1"/>
            <a:fld id="{E6F9B8CD-342D-4579-98EC-A8FD6B7370E1}" type="datetimeFigureOut">
              <a:rPr lang="en-US" smtClean="0"/>
              <a:pPr algn="r" eaLnBrk="1" latinLnBrk="0" hangingPunct="1"/>
              <a:t>03/10/2024</a:t>
            </a:fld>
            <a:endParaRPr lang="en-US"/>
          </a:p>
        </p:txBody>
      </p:sp>
      <p:sp>
        <p:nvSpPr>
          <p:cNvPr id="18" name="Slide Number Placeholder 17"/>
          <p:cNvSpPr>
            <a:spLocks noGrp="1"/>
          </p:cNvSpPr>
          <p:nvPr>
            <p:ph type="sldNum" sz="quarter" idx="11"/>
          </p:nvPr>
        </p:nvSpPr>
        <p:spPr/>
        <p:txBody>
          <a:bodyPr rtlCol="0"/>
          <a:lstStyle/>
          <a:p>
            <a:pPr algn="ctr" eaLnBrk="1" latinLnBrk="0" hangingPunct="1"/>
            <a:fld id="{2BBB5E19-F10A-4C2F-BF6F-11C513378A2E}" type="slidenum">
              <a:rPr kumimoji="0" lang="en-US" smtClean="0"/>
              <a:pPr algn="ctr" eaLnBrk="1" latinLnBrk="0" hangingPunct="1"/>
              <a:t>‹#›</a:t>
            </a:fld>
            <a:endParaRPr kumimoji="0" lang="en-US"/>
          </a:p>
        </p:txBody>
      </p:sp>
      <p:sp>
        <p:nvSpPr>
          <p:cNvPr id="21" name="Footer Placeholder 20"/>
          <p:cNvSpPr>
            <a:spLocks noGrp="1"/>
          </p:cNvSpPr>
          <p:nvPr>
            <p:ph type="ftr" sz="quarter" idx="12"/>
          </p:nvPr>
        </p:nvSpPr>
        <p:spPr/>
        <p:txBody>
          <a:bodyPr rtlCol="0"/>
          <a:lstStyle/>
          <a:p>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pPr algn="r" eaLnBrk="1" latinLnBrk="0" hangingPunct="1"/>
            <a:fld id="{E6F9B8CD-342D-4579-98EC-A8FD6B7370E1}" type="datetimeFigureOut">
              <a:rPr lang="en-US" smtClean="0"/>
              <a:pPr algn="r" eaLnBrk="1" latinLnBrk="0" hangingPunct="1"/>
              <a:t>03/10/2024</a:t>
            </a:fld>
            <a:endParaRPr lang="en-US" dirty="0">
              <a:solidFill>
                <a:schemeClr val="tx2"/>
              </a:solidFill>
            </a:endParaRPr>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pPr algn="l" eaLnBrk="1" latinLnBrk="0" hangingPunct="1"/>
            <a:endParaRPr kumimoji="0" lang="en-US" dirty="0">
              <a:solidFill>
                <a:schemeClr val="tx2"/>
              </a:solidFill>
            </a:endParaRPr>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pPr algn="ctr" eaLnBrk="1" latinLnBrk="0" hangingPunct="1"/>
            <a:fld id="{2BBB5E19-F10A-4C2F-BF6F-11C513378A2E}" type="slidenum">
              <a:rPr kumimoji="0" lang="en-US" smtClean="0"/>
              <a:pPr algn="ctr" eaLnBrk="1" latinLnBrk="0" hangingPunct="1"/>
              <a:t>‹#›</a:t>
            </a:fld>
            <a:endParaRPr kumimoji="0" lang="en-US" sz="1400" b="1" dirty="0">
              <a:solidFill>
                <a:srgbClr val="FFFFFF"/>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Local Fund Audit&amp; </a:t>
            </a:r>
            <a:r>
              <a:rPr lang="en-US" sz="1600" dirty="0" smtClean="0"/>
              <a:t>Common Irregularities observed in Financial Management</a:t>
            </a:r>
            <a:endParaRPr lang="en-US" sz="1600" dirty="0"/>
          </a:p>
        </p:txBody>
      </p:sp>
      <p:sp>
        <p:nvSpPr>
          <p:cNvPr id="3" name="Subtitle 2"/>
          <p:cNvSpPr>
            <a:spLocks noGrp="1"/>
          </p:cNvSpPr>
          <p:nvPr>
            <p:ph type="subTitle" idx="1"/>
          </p:nvPr>
        </p:nvSpPr>
        <p:spPr/>
        <p:txBody>
          <a:bodyPr/>
          <a:lstStyle/>
          <a:p>
            <a:r>
              <a:rPr lang="en-US" dirty="0" smtClean="0"/>
              <a:t> </a:t>
            </a:r>
            <a:r>
              <a:rPr lang="en-US" dirty="0" err="1" smtClean="0"/>
              <a:t>Madhusmita</a:t>
            </a:r>
            <a:r>
              <a:rPr lang="en-US" dirty="0" smtClean="0"/>
              <a:t> </a:t>
            </a:r>
            <a:r>
              <a:rPr lang="en-US" dirty="0" err="1" smtClean="0"/>
              <a:t>Pattnaik</a:t>
            </a:r>
            <a:r>
              <a:rPr lang="en-US" dirty="0" smtClean="0"/>
              <a:t>.</a:t>
            </a:r>
          </a:p>
          <a:p>
            <a:r>
              <a:rPr lang="en-US" dirty="0" smtClean="0"/>
              <a:t> Assistant </a:t>
            </a:r>
            <a:r>
              <a:rPr lang="en-US" dirty="0" err="1" smtClean="0"/>
              <a:t>Director,Directorate</a:t>
            </a:r>
            <a:r>
              <a:rPr lang="en-US" dirty="0" smtClean="0"/>
              <a:t> Local Fund Audit ,</a:t>
            </a:r>
            <a:r>
              <a:rPr lang="en-US" dirty="0" err="1" smtClean="0"/>
              <a:t>Odisha</a:t>
            </a:r>
            <a:r>
              <a:rPr lang="en-US" dirty="0" smtClean="0"/>
              <a:t>, Bhubaneswar</a:t>
            </a:r>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ORISSA LOCAL FUND AUDIT ACT 1948                                      contd.</a:t>
            </a:r>
            <a:endParaRPr lang="en-US" dirty="0"/>
          </a:p>
        </p:txBody>
      </p:sp>
      <p:sp>
        <p:nvSpPr>
          <p:cNvPr id="3" name="Content Placeholder 2"/>
          <p:cNvSpPr>
            <a:spLocks noGrp="1"/>
          </p:cNvSpPr>
          <p:nvPr>
            <p:ph sz="quarter" idx="1"/>
          </p:nvPr>
        </p:nvSpPr>
        <p:spPr/>
        <p:txBody>
          <a:bodyPr>
            <a:normAutofit fontScale="92500"/>
          </a:bodyPr>
          <a:lstStyle/>
          <a:p>
            <a:pPr algn="just">
              <a:buNone/>
            </a:pPr>
            <a:r>
              <a:rPr lang="en-US" i="1" dirty="0" smtClean="0"/>
              <a:t> 10. Recovery of surcharge and charges--- (1)Any amount certified under section 9 as </a:t>
            </a:r>
            <a:r>
              <a:rPr lang="en-US" dirty="0" smtClean="0"/>
              <a:t>due from any person shall, if not paid by such person within one month next after   the date of the certification thereof, be recoverable from him as an arrear of land revenue under the provisions of the law for the time being in force for the recovery of arrears of land revenue.</a:t>
            </a:r>
          </a:p>
          <a:p>
            <a:pPr algn="just">
              <a:buNone/>
            </a:pPr>
            <a:r>
              <a:rPr lang="en-US" dirty="0" smtClean="0"/>
              <a:t>(2) For the purposes of this Act, the Collector shall be deemed to be the person to whom the amount recoverable under sub-section (1) shall be payable.</a:t>
            </a:r>
          </a:p>
          <a:p>
            <a:pPr algn="just">
              <a:buNone/>
            </a:pPr>
            <a:r>
              <a:rPr lang="en-US" dirty="0" smtClean="0"/>
              <a:t> (3) The Collector shall pay all certified amounts received by him under sub-section(2) to the local authority concerned</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ORISSA LOCAL FUND AUDIT ACT 1948                                      contd.</a:t>
            </a:r>
            <a:endParaRPr lang="en-US" dirty="0"/>
          </a:p>
        </p:txBody>
      </p:sp>
      <p:sp>
        <p:nvSpPr>
          <p:cNvPr id="3" name="Content Placeholder 2"/>
          <p:cNvSpPr>
            <a:spLocks noGrp="1"/>
          </p:cNvSpPr>
          <p:nvPr>
            <p:ph sz="quarter" idx="1"/>
          </p:nvPr>
        </p:nvSpPr>
        <p:spPr/>
        <p:txBody>
          <a:bodyPr/>
          <a:lstStyle/>
          <a:p>
            <a:pPr algn="just">
              <a:buNone/>
            </a:pPr>
            <a:r>
              <a:rPr lang="en-US" i="1" dirty="0" smtClean="0"/>
              <a:t>11. Appeal from order of surcharge or charge--- (1) Any person aggrieved by any </a:t>
            </a:r>
            <a:r>
              <a:rPr lang="en-US" dirty="0" smtClean="0"/>
              <a:t>surcharge or charge made, may, within fourteen days from the date of communication of such order, appeal to such authority as the Provincial Government may appoint in this behalf to set aside such surcharge or charge and the authority so appointed after making such enquiries as it considers necessary, may pass such orders as it thinks fit.</a:t>
            </a:r>
          </a:p>
          <a:p>
            <a:pPr algn="just">
              <a:buNone/>
            </a:pPr>
            <a:r>
              <a:rPr lang="en-US" dirty="0" smtClean="0"/>
              <a:t>(2)Pending the disposal of such appeal all proceedings for recovery of the certified amount shall be stayed.</a:t>
            </a:r>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265238"/>
          </a:xfrm>
        </p:spPr>
        <p:txBody>
          <a:bodyPr>
            <a:normAutofit fontScale="90000"/>
          </a:bodyPr>
          <a:lstStyle/>
          <a:p>
            <a:r>
              <a:rPr lang="en-US" b="1" dirty="0" smtClean="0"/>
              <a:t>           </a:t>
            </a:r>
            <a:br>
              <a:rPr lang="en-US" b="1" dirty="0" smtClean="0"/>
            </a:br>
            <a:r>
              <a:rPr lang="en-US" b="1" dirty="0" smtClean="0"/>
              <a:t/>
            </a:r>
            <a:br>
              <a:rPr lang="en-US" b="1" dirty="0" smtClean="0"/>
            </a:br>
            <a:r>
              <a:rPr lang="en-US" b="1" dirty="0" smtClean="0"/>
              <a:t/>
            </a:r>
            <a:br>
              <a:rPr lang="en-US" b="1" dirty="0" smtClean="0"/>
            </a:br>
            <a:r>
              <a:rPr lang="en-US" b="1" dirty="0" smtClean="0"/>
              <a:t>                   APPEAL FORUM</a:t>
            </a:r>
            <a:br>
              <a:rPr lang="en-US" b="1" dirty="0" smtClean="0"/>
            </a:br>
            <a:r>
              <a:rPr lang="en-US" b="1" dirty="0" smtClean="0"/>
              <a:t>                             </a:t>
            </a:r>
            <a:r>
              <a:rPr lang="en-US" sz="2000" b="1" dirty="0" smtClean="0"/>
              <a:t>Prior to 01.09.2013</a:t>
            </a:r>
            <a:r>
              <a:rPr lang="en-US" sz="2000" dirty="0" smtClean="0"/>
              <a:t/>
            </a:r>
            <a:br>
              <a:rPr lang="en-US" sz="2000" dirty="0" smtClean="0"/>
            </a:br>
            <a:endParaRPr lang="en-US" sz="2000" dirty="0"/>
          </a:p>
        </p:txBody>
      </p:sp>
      <p:graphicFrame>
        <p:nvGraphicFramePr>
          <p:cNvPr id="4" name="Content Placeholder 3"/>
          <p:cNvGraphicFramePr>
            <a:graphicFrameLocks noGrp="1"/>
          </p:cNvGraphicFramePr>
          <p:nvPr>
            <p:ph sz="quarter" idx="1"/>
          </p:nvPr>
        </p:nvGraphicFramePr>
        <p:xfrm>
          <a:off x="457200" y="1447800"/>
          <a:ext cx="7924800" cy="4191001"/>
        </p:xfrm>
        <a:graphic>
          <a:graphicData uri="http://schemas.openxmlformats.org/drawingml/2006/table">
            <a:tbl>
              <a:tblPr firstRow="1" bandRow="1">
                <a:tableStyleId>{5C22544A-7EE6-4342-B048-85BDC9FD1C3A}</a:tableStyleId>
              </a:tblPr>
              <a:tblGrid>
                <a:gridCol w="3962400"/>
                <a:gridCol w="3962400"/>
              </a:tblGrid>
              <a:tr h="762000">
                <a:tc>
                  <a:txBody>
                    <a:bodyPr/>
                    <a:lstStyle/>
                    <a:p>
                      <a:pPr marL="0" marR="0" indent="0" algn="ctr">
                        <a:lnSpc>
                          <a:spcPct val="115000"/>
                        </a:lnSpc>
                        <a:spcBef>
                          <a:spcPts val="0"/>
                        </a:spcBef>
                        <a:spcAft>
                          <a:spcPts val="0"/>
                        </a:spcAft>
                      </a:pPr>
                      <a:r>
                        <a:rPr lang="en-US" sz="1400" b="1" dirty="0">
                          <a:latin typeface="Calibri"/>
                          <a:ea typeface="Calibri"/>
                          <a:cs typeface="Times New Roman"/>
                        </a:rPr>
                        <a:t>Appellate Authority</a:t>
                      </a:r>
                      <a:endParaRPr lang="en-US" sz="1100" dirty="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 or charge order against which appeal may be preferred </a:t>
                      </a:r>
                      <a:endParaRPr lang="en-US" sz="1100">
                        <a:latin typeface="Calibri"/>
                        <a:ea typeface="Calibri"/>
                        <a:cs typeface="Times New Roman"/>
                      </a:endParaRPr>
                    </a:p>
                  </a:txBody>
                  <a:tcPr marL="68580" marR="68580" marT="0" marB="0"/>
                </a:tc>
              </a:tr>
              <a:tr h="1143001">
                <a:tc>
                  <a:txBody>
                    <a:bodyPr/>
                    <a:lstStyle/>
                    <a:p>
                      <a:pPr marL="0" marR="0" indent="0" algn="ctr">
                        <a:lnSpc>
                          <a:spcPct val="115000"/>
                        </a:lnSpc>
                        <a:spcBef>
                          <a:spcPts val="0"/>
                        </a:spcBef>
                        <a:spcAft>
                          <a:spcPts val="0"/>
                        </a:spcAft>
                      </a:pPr>
                      <a:r>
                        <a:rPr lang="en-US" sz="1400" b="1">
                          <a:latin typeface="Calibri"/>
                          <a:ea typeface="Calibri"/>
                          <a:cs typeface="Times New Roman"/>
                        </a:rPr>
                        <a:t>Deputy Examiner of Local Accounts cum Deputy Director</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 orders issued by DAO and Asst. Examiner in respect of all institutions except ULBs</a:t>
                      </a:r>
                      <a:endParaRPr lang="en-US" sz="1100">
                        <a:latin typeface="Calibri"/>
                        <a:ea typeface="Calibri"/>
                        <a:cs typeface="Times New Roman"/>
                      </a:endParaRPr>
                    </a:p>
                  </a:txBody>
                  <a:tcPr marL="68580" marR="68580" marT="0" marB="0"/>
                </a:tc>
              </a:tr>
              <a:tr h="762000">
                <a:tc>
                  <a:txBody>
                    <a:bodyPr/>
                    <a:lstStyle/>
                    <a:p>
                      <a:pPr marL="0" marR="0" indent="0" algn="ctr">
                        <a:lnSpc>
                          <a:spcPct val="115000"/>
                        </a:lnSpc>
                        <a:spcBef>
                          <a:spcPts val="0"/>
                        </a:spcBef>
                        <a:spcAft>
                          <a:spcPts val="0"/>
                        </a:spcAft>
                      </a:pPr>
                      <a:r>
                        <a:rPr lang="en-US" sz="1400" b="1">
                          <a:latin typeface="Calibri"/>
                          <a:ea typeface="Calibri"/>
                          <a:cs typeface="Times New Roman"/>
                        </a:rPr>
                        <a:t>Examiner of Local Accounts cum Director</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 orders issued by Deputy Examiner in respect of all institutions except ULBs</a:t>
                      </a:r>
                      <a:endParaRPr lang="en-US" sz="1100">
                        <a:latin typeface="Calibri"/>
                        <a:ea typeface="Calibri"/>
                        <a:cs typeface="Times New Roman"/>
                      </a:endParaRPr>
                    </a:p>
                  </a:txBody>
                  <a:tcPr marL="68580" marR="68580" marT="0" marB="0"/>
                </a:tc>
              </a:tr>
              <a:tr h="762000">
                <a:tc>
                  <a:txBody>
                    <a:bodyPr/>
                    <a:lstStyle/>
                    <a:p>
                      <a:pPr marL="0" marR="0" indent="0" algn="ctr">
                        <a:lnSpc>
                          <a:spcPct val="115000"/>
                        </a:lnSpc>
                        <a:spcBef>
                          <a:spcPts val="0"/>
                        </a:spcBef>
                        <a:spcAft>
                          <a:spcPts val="0"/>
                        </a:spcAft>
                      </a:pPr>
                      <a:r>
                        <a:rPr lang="en-US" sz="1400" b="1">
                          <a:latin typeface="Calibri"/>
                          <a:ea typeface="Calibri"/>
                          <a:cs typeface="Times New Roman"/>
                        </a:rPr>
                        <a:t>Development Commissioner</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 orders issued by Examiner in respect of all institutions except ULBs</a:t>
                      </a:r>
                      <a:endParaRPr lang="en-US" sz="1100">
                        <a:latin typeface="Calibri"/>
                        <a:ea typeface="Calibri"/>
                        <a:cs typeface="Times New Roman"/>
                      </a:endParaRPr>
                    </a:p>
                  </a:txBody>
                  <a:tcPr marL="68580" marR="68580" marT="0" marB="0"/>
                </a:tc>
              </a:tr>
              <a:tr h="762000">
                <a:tc>
                  <a:txBody>
                    <a:bodyPr/>
                    <a:lstStyle/>
                    <a:p>
                      <a:pPr marL="0" marR="0" indent="0" algn="ctr">
                        <a:lnSpc>
                          <a:spcPct val="115000"/>
                        </a:lnSpc>
                        <a:spcBef>
                          <a:spcPts val="0"/>
                        </a:spcBef>
                        <a:spcAft>
                          <a:spcPts val="0"/>
                        </a:spcAft>
                      </a:pPr>
                      <a:r>
                        <a:rPr lang="en-US" sz="1400" b="1">
                          <a:latin typeface="Calibri"/>
                          <a:ea typeface="Calibri"/>
                          <a:cs typeface="Times New Roman"/>
                        </a:rPr>
                        <a:t>Minister of H&amp; UD</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dirty="0">
                          <a:latin typeface="Calibri"/>
                          <a:ea typeface="Calibri"/>
                          <a:cs typeface="Times New Roman"/>
                        </a:rPr>
                        <a:t>Surcharge orders issued by any of the above authority  in respect of ULBs</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7467600" cy="1295400"/>
          </a:xfrm>
        </p:spPr>
        <p:txBody>
          <a:bodyPr>
            <a:normAutofit fontScale="90000"/>
          </a:bodyPr>
          <a:lstStyle/>
          <a:p>
            <a:r>
              <a:rPr lang="en-US" b="1" dirty="0" smtClean="0"/>
              <a:t/>
            </a:r>
            <a:br>
              <a:rPr lang="en-US" b="1" dirty="0" smtClean="0"/>
            </a:br>
            <a:r>
              <a:rPr lang="en-US" b="1" dirty="0" smtClean="0"/>
              <a:t>                                        </a:t>
            </a:r>
            <a:r>
              <a:rPr lang="en-US" sz="2000" b="1" dirty="0" smtClean="0"/>
              <a:t>After  01.09.2013</a:t>
            </a:r>
            <a:r>
              <a:rPr lang="en-US" sz="2000" dirty="0" smtClean="0"/>
              <a:t/>
            </a:r>
            <a:br>
              <a:rPr lang="en-US" sz="2000" dirty="0" smtClean="0"/>
            </a:br>
            <a:r>
              <a:rPr lang="en-US" b="1" dirty="0" smtClean="0"/>
              <a:t> </a:t>
            </a:r>
            <a:r>
              <a:rPr lang="en-US" dirty="0" smtClean="0"/>
              <a:t/>
            </a:r>
            <a:br>
              <a:rPr lang="en-US" dirty="0" smtClean="0"/>
            </a:br>
            <a:endParaRPr lang="en-US" dirty="0"/>
          </a:p>
        </p:txBody>
      </p:sp>
      <p:graphicFrame>
        <p:nvGraphicFramePr>
          <p:cNvPr id="4" name="Content Placeholder 3"/>
          <p:cNvGraphicFramePr>
            <a:graphicFrameLocks noGrp="1"/>
          </p:cNvGraphicFramePr>
          <p:nvPr>
            <p:ph sz="quarter" idx="1"/>
          </p:nvPr>
        </p:nvGraphicFramePr>
        <p:xfrm>
          <a:off x="457200" y="1219200"/>
          <a:ext cx="7848600" cy="4495800"/>
        </p:xfrm>
        <a:graphic>
          <a:graphicData uri="http://schemas.openxmlformats.org/drawingml/2006/table">
            <a:tbl>
              <a:tblPr firstRow="1" bandRow="1">
                <a:tableStyleId>{5C22544A-7EE6-4342-B048-85BDC9FD1C3A}</a:tableStyleId>
              </a:tblPr>
              <a:tblGrid>
                <a:gridCol w="3924300"/>
                <a:gridCol w="3924300"/>
              </a:tblGrid>
              <a:tr h="749300">
                <a:tc>
                  <a:txBody>
                    <a:bodyPr/>
                    <a:lstStyle/>
                    <a:p>
                      <a:pPr marL="0" marR="0" indent="0" algn="ctr">
                        <a:lnSpc>
                          <a:spcPct val="115000"/>
                        </a:lnSpc>
                        <a:spcBef>
                          <a:spcPts val="0"/>
                        </a:spcBef>
                        <a:spcAft>
                          <a:spcPts val="0"/>
                        </a:spcAft>
                      </a:pPr>
                      <a:r>
                        <a:rPr lang="en-US" sz="1400" b="1" dirty="0">
                          <a:latin typeface="Calibri"/>
                          <a:ea typeface="Calibri"/>
                          <a:cs typeface="Times New Roman"/>
                        </a:rPr>
                        <a:t>Appellate Authority</a:t>
                      </a:r>
                      <a:endParaRPr lang="en-US" sz="1100" dirty="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 or charge order against which appeal may be preferred </a:t>
                      </a:r>
                      <a:endParaRPr lang="en-US" sz="1100">
                        <a:latin typeface="Calibri"/>
                        <a:ea typeface="Calibri"/>
                        <a:cs typeface="Times New Roman"/>
                      </a:endParaRPr>
                    </a:p>
                  </a:txBody>
                  <a:tcPr marL="68580" marR="68580" marT="0" marB="0"/>
                </a:tc>
              </a:tr>
              <a:tr h="749300">
                <a:tc>
                  <a:txBody>
                    <a:bodyPr/>
                    <a:lstStyle/>
                    <a:p>
                      <a:pPr marL="0" marR="0" indent="0" algn="ctr">
                        <a:lnSpc>
                          <a:spcPct val="115000"/>
                        </a:lnSpc>
                        <a:spcBef>
                          <a:spcPts val="0"/>
                        </a:spcBef>
                        <a:spcAft>
                          <a:spcPts val="0"/>
                        </a:spcAft>
                      </a:pPr>
                      <a:r>
                        <a:rPr lang="en-US" sz="1400" b="1">
                          <a:latin typeface="Calibri"/>
                          <a:ea typeface="Calibri"/>
                          <a:cs typeface="Times New Roman"/>
                        </a:rPr>
                        <a:t>Deputy Examiner of Local Accounts cum Deputy Director, Local Fund Audit</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Surcharge/Charge Order involving amount up to Rs,1,50,000.00</a:t>
                      </a:r>
                      <a:endParaRPr lang="en-US" sz="1100">
                        <a:latin typeface="Calibri"/>
                        <a:ea typeface="Calibri"/>
                        <a:cs typeface="Times New Roman"/>
                      </a:endParaRPr>
                    </a:p>
                  </a:txBody>
                  <a:tcPr marL="68580" marR="68580" marT="0" marB="0"/>
                </a:tc>
              </a:tr>
              <a:tr h="749300">
                <a:tc>
                  <a:txBody>
                    <a:bodyPr/>
                    <a:lstStyle/>
                    <a:p>
                      <a:pPr marL="0" marR="0" indent="0" algn="ctr">
                        <a:lnSpc>
                          <a:spcPct val="115000"/>
                        </a:lnSpc>
                        <a:spcBef>
                          <a:spcPts val="0"/>
                        </a:spcBef>
                        <a:spcAft>
                          <a:spcPts val="0"/>
                        </a:spcAft>
                      </a:pPr>
                      <a:r>
                        <a:rPr lang="en-US" sz="1400" b="1">
                          <a:latin typeface="Calibri"/>
                          <a:ea typeface="Calibri"/>
                          <a:cs typeface="Times New Roman"/>
                        </a:rPr>
                        <a:t>Deputy Examiner of Local Accounts cum Joint Director, Local Fund Audit</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Surcharge/Charge Order involving amount up to Rs,2,50,000.00</a:t>
                      </a:r>
                      <a:endParaRPr lang="en-US" sz="1100">
                        <a:latin typeface="Calibri"/>
                        <a:ea typeface="Calibri"/>
                        <a:cs typeface="Times New Roman"/>
                      </a:endParaRPr>
                    </a:p>
                  </a:txBody>
                  <a:tcPr marL="68580" marR="68580" marT="0" marB="0"/>
                </a:tc>
              </a:tr>
              <a:tr h="749300">
                <a:tc>
                  <a:txBody>
                    <a:bodyPr/>
                    <a:lstStyle/>
                    <a:p>
                      <a:pPr marL="0" marR="0" indent="0" algn="ctr">
                        <a:lnSpc>
                          <a:spcPct val="115000"/>
                        </a:lnSpc>
                        <a:spcBef>
                          <a:spcPts val="0"/>
                        </a:spcBef>
                        <a:spcAft>
                          <a:spcPts val="0"/>
                        </a:spcAft>
                      </a:pPr>
                      <a:r>
                        <a:rPr lang="en-US" sz="1400" b="1">
                          <a:latin typeface="Calibri"/>
                          <a:ea typeface="Calibri"/>
                          <a:cs typeface="Times New Roman"/>
                        </a:rPr>
                        <a:t>Deputy Examiner of Local Accounts cum Additional Director, Local Fund Audit</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Surcharge/Charge Order involving amount up to Rs,5,00,000.00</a:t>
                      </a:r>
                      <a:endParaRPr lang="en-US" sz="1100">
                        <a:latin typeface="Calibri"/>
                        <a:ea typeface="Calibri"/>
                        <a:cs typeface="Times New Roman"/>
                      </a:endParaRPr>
                    </a:p>
                  </a:txBody>
                  <a:tcPr marL="68580" marR="68580" marT="0" marB="0"/>
                </a:tc>
              </a:tr>
              <a:tr h="749300">
                <a:tc>
                  <a:txBody>
                    <a:bodyPr/>
                    <a:lstStyle/>
                    <a:p>
                      <a:pPr marL="0" marR="0" indent="0" algn="ctr">
                        <a:lnSpc>
                          <a:spcPct val="115000"/>
                        </a:lnSpc>
                        <a:spcBef>
                          <a:spcPts val="0"/>
                        </a:spcBef>
                        <a:spcAft>
                          <a:spcPts val="0"/>
                        </a:spcAft>
                      </a:pPr>
                      <a:r>
                        <a:rPr lang="en-US" sz="1400" b="1">
                          <a:latin typeface="Calibri"/>
                          <a:ea typeface="Calibri"/>
                          <a:cs typeface="Times New Roman"/>
                        </a:rPr>
                        <a:t>Examiner of Local Accounts cum Director, Local Fund Audit</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a:latin typeface="Calibri"/>
                          <a:ea typeface="Calibri"/>
                          <a:cs typeface="Times New Roman"/>
                        </a:rPr>
                        <a:t>Surcharge/Charge Order involving amount up to Rs,50,00,000.00</a:t>
                      </a:r>
                      <a:endParaRPr lang="en-US" sz="1100">
                        <a:latin typeface="Calibri"/>
                        <a:ea typeface="Calibri"/>
                        <a:cs typeface="Times New Roman"/>
                      </a:endParaRPr>
                    </a:p>
                  </a:txBody>
                  <a:tcPr marL="68580" marR="68580" marT="0" marB="0"/>
                </a:tc>
              </a:tr>
              <a:tr h="749300">
                <a:tc>
                  <a:txBody>
                    <a:bodyPr/>
                    <a:lstStyle/>
                    <a:p>
                      <a:pPr marL="0" marR="0" indent="0" algn="ctr">
                        <a:lnSpc>
                          <a:spcPct val="115000"/>
                        </a:lnSpc>
                        <a:spcBef>
                          <a:spcPts val="0"/>
                        </a:spcBef>
                        <a:spcAft>
                          <a:spcPts val="0"/>
                        </a:spcAft>
                      </a:pPr>
                      <a:r>
                        <a:rPr lang="en-US" sz="1400" b="1">
                          <a:latin typeface="Calibri"/>
                          <a:ea typeface="Calibri"/>
                          <a:cs typeface="Times New Roman"/>
                        </a:rPr>
                        <a:t>Secretary to Govt., Finance Department</a:t>
                      </a:r>
                      <a:endParaRPr lang="en-US" sz="1100">
                        <a:latin typeface="Calibri"/>
                        <a:ea typeface="Calibri"/>
                        <a:cs typeface="Times New Roman"/>
                      </a:endParaRPr>
                    </a:p>
                  </a:txBody>
                  <a:tcPr marL="68580" marR="68580" marT="0" marB="0"/>
                </a:tc>
                <a:tc>
                  <a:txBody>
                    <a:bodyPr/>
                    <a:lstStyle/>
                    <a:p>
                      <a:pPr marL="0" marR="0" indent="0" algn="ctr">
                        <a:lnSpc>
                          <a:spcPct val="115000"/>
                        </a:lnSpc>
                        <a:spcBef>
                          <a:spcPts val="0"/>
                        </a:spcBef>
                        <a:spcAft>
                          <a:spcPts val="0"/>
                        </a:spcAft>
                      </a:pPr>
                      <a:r>
                        <a:rPr lang="en-US" sz="1400" b="1" dirty="0">
                          <a:latin typeface="Calibri"/>
                          <a:ea typeface="Calibri"/>
                          <a:cs typeface="Times New Roman"/>
                        </a:rPr>
                        <a:t>Surcharge/Charge Order involving amount above Rs,50,00,000.00</a:t>
                      </a:r>
                      <a:endParaRPr lang="en-US" sz="1100" dirty="0">
                        <a:latin typeface="Calibri"/>
                        <a:ea typeface="Calibri"/>
                        <a:cs typeface="Times New Roman"/>
                      </a:endParaRPr>
                    </a:p>
                  </a:txBody>
                  <a:tcPr marL="68580" marR="68580" marT="0" marB="0"/>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143000"/>
          </a:xfrm>
        </p:spPr>
        <p:txBody>
          <a:bodyPr/>
          <a:lstStyle/>
          <a:p>
            <a:r>
              <a:rPr lang="en-US" b="1" dirty="0" smtClean="0"/>
              <a:t>THE ORISSA LOCAL FUND AUDIT RULES, 1951</a:t>
            </a:r>
            <a:endParaRPr lang="en-US" dirty="0"/>
          </a:p>
        </p:txBody>
      </p:sp>
      <p:sp>
        <p:nvSpPr>
          <p:cNvPr id="3" name="Content Placeholder 2"/>
          <p:cNvSpPr>
            <a:spLocks noGrp="1"/>
          </p:cNvSpPr>
          <p:nvPr>
            <p:ph sz="quarter" idx="1"/>
          </p:nvPr>
        </p:nvSpPr>
        <p:spPr/>
        <p:txBody>
          <a:bodyPr>
            <a:normAutofit fontScale="70000" lnSpcReduction="20000"/>
          </a:bodyPr>
          <a:lstStyle/>
          <a:p>
            <a:pPr algn="just">
              <a:buNone/>
            </a:pPr>
            <a:r>
              <a:rPr lang="en-US" b="1" dirty="0" smtClean="0"/>
              <a:t>1. </a:t>
            </a:r>
            <a:r>
              <a:rPr lang="en-US" b="1" i="1" dirty="0" smtClean="0"/>
              <a:t>Short title–These rules may be called "The Orissa Local Fund Audit Rules, 1951.“</a:t>
            </a:r>
          </a:p>
          <a:p>
            <a:pPr marL="0" indent="0" algn="just">
              <a:buNone/>
            </a:pPr>
            <a:r>
              <a:rPr lang="en-US" b="1" dirty="0" smtClean="0"/>
              <a:t>     2. </a:t>
            </a:r>
            <a:r>
              <a:rPr lang="en-US" b="1" i="1" dirty="0" smtClean="0"/>
              <a:t>Interpretation–In these rules, unless there is anything repugnant in the subject or context </a:t>
            </a:r>
            <a:r>
              <a:rPr lang="en-US" dirty="0" smtClean="0"/>
              <a:t>all words and phrases shall have the same meanings as assigned to them by the Orissa Local Fund Audit Act, 1948 (Orissa Act V of 1948) hereinafter referred to as "the Act.“</a:t>
            </a:r>
          </a:p>
          <a:p>
            <a:pPr algn="just">
              <a:buNone/>
            </a:pPr>
            <a:r>
              <a:rPr lang="en-US" b="1" dirty="0" smtClean="0"/>
              <a:t>3. </a:t>
            </a:r>
            <a:r>
              <a:rPr lang="en-US" b="1" i="1" dirty="0" smtClean="0"/>
              <a:t>Information of audit–The auditor shall send notice to the local authority concerned of </a:t>
            </a:r>
            <a:r>
              <a:rPr lang="en-US" dirty="0" smtClean="0"/>
              <a:t>his intention to audit the accounts of such authority at least two weeks before the date on which he intends to commence such audit and shall, as far as possible, send with such notice a list of all documents or records which he may require for the purpose of such audit. The notice shall be sent by registered post with a pre-paid acknowledgement or when the auditor is at the same station by a messenger who shall obtain an acknowledgement of receipt. He shall, if necessary, call for any other documents required during the course of audit on a separate requisition which should be acknowledged by the Executive Officer or by the head of the ministerial establishment.</a:t>
            </a:r>
          </a:p>
          <a:p>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7500" lnSpcReduction="20000"/>
          </a:bodyPr>
          <a:lstStyle/>
          <a:p>
            <a:pPr algn="just">
              <a:buNone/>
            </a:pPr>
            <a:r>
              <a:rPr lang="en-US" b="1" dirty="0" smtClean="0"/>
              <a:t>4. </a:t>
            </a:r>
            <a:r>
              <a:rPr lang="en-US" b="1" i="1" dirty="0" smtClean="0"/>
              <a:t>Attendance––For the purpose of conducting an audit the auditor shall attend during the </a:t>
            </a:r>
            <a:r>
              <a:rPr lang="en-US" dirty="0" smtClean="0"/>
              <a:t>regular office hours, at the office of the local authority concerned except in cases where the Examiner of Local Accounts shall decide otherwise.</a:t>
            </a:r>
          </a:p>
          <a:p>
            <a:pPr algn="just">
              <a:buNone/>
            </a:pPr>
            <a:r>
              <a:rPr lang="en-US" b="1" dirty="0" smtClean="0"/>
              <a:t>5. </a:t>
            </a:r>
            <a:r>
              <a:rPr lang="en-US" b="1" i="1" dirty="0" smtClean="0"/>
              <a:t>Removal of office records––The auditor shall not, except with the written permission of  </a:t>
            </a:r>
            <a:r>
              <a:rPr lang="en-US" dirty="0" smtClean="0"/>
              <a:t>the head of the office of the local authority whose accounts are being audited, remove from such office any books, vouchers or documents of any kind whatsoever.</a:t>
            </a:r>
          </a:p>
          <a:p>
            <a:pPr algn="just">
              <a:buNone/>
            </a:pPr>
            <a:r>
              <a:rPr lang="en-US" b="1" dirty="0" smtClean="0"/>
              <a:t>6. </a:t>
            </a:r>
            <a:r>
              <a:rPr lang="en-US" b="1" i="1" dirty="0" smtClean="0"/>
              <a:t>Communication with heads of offices––The auditor shall not, except to the extent </a:t>
            </a:r>
            <a:r>
              <a:rPr lang="en-US" dirty="0" smtClean="0"/>
              <a:t>specially authorized by the Examiner of </a:t>
            </a:r>
            <a:r>
              <a:rPr lang="en-US" dirty="0" err="1" smtClean="0"/>
              <a:t>LocaI</a:t>
            </a:r>
            <a:r>
              <a:rPr lang="en-US" dirty="0" smtClean="0"/>
              <a:t> Accounts, correspond direct with the Chairman, Vice-Chairman or other managing authority of a local authority whose accounts are being audited other than for the purposes of reporting an embezzlement or any case which may result in surcharge or making any inquiry in connection with the audit or any delays in the return of objection statements or as provided under the Act and rules framed there under.</a:t>
            </a:r>
          </a:p>
          <a:p>
            <a:endParaRPr lang="en-US" dirty="0"/>
          </a:p>
        </p:txBody>
      </p:sp>
      <p:sp>
        <p:nvSpPr>
          <p:cNvPr id="5" name="Title 1"/>
          <p:cNvSpPr>
            <a:spLocks noGrp="1"/>
          </p:cNvSpPr>
          <p:nvPr>
            <p:ph type="title"/>
          </p:nvPr>
        </p:nvSpPr>
        <p:spPr/>
        <p:txBody>
          <a:bodyPr>
            <a:normAutofit fontScale="90000"/>
          </a:bodyPr>
          <a:lstStyle/>
          <a:p>
            <a:r>
              <a:rPr lang="en-US" b="1" dirty="0" smtClean="0"/>
              <a:t>THE ORISSA LOCAL FUND AUDIT RULES, 1951                                      </a:t>
            </a:r>
            <a:r>
              <a:rPr lang="en-US" sz="2000" b="1" dirty="0" smtClean="0"/>
              <a:t>Contd.</a:t>
            </a:r>
            <a:endParaRPr lang="en-US" sz="20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p:txBody>
          <a:bodyPr>
            <a:normAutofit fontScale="70000" lnSpcReduction="20000"/>
          </a:bodyPr>
          <a:lstStyle/>
          <a:p>
            <a:pPr algn="just">
              <a:buNone/>
            </a:pPr>
            <a:r>
              <a:rPr lang="en-US" b="1" dirty="0" smtClean="0"/>
              <a:t>11. </a:t>
            </a:r>
            <a:r>
              <a:rPr lang="en-US" b="1" i="1" dirty="0" smtClean="0"/>
              <a:t>Period of audit––The auditor shall audit all accounts up to the end of the financial year </a:t>
            </a:r>
            <a:r>
              <a:rPr lang="en-US" dirty="0" smtClean="0"/>
              <a:t>for which complete accounts have been prepared notwithstanding that such account may not have been audited by the Finance Committee, if such a committee has been appointed. The revenue side or the account shall be checked by the auditor up-to-date.</a:t>
            </a:r>
          </a:p>
          <a:p>
            <a:pPr algn="just"/>
            <a:endParaRPr lang="en-US" dirty="0" smtClean="0"/>
          </a:p>
          <a:p>
            <a:pPr algn="just">
              <a:buNone/>
            </a:pPr>
            <a:r>
              <a:rPr lang="en-US" b="1" dirty="0" smtClean="0"/>
              <a:t>12. </a:t>
            </a:r>
            <a:r>
              <a:rPr lang="en-US" b="1" i="1" dirty="0" smtClean="0"/>
              <a:t>Period of audit of municipal accounts––In auditing municipal taxation accounts, the </a:t>
            </a:r>
            <a:r>
              <a:rPr lang="en-US" dirty="0" smtClean="0"/>
              <a:t>auditor shall include the current quarter's or half year's account as the case may be if collections for that quarter or half year as the case may be have started, and shall include in his verification of the outstanding taxes those of the current quarter or half year as the case may be. If owing to delay in starting collection or the incompleteness of the register of that quarter or half year as the case may be the auditor is unable to audit the taxation  accounts beyond the close of the last completed quarter or half year as the case may be, he shall audit the accounts of other receipts up to the latest month for which they have been completed without regard to the state of the taxation accounts.</a:t>
            </a:r>
          </a:p>
          <a:p>
            <a:endParaRPr lang="en-US" dirty="0"/>
          </a:p>
        </p:txBody>
      </p:sp>
      <p:sp>
        <p:nvSpPr>
          <p:cNvPr id="4" name="Title 1"/>
          <p:cNvSpPr>
            <a:spLocks noGrp="1"/>
          </p:cNvSpPr>
          <p:nvPr>
            <p:ph type="title"/>
          </p:nvPr>
        </p:nvSpPr>
        <p:spPr/>
        <p:txBody>
          <a:bodyPr/>
          <a:lstStyle/>
          <a:p>
            <a:r>
              <a:rPr lang="en-US" b="1" dirty="0" smtClean="0"/>
              <a:t>THE ORISSA LOCAL FUND AUDIT RULES, 1951                       </a:t>
            </a:r>
            <a:r>
              <a:rPr lang="en-US" sz="2000" b="1" dirty="0" smtClean="0"/>
              <a:t>Contd.</a:t>
            </a:r>
            <a:endParaRPr lang="en-US" sz="2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ORISSA LOCAL FUND AUDIT RULES, 1951                           </a:t>
            </a:r>
            <a:r>
              <a:rPr lang="en-US" sz="2000" b="1" dirty="0" smtClean="0"/>
              <a:t>Contd.</a:t>
            </a:r>
            <a:endParaRPr lang="en-US" sz="2000" dirty="0"/>
          </a:p>
        </p:txBody>
      </p:sp>
      <p:sp>
        <p:nvSpPr>
          <p:cNvPr id="3" name="Content Placeholder 2"/>
          <p:cNvSpPr>
            <a:spLocks noGrp="1"/>
          </p:cNvSpPr>
          <p:nvPr>
            <p:ph sz="quarter" idx="1"/>
          </p:nvPr>
        </p:nvSpPr>
        <p:spPr/>
        <p:txBody>
          <a:bodyPr>
            <a:normAutofit fontScale="92500"/>
          </a:bodyPr>
          <a:lstStyle/>
          <a:p>
            <a:pPr algn="just">
              <a:buNone/>
            </a:pPr>
            <a:r>
              <a:rPr lang="en-US" b="1" dirty="0" smtClean="0"/>
              <a:t>13. </a:t>
            </a:r>
            <a:r>
              <a:rPr lang="en-US" b="1" i="1" dirty="0" smtClean="0"/>
              <a:t>Embezzlements––When any embezzlement is detected or may reasonably be inferred </a:t>
            </a:r>
            <a:r>
              <a:rPr lang="en-US" dirty="0" smtClean="0"/>
              <a:t>from any suspicious circumstances or irregularity in the accounts, the auditor shall report the circumstances immediately in writing to the Chairman or the managing authority of the local body concerned and also to the Examiner of Local Accounts. When the fraud or embezzlement has been fully investigated by the auditor he shall submit a complete report of the case to the Examiner of Local Accounts who may, if he considers it necessary order for a detailed up-to-date audit and inform the State Government of the circumstances rendering such audit necessary.</a:t>
            </a:r>
          </a:p>
          <a:p>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ORISSA LOCAL FUND AUDIT RULES, 1951                      </a:t>
            </a:r>
            <a:r>
              <a:rPr lang="en-US" sz="2000" b="1" dirty="0" smtClean="0"/>
              <a:t>Contd.</a:t>
            </a:r>
            <a:endParaRPr lang="en-US" sz="2000" dirty="0"/>
          </a:p>
        </p:txBody>
      </p:sp>
      <p:sp>
        <p:nvSpPr>
          <p:cNvPr id="3" name="Content Placeholder 2"/>
          <p:cNvSpPr>
            <a:spLocks noGrp="1"/>
          </p:cNvSpPr>
          <p:nvPr>
            <p:ph sz="quarter" idx="1"/>
          </p:nvPr>
        </p:nvSpPr>
        <p:spPr/>
        <p:txBody>
          <a:bodyPr>
            <a:normAutofit fontScale="92500"/>
          </a:bodyPr>
          <a:lstStyle/>
          <a:p>
            <a:pPr algn="just">
              <a:buNone/>
            </a:pPr>
            <a:r>
              <a:rPr lang="en-US" b="1" dirty="0" smtClean="0"/>
              <a:t>17. </a:t>
            </a:r>
            <a:r>
              <a:rPr lang="en-US" b="1" i="1" dirty="0" smtClean="0"/>
              <a:t>Time allowed for replies to objection––All objection statements shall be returned to </a:t>
            </a:r>
            <a:r>
              <a:rPr lang="en-US" dirty="0" smtClean="0"/>
              <a:t>the auditor from one to three clear working days before the close of the audit, according as he shall direct whether the objections have all been replied to or not. The auditor shall  have his report and schedules completely written up by the close of the audit.</a:t>
            </a:r>
          </a:p>
          <a:p>
            <a:pPr algn="just">
              <a:buNone/>
            </a:pPr>
            <a:r>
              <a:rPr lang="en-US" b="1" dirty="0" smtClean="0"/>
              <a:t>22. </a:t>
            </a:r>
            <a:r>
              <a:rPr lang="en-US" b="1" i="1" dirty="0" smtClean="0"/>
              <a:t>Embezzlement, etc, detected by the Local Bodies––Whenever any loss of money or </a:t>
            </a:r>
            <a:r>
              <a:rPr lang="en-US" dirty="0" smtClean="0"/>
              <a:t>stores by embezzlement, theft, fire or otherwise is discovered the fact shall be promptly reported by the Chairman to the Examiner of Local Accounts who will consider whether he shall direct that an audit be made with a view to taking action under section 9 of the Act.</a:t>
            </a:r>
          </a:p>
          <a:p>
            <a:pPr algn="just"/>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ORISSA LOCAL FUND AUDIT RULES, 1951                           </a:t>
            </a:r>
            <a:r>
              <a:rPr lang="en-US" sz="2000" b="1" dirty="0" smtClean="0"/>
              <a:t>Contd.</a:t>
            </a:r>
            <a:endParaRPr lang="en-US" sz="2000" dirty="0"/>
          </a:p>
        </p:txBody>
      </p:sp>
      <p:sp>
        <p:nvSpPr>
          <p:cNvPr id="3" name="Content Placeholder 2"/>
          <p:cNvSpPr>
            <a:spLocks noGrp="1"/>
          </p:cNvSpPr>
          <p:nvPr>
            <p:ph sz="quarter" idx="1"/>
          </p:nvPr>
        </p:nvSpPr>
        <p:spPr/>
        <p:txBody>
          <a:bodyPr>
            <a:normAutofit fontScale="92500" lnSpcReduction="10000"/>
          </a:bodyPr>
          <a:lstStyle/>
          <a:p>
            <a:pPr algn="just">
              <a:buNone/>
            </a:pPr>
            <a:r>
              <a:rPr lang="en-US" b="1" dirty="0" smtClean="0"/>
              <a:t>23. </a:t>
            </a:r>
            <a:r>
              <a:rPr lang="en-US" b="1" i="1" dirty="0" smtClean="0"/>
              <a:t>Powers and duties of Examiner of local Accounts––The Examiner of Local Accounts </a:t>
            </a:r>
            <a:r>
              <a:rPr lang="en-US" dirty="0" smtClean="0"/>
              <a:t>shall exercise general supervision and control over the discharge by the auditors of their duties under the Act</a:t>
            </a:r>
            <a:r>
              <a:rPr lang="en-US" b="1" dirty="0" smtClean="0"/>
              <a:t> </a:t>
            </a:r>
          </a:p>
          <a:p>
            <a:pPr algn="just">
              <a:buNone/>
            </a:pPr>
            <a:r>
              <a:rPr lang="en-US" b="1" dirty="0" smtClean="0"/>
              <a:t>Amendment </a:t>
            </a:r>
            <a:r>
              <a:rPr lang="en-US" dirty="0" smtClean="0"/>
              <a:t>Rules,2015</a:t>
            </a:r>
          </a:p>
          <a:p>
            <a:pPr lvl="0" algn="just">
              <a:buNone/>
            </a:pPr>
            <a:r>
              <a:rPr lang="en-US" b="1" dirty="0" smtClean="0"/>
              <a:t>(Insertion of new Rule-23- A)</a:t>
            </a:r>
            <a:r>
              <a:rPr lang="en-US" dirty="0" smtClean="0"/>
              <a:t> Auditors of Examiner of Local Accounts will conduct audit of the accounts of PRIs &amp; ULBs under the TGS (Technical Guidance &amp; Supervision) of C&amp;AG of India.</a:t>
            </a:r>
          </a:p>
          <a:p>
            <a:pPr lvl="0" algn="just">
              <a:buNone/>
            </a:pPr>
            <a:r>
              <a:rPr lang="en-US" dirty="0" smtClean="0"/>
              <a:t>        Modus operandi of TGS arrangement</a:t>
            </a:r>
          </a:p>
          <a:p>
            <a:pPr algn="just">
              <a:buNone/>
            </a:pPr>
            <a:r>
              <a:rPr lang="en-US" dirty="0" smtClean="0"/>
              <a:t>    Form of the Annual Report prepared by Examiner of Local Accounts which is to be laid before the Legislative Assembly.</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is AUDIT :</a:t>
            </a:r>
            <a:endParaRPr lang="en-US" dirty="0"/>
          </a:p>
        </p:txBody>
      </p:sp>
      <p:sp>
        <p:nvSpPr>
          <p:cNvPr id="3" name="Content Placeholder 2"/>
          <p:cNvSpPr>
            <a:spLocks noGrp="1"/>
          </p:cNvSpPr>
          <p:nvPr>
            <p:ph sz="quarter" idx="1"/>
          </p:nvPr>
        </p:nvSpPr>
        <p:spPr/>
        <p:txBody>
          <a:bodyPr>
            <a:normAutofit lnSpcReduction="10000"/>
          </a:bodyPr>
          <a:lstStyle/>
          <a:p>
            <a:pPr>
              <a:spcBef>
                <a:spcPts val="1200"/>
              </a:spcBef>
              <a:buNone/>
            </a:pPr>
            <a:r>
              <a:rPr lang="en-US" dirty="0" smtClean="0"/>
              <a:t>“Audit is a systematic examination of books and records of business of any </a:t>
            </a:r>
            <a:r>
              <a:rPr lang="en-US" dirty="0" err="1" smtClean="0"/>
              <a:t>organisation</a:t>
            </a:r>
            <a:r>
              <a:rPr lang="en-US" dirty="0" smtClean="0"/>
              <a:t>/entities to ascertain and report upon facts regarding financial operations &amp; results there of ”</a:t>
            </a:r>
          </a:p>
          <a:p>
            <a:pPr algn="ctr">
              <a:buNone/>
            </a:pPr>
            <a:r>
              <a:rPr lang="en-US" u="sng" dirty="0" smtClean="0">
                <a:solidFill>
                  <a:srgbClr val="FF00FF"/>
                </a:solidFill>
              </a:rPr>
              <a:t>Objectives of Audit</a:t>
            </a:r>
            <a:endParaRPr lang="en-US" dirty="0" smtClean="0"/>
          </a:p>
          <a:p>
            <a:pPr>
              <a:buNone/>
            </a:pPr>
            <a:r>
              <a:rPr lang="en-US" dirty="0" smtClean="0"/>
              <a:t>To ensure :</a:t>
            </a:r>
          </a:p>
          <a:p>
            <a:pPr>
              <a:buNone/>
            </a:pPr>
            <a:r>
              <a:rPr lang="en-US" dirty="0" smtClean="0"/>
              <a:t>	 1. Legality</a:t>
            </a:r>
          </a:p>
          <a:p>
            <a:pPr>
              <a:buNone/>
            </a:pPr>
            <a:r>
              <a:rPr lang="en-US" dirty="0" smtClean="0"/>
              <a:t>    2. Regularity</a:t>
            </a:r>
          </a:p>
          <a:p>
            <a:pPr>
              <a:buNone/>
            </a:pPr>
            <a:r>
              <a:rPr lang="en-US" dirty="0" smtClean="0"/>
              <a:t>    3. Economy</a:t>
            </a:r>
          </a:p>
          <a:p>
            <a:pPr>
              <a:buNone/>
            </a:pPr>
            <a:r>
              <a:rPr lang="en-US" dirty="0" smtClean="0"/>
              <a:t>    4. Efficiency</a:t>
            </a:r>
          </a:p>
          <a:p>
            <a:pPr>
              <a:buNone/>
            </a:pPr>
            <a:r>
              <a:rPr lang="en-US" dirty="0" smtClean="0"/>
              <a:t>    5. Effectiveness of financial management and </a:t>
            </a:r>
          </a:p>
          <a:p>
            <a:pPr>
              <a:buNone/>
            </a:pPr>
            <a:r>
              <a:rPr lang="en-US" dirty="0" smtClean="0"/>
              <a:t>           Public Administration</a:t>
            </a:r>
          </a:p>
          <a:p>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ORISSA LOCAL FUND AUDIT RULES, 1951</a:t>
            </a:r>
            <a:endParaRPr lang="en-US" dirty="0"/>
          </a:p>
        </p:txBody>
      </p:sp>
      <p:sp>
        <p:nvSpPr>
          <p:cNvPr id="3" name="Content Placeholder 2"/>
          <p:cNvSpPr>
            <a:spLocks noGrp="1"/>
          </p:cNvSpPr>
          <p:nvPr>
            <p:ph sz="quarter" idx="1"/>
          </p:nvPr>
        </p:nvSpPr>
        <p:spPr/>
        <p:txBody>
          <a:bodyPr>
            <a:normAutofit fontScale="77500" lnSpcReduction="20000"/>
          </a:bodyPr>
          <a:lstStyle/>
          <a:p>
            <a:pPr>
              <a:buNone/>
            </a:pPr>
            <a:r>
              <a:rPr lang="en-US" b="1" dirty="0" smtClean="0"/>
              <a:t>24. (1) The Examiner of Local Accounts may condone a payment made from a Local </a:t>
            </a:r>
            <a:r>
              <a:rPr lang="en-US" dirty="0" smtClean="0"/>
              <a:t>Fund or a short realization of revenue which appears to him to be contrary to law and </a:t>
            </a:r>
            <a:r>
              <a:rPr lang="en-US" dirty="0" err="1" smtClean="0"/>
              <a:t>rules,provided</a:t>
            </a:r>
            <a:r>
              <a:rPr lang="en-US" dirty="0" smtClean="0"/>
              <a:t> that-</a:t>
            </a:r>
          </a:p>
          <a:p>
            <a:pPr>
              <a:buNone/>
            </a:pPr>
            <a:r>
              <a:rPr lang="en-US" dirty="0" smtClean="0"/>
              <a:t>(</a:t>
            </a:r>
            <a:r>
              <a:rPr lang="en-US" dirty="0" err="1" smtClean="0"/>
              <a:t>i</a:t>
            </a:r>
            <a:r>
              <a:rPr lang="en-US" dirty="0" smtClean="0"/>
              <a:t>) in his opinion there was no negligence or misconduct on the part of the persons making or </a:t>
            </a:r>
            <a:r>
              <a:rPr lang="en-US" dirty="0" err="1" smtClean="0"/>
              <a:t>authorising</a:t>
            </a:r>
            <a:r>
              <a:rPr lang="en-US" dirty="0" smtClean="0"/>
              <a:t> such payment or short realization of revenue;</a:t>
            </a:r>
          </a:p>
          <a:p>
            <a:pPr>
              <a:buNone/>
            </a:pPr>
            <a:r>
              <a:rPr lang="en-US" dirty="0" smtClean="0"/>
              <a:t>(ii) such payment or failure to realize the revenue was </a:t>
            </a:r>
            <a:r>
              <a:rPr lang="en-US" i="1" dirty="0" smtClean="0"/>
              <a:t>bona fide and a similar payment f</a:t>
            </a:r>
            <a:r>
              <a:rPr lang="en-US" dirty="0" smtClean="0"/>
              <a:t>rom the same local fund or short realization or revenue had not been conducted before ; and</a:t>
            </a:r>
          </a:p>
          <a:p>
            <a:pPr>
              <a:buNone/>
            </a:pPr>
            <a:r>
              <a:rPr lang="en-US" dirty="0" smtClean="0"/>
              <a:t>(iii) such payment or short </a:t>
            </a:r>
            <a:r>
              <a:rPr lang="en-US" dirty="0" err="1" smtClean="0"/>
              <a:t>realisation</a:t>
            </a:r>
            <a:r>
              <a:rPr lang="en-US" dirty="0" smtClean="0"/>
              <a:t> does not exceed Rs 50/-</a:t>
            </a:r>
          </a:p>
          <a:p>
            <a:pPr>
              <a:buNone/>
            </a:pPr>
            <a:r>
              <a:rPr lang="en-US" dirty="0" smtClean="0"/>
              <a:t>  </a:t>
            </a:r>
            <a:r>
              <a:rPr lang="en-US" b="1" dirty="0" smtClean="0"/>
              <a:t>Amendment Rule 2015 Rs.50.00 has been substituted as </a:t>
            </a:r>
          </a:p>
          <a:p>
            <a:pPr>
              <a:buNone/>
            </a:pPr>
            <a:r>
              <a:rPr lang="en-US" b="1" dirty="0" smtClean="0"/>
              <a:t>  Rs 1000.00</a:t>
            </a:r>
          </a:p>
          <a:p>
            <a:pPr>
              <a:buNone/>
            </a:pPr>
            <a:r>
              <a:rPr lang="en-US" dirty="0" smtClean="0"/>
              <a:t>(2) The Examiner of Local Accounts shall submit to the State Government a report of all such </a:t>
            </a:r>
            <a:r>
              <a:rPr lang="en-US" dirty="0" err="1" smtClean="0"/>
              <a:t>condonations</a:t>
            </a:r>
            <a:r>
              <a:rPr lang="en-US" dirty="0" smtClean="0"/>
              <a:t> with the reasons for each such </a:t>
            </a:r>
            <a:r>
              <a:rPr lang="en-US" dirty="0" err="1" smtClean="0"/>
              <a:t>condonation</a:t>
            </a:r>
            <a:r>
              <a:rPr lang="en-US" dirty="0" smtClean="0"/>
              <a:t> annually by the 25th of May.</a:t>
            </a:r>
          </a:p>
          <a:p>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Financial Management</a:t>
            </a:r>
            <a:endParaRPr lang="en-US" dirty="0"/>
          </a:p>
        </p:txBody>
      </p:sp>
      <p:sp>
        <p:nvSpPr>
          <p:cNvPr id="3" name="Content Placeholder 2"/>
          <p:cNvSpPr>
            <a:spLocks noGrp="1"/>
          </p:cNvSpPr>
          <p:nvPr>
            <p:ph sz="quarter" idx="1"/>
          </p:nvPr>
        </p:nvSpPr>
        <p:spPr>
          <a:xfrm>
            <a:off x="457200" y="1752600"/>
            <a:ext cx="7467600" cy="4721352"/>
          </a:xfrm>
        </p:spPr>
        <p:txBody>
          <a:bodyPr/>
          <a:lstStyle/>
          <a:p>
            <a:r>
              <a:rPr lang="en-US" dirty="0" smtClean="0"/>
              <a:t> Gross Receipt</a:t>
            </a:r>
          </a:p>
          <a:p>
            <a:r>
              <a:rPr lang="en-US" dirty="0" smtClean="0"/>
              <a:t> Adequate (Proper )Expenditure</a:t>
            </a:r>
          </a:p>
          <a:p>
            <a:r>
              <a:rPr lang="en-US" dirty="0" smtClean="0"/>
              <a:t>Arrival  of Closing Balance</a:t>
            </a:r>
          </a:p>
          <a:p>
            <a:r>
              <a:rPr lang="en-US" dirty="0" smtClean="0"/>
              <a:t> Regular Cash Analysis</a:t>
            </a:r>
          </a:p>
          <a:p>
            <a:pPr algn="just"/>
            <a:r>
              <a:rPr lang="en-US" dirty="0" smtClean="0"/>
              <a:t>Maintenance of Records  (</a:t>
            </a:r>
            <a:r>
              <a:rPr lang="en-US" sz="2000" dirty="0" smtClean="0"/>
              <a:t>Cash Book, DCR, MR Stock, Bank Pass Books, BD Register, Asset Register, </a:t>
            </a:r>
            <a:r>
              <a:rPr lang="en-US" sz="2000" dirty="0" err="1" smtClean="0"/>
              <a:t>Cheque</a:t>
            </a:r>
            <a:r>
              <a:rPr lang="en-US" sz="2000" dirty="0" smtClean="0"/>
              <a:t> Issue Register, Advance Register, Stock &amp; Store Register etc)</a:t>
            </a:r>
          </a:p>
          <a:p>
            <a:pPr algn="just"/>
            <a:r>
              <a:rPr lang="en-US" sz="2000" dirty="0" smtClean="0"/>
              <a:t>Deductions</a:t>
            </a:r>
          </a:p>
          <a:p>
            <a:pPr algn="just"/>
            <a:r>
              <a:rPr lang="en-US" sz="2000" dirty="0" smtClean="0"/>
              <a:t>Government Dues Remittance</a:t>
            </a:r>
            <a:endParaRPr lang="en-US" sz="20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Common Irregularities observed in   Financial Management</a:t>
            </a:r>
            <a:endParaRPr lang="en-US" dirty="0"/>
          </a:p>
        </p:txBody>
      </p:sp>
      <p:sp>
        <p:nvSpPr>
          <p:cNvPr id="3" name="Content Placeholder 2"/>
          <p:cNvSpPr>
            <a:spLocks noGrp="1"/>
          </p:cNvSpPr>
          <p:nvPr>
            <p:ph sz="quarter" idx="1"/>
          </p:nvPr>
        </p:nvSpPr>
        <p:spPr/>
        <p:txBody>
          <a:bodyPr/>
          <a:lstStyle/>
          <a:p>
            <a:pPr>
              <a:buNone/>
            </a:pPr>
            <a:r>
              <a:rPr lang="en-US" dirty="0" smtClean="0"/>
              <a:t>Case Study : </a:t>
            </a:r>
            <a:r>
              <a:rPr lang="en-US" dirty="0" err="1" smtClean="0"/>
              <a:t>Panchayat</a:t>
            </a:r>
            <a:r>
              <a:rPr lang="en-US" dirty="0" smtClean="0"/>
              <a:t> </a:t>
            </a:r>
            <a:r>
              <a:rPr lang="en-US" dirty="0" err="1" smtClean="0"/>
              <a:t>samiti</a:t>
            </a:r>
            <a:r>
              <a:rPr lang="en-US" dirty="0" smtClean="0"/>
              <a:t>:</a:t>
            </a:r>
          </a:p>
          <a:p>
            <a:pPr algn="just"/>
            <a:endParaRPr lang="en-US" dirty="0" smtClean="0"/>
          </a:p>
          <a:p>
            <a:pPr algn="just">
              <a:buNone/>
            </a:pPr>
            <a:r>
              <a:rPr lang="en-US" dirty="0" smtClean="0"/>
              <a:t> Need of Monthly physical verification of cash balance of the P.S. must be conducted by the B.D.O. or the Officer delegated by him on his behalf, as per Rule-36 (e) </a:t>
            </a:r>
            <a:r>
              <a:rPr lang="en-US" dirty="0" err="1" smtClean="0"/>
              <a:t>Odisha</a:t>
            </a:r>
            <a:r>
              <a:rPr lang="en-US" dirty="0" smtClean="0"/>
              <a:t> </a:t>
            </a:r>
            <a:r>
              <a:rPr lang="en-US" dirty="0" err="1" smtClean="0"/>
              <a:t>Panchayat</a:t>
            </a:r>
            <a:r>
              <a:rPr lang="en-US" dirty="0" smtClean="0"/>
              <a:t> </a:t>
            </a:r>
            <a:r>
              <a:rPr lang="en-US" dirty="0" err="1" smtClean="0"/>
              <a:t>Samiti</a:t>
            </a:r>
            <a:r>
              <a:rPr lang="en-US" dirty="0" smtClean="0"/>
              <a:t> Accounting Procedure (O.P.S.A.P.) Rule -2002 and the result there of should be recorded on the body of the Cash Book at the end of each month.</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lgn="just"/>
            <a:r>
              <a:rPr lang="en-US" dirty="0" smtClean="0"/>
              <a:t>Closing balance is worked out correctly. The cash in hand, cash in shape of deposit and amount of advance is correctly worked out to determine closing</a:t>
            </a:r>
          </a:p>
          <a:p>
            <a:pPr algn="just"/>
            <a:r>
              <a:rPr lang="en-US" dirty="0" smtClean="0"/>
              <a:t>At the end of each month the Block Development Officer shall verify cash balance in the chest with the balance in the cash book closing balance.</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a:xfrm>
            <a:off x="457200" y="1600200"/>
            <a:ext cx="7467600" cy="3276600"/>
          </a:xfrm>
        </p:spPr>
        <p:txBody>
          <a:bodyPr>
            <a:normAutofit lnSpcReduction="10000"/>
          </a:bodyPr>
          <a:lstStyle/>
          <a:p>
            <a:pPr algn="just"/>
            <a:r>
              <a:rPr lang="en-US" dirty="0" smtClean="0"/>
              <a:t>Non-adherence to Govt. instruction to maintain one -scheme-one - account. In Lt. No. 13000/ P R / Dt. 25.07.2012, instruction has been imparted to maintain one- scheme- one - account. Due to maintenance of multiple accounts for one scheme goes against the rules and possesses difficulties in smooth reconciliation</a:t>
            </a:r>
          </a:p>
          <a:p>
            <a:pPr algn="just"/>
            <a:r>
              <a:rPr lang="en-US" dirty="0" smtClean="0"/>
              <a:t>Parking of Unaccounted fund outside the domain of the cash book</a:t>
            </a:r>
          </a:p>
          <a:p>
            <a:pPr algn="just"/>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868362"/>
          </a:xfrm>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endParaRPr lang="en-US" dirty="0"/>
          </a:p>
        </p:txBody>
      </p:sp>
      <p:sp>
        <p:nvSpPr>
          <p:cNvPr id="3" name="Content Placeholder 2"/>
          <p:cNvSpPr>
            <a:spLocks noGrp="1"/>
          </p:cNvSpPr>
          <p:nvPr>
            <p:ph sz="quarter" idx="1"/>
          </p:nvPr>
        </p:nvSpPr>
        <p:spPr/>
        <p:txBody>
          <a:bodyPr/>
          <a:lstStyle/>
          <a:p>
            <a:pPr algn="just">
              <a:buNone/>
            </a:pPr>
            <a:r>
              <a:rPr lang="en-US" dirty="0" smtClean="0"/>
              <a:t>MAINTENANCE OF FLEXI ACCOUNT IN BANKS W.R.T. SCHEME FUNDS</a:t>
            </a:r>
          </a:p>
          <a:p>
            <a:pPr algn="just">
              <a:buNone/>
            </a:pPr>
            <a:r>
              <a:rPr lang="en-US" dirty="0" smtClean="0"/>
              <a:t> As per letter no. </a:t>
            </a:r>
            <a:r>
              <a:rPr lang="en-US" smtClean="0"/>
              <a:t>35425/F</a:t>
            </a:r>
            <a:r>
              <a:rPr lang="en-US" dirty="0" smtClean="0"/>
              <a:t>, dtd.l2.10.2012, all Scheme Implementing agencies were instructed, which are </a:t>
            </a:r>
            <a:r>
              <a:rPr lang="en-US" dirty="0" err="1" smtClean="0"/>
              <a:t>authorised</a:t>
            </a:r>
            <a:r>
              <a:rPr lang="en-US" dirty="0" smtClean="0"/>
              <a:t> to keep the central share and state share or only central share of the centrally sponsored plan schemes in bank accounts, to keep them in flexi accounts so that higher interest accruals from the scheme funds can be ploughed back to expand the coverage of the scheme without affecting fund flow for the scheme.</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endParaRPr lang="en-US" dirty="0"/>
          </a:p>
        </p:txBody>
      </p:sp>
      <p:sp>
        <p:nvSpPr>
          <p:cNvPr id="3" name="Content Placeholder 2"/>
          <p:cNvSpPr>
            <a:spLocks noGrp="1"/>
          </p:cNvSpPr>
          <p:nvPr>
            <p:ph sz="quarter" idx="1"/>
          </p:nvPr>
        </p:nvSpPr>
        <p:spPr/>
        <p:txBody>
          <a:bodyPr>
            <a:normAutofit fontScale="92500"/>
          </a:bodyPr>
          <a:lstStyle/>
          <a:p>
            <a:pPr algn="just"/>
            <a:r>
              <a:rPr lang="en-US" dirty="0" smtClean="0"/>
              <a:t>As per Rule 65 of P.S.A.P Rules, 2002, the Block Development Officer and the store-keeper shall be responsible for the custody of stores and their safety for which necessary arrangement shell be made by the Block Development Officer to keep them in efficient and good condition protecting them from loss, damage and deterioration. When the stores have become useless or obsolete, or are rendered surplus and cannot be put to any profitable use a survey report shall be prepared by the Block Development Officer and submitted for sanction of write off. Half yearly physical verification of stock and stores should be done twice in a year as per P.S.A.P Rules (Rule 69, O.P.S.A.P Rules, 2002).</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endParaRPr lang="en-US" dirty="0"/>
          </a:p>
        </p:txBody>
      </p:sp>
      <p:sp>
        <p:nvSpPr>
          <p:cNvPr id="3" name="Content Placeholder 2"/>
          <p:cNvSpPr>
            <a:spLocks noGrp="1"/>
          </p:cNvSpPr>
          <p:nvPr>
            <p:ph sz="quarter" idx="1"/>
          </p:nvPr>
        </p:nvSpPr>
        <p:spPr/>
        <p:txBody>
          <a:bodyPr>
            <a:normAutofit fontScale="77500" lnSpcReduction="20000"/>
          </a:bodyPr>
          <a:lstStyle/>
          <a:p>
            <a:pPr algn="just">
              <a:buNone/>
            </a:pPr>
            <a:r>
              <a:rPr lang="en-US" dirty="0" smtClean="0"/>
              <a:t>As per Subsidiary Rule 37 of </a:t>
            </a:r>
            <a:r>
              <a:rPr lang="en-US" dirty="0" err="1" smtClean="0"/>
              <a:t>Odisha</a:t>
            </a:r>
            <a:r>
              <a:rPr lang="en-US" dirty="0" smtClean="0"/>
              <a:t> Treasury Code (OTC) </a:t>
            </a:r>
            <a:r>
              <a:rPr lang="en-US" dirty="0" err="1" smtClean="0"/>
              <a:t>Vol</a:t>
            </a:r>
            <a:r>
              <a:rPr lang="en-US" dirty="0" smtClean="0"/>
              <a:t> - I, the DDO is required to maintain a Register of Advance showing all the particulars like date, the name and designation of the officer receiving the advances, the purpose for which it is given, date of submission of accounts/bill for payment made against such advances. The accounts so rendered are required to be checked and passed by the DDO. Further, as per Finance Department Notification, each item of outstanding advances as appearing in the cash book of the DDO is </a:t>
            </a:r>
            <a:r>
              <a:rPr lang="en-US" dirty="0" err="1" smtClean="0"/>
              <a:t>analysed</a:t>
            </a:r>
            <a:r>
              <a:rPr lang="en-US" dirty="0" smtClean="0"/>
              <a:t> and adjusted within one month of disbursement, failing which, the salary of the Government servant concerned should be withheld. Subsidiary Rule 509 of OTC Vol.-I, envisages that the advance register should be reviewed frequently by the DDO to ensure that all the advances are cleared by adjustment without delay. Non adherence not only results in understatement of actual expenditure but also fraught with the risk of improper and irregular utilization of the advance so drawn. Continued non-adjustment over a long period is also fraught with the risk of misappropriation and embezzlement</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endParaRPr lang="en-US" dirty="0"/>
          </a:p>
        </p:txBody>
      </p:sp>
      <p:sp>
        <p:nvSpPr>
          <p:cNvPr id="3" name="Content Placeholder 2"/>
          <p:cNvSpPr>
            <a:spLocks noGrp="1"/>
          </p:cNvSpPr>
          <p:nvPr>
            <p:ph sz="quarter" idx="1"/>
          </p:nvPr>
        </p:nvSpPr>
        <p:spPr>
          <a:xfrm>
            <a:off x="457200" y="1600200"/>
            <a:ext cx="7467600" cy="3429000"/>
          </a:xfrm>
        </p:spPr>
        <p:txBody>
          <a:bodyPr/>
          <a:lstStyle/>
          <a:p>
            <a:pPr algn="just"/>
            <a:r>
              <a:rPr lang="en-US" dirty="0" smtClean="0"/>
              <a:t>Low spending efficiency: The grants sanctioned shall be spent within a year from the date of its sanction. The unspent balance of the previous year’s grant has either to be surrendered to govt. or it has to be taken into accounts in subsequent year’s grant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85000" lnSpcReduction="20000"/>
          </a:bodyPr>
          <a:lstStyle/>
          <a:p>
            <a:pPr>
              <a:buNone/>
            </a:pPr>
            <a:r>
              <a:rPr lang="en-US" dirty="0" smtClean="0"/>
              <a:t>Diversion/Encroachment of Funds</a:t>
            </a:r>
          </a:p>
          <a:p>
            <a:pPr algn="just">
              <a:buNone/>
            </a:pPr>
            <a:r>
              <a:rPr lang="en-US" dirty="0" smtClean="0"/>
              <a:t>  Grants should be sanctioned for specific purpose with clear objectives and conditions and in no cases there shall be any unauthorized diversion of funds. Again as per Rule10(1) of Orissa </a:t>
            </a:r>
            <a:r>
              <a:rPr lang="en-US" dirty="0" err="1" smtClean="0"/>
              <a:t>Panchayat</a:t>
            </a:r>
            <a:r>
              <a:rPr lang="en-US" dirty="0" smtClean="0"/>
              <a:t> </a:t>
            </a:r>
            <a:r>
              <a:rPr lang="en-US" dirty="0" err="1" smtClean="0"/>
              <a:t>Samiti</a:t>
            </a:r>
            <a:r>
              <a:rPr lang="en-US" dirty="0" smtClean="0"/>
              <a:t> Accounting Procedure Rules-2002, funds placed at the disposal of the </a:t>
            </a:r>
            <a:r>
              <a:rPr lang="en-US" dirty="0" err="1" smtClean="0"/>
              <a:t>Samiti</a:t>
            </a:r>
            <a:r>
              <a:rPr lang="en-US" dirty="0" smtClean="0"/>
              <a:t> by the Government by way of grants for schemes under any head shall be utilized for the approved scheme under that head. Funds should not be diverted from one scheme to another scheme without approval of Govt. Further Rule10(2) of P.S.A.P Rule states that direction shall not be given by only authority other than the administrative department for incurring expenditure from the fund for a purpose for which funds have not been constituted. Again ministry of Rural Development Govt. of India vide their Letter No.R-19012/2/93-IRD14) dt.27.04.1994 and vide Letter No.1114/PR dt.07.02.2005 of PR Dep’t., Govt. of Orissa issued strict instruction for avoiding diversion of fund over for a temporary period.</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ORISSA LOCAL FUND AUDIT ACT 1948</a:t>
            </a:r>
            <a:endParaRPr lang="en-US" dirty="0"/>
          </a:p>
        </p:txBody>
      </p:sp>
      <p:sp>
        <p:nvSpPr>
          <p:cNvPr id="3" name="Content Placeholder 2"/>
          <p:cNvSpPr>
            <a:spLocks noGrp="1"/>
          </p:cNvSpPr>
          <p:nvPr>
            <p:ph sz="quarter" idx="1"/>
          </p:nvPr>
        </p:nvSpPr>
        <p:spPr/>
        <p:txBody>
          <a:bodyPr>
            <a:normAutofit fontScale="85000" lnSpcReduction="20000"/>
          </a:bodyPr>
          <a:lstStyle/>
          <a:p>
            <a:pPr algn="just">
              <a:buNone/>
            </a:pPr>
            <a:r>
              <a:rPr lang="en-US" i="1" dirty="0" smtClean="0">
                <a:latin typeface="Arial" pitchFamily="34" charset="0"/>
                <a:cs typeface="Arial" pitchFamily="34" charset="0"/>
              </a:rPr>
              <a:t> Section 2:Definition---In this Act, unless there is anything repugnant in the subject or context-</a:t>
            </a:r>
          </a:p>
          <a:p>
            <a:pPr algn="just"/>
            <a:endParaRPr lang="en-US" dirty="0" smtClean="0">
              <a:latin typeface="Arial" pitchFamily="34" charset="0"/>
              <a:cs typeface="Arial" pitchFamily="34" charset="0"/>
            </a:endParaRPr>
          </a:p>
          <a:p>
            <a:pPr algn="just">
              <a:buNone/>
            </a:pPr>
            <a:r>
              <a:rPr lang="en-US" dirty="0" smtClean="0">
                <a:latin typeface="Arial" pitchFamily="34" charset="0"/>
                <a:cs typeface="Arial" pitchFamily="34" charset="0"/>
              </a:rPr>
              <a:t>(a) "auditor''' means an auditor appointed under this Act ;</a:t>
            </a:r>
          </a:p>
          <a:p>
            <a:pPr>
              <a:buNone/>
            </a:pPr>
            <a:r>
              <a:rPr lang="en-US" dirty="0" smtClean="0">
                <a:latin typeface="Arial" pitchFamily="34" charset="0"/>
                <a:cs typeface="Arial" pitchFamily="34" charset="0"/>
              </a:rPr>
              <a:t>(b) "Examiner of Local Accounts" includes any person for the time being performing the duties of the Examiner of Local Accounts; and   </a:t>
            </a:r>
          </a:p>
          <a:p>
            <a:pPr>
              <a:buNone/>
            </a:pPr>
            <a:r>
              <a:rPr lang="en-US" b="1" dirty="0" smtClean="0">
                <a:latin typeface="Arial" pitchFamily="34" charset="0"/>
                <a:cs typeface="Arial" pitchFamily="34" charset="0"/>
              </a:rPr>
              <a:t>   </a:t>
            </a:r>
            <a:r>
              <a:rPr lang="en-US" b="1" dirty="0" smtClean="0"/>
              <a:t>Amendment </a:t>
            </a:r>
            <a:r>
              <a:rPr lang="en-US" dirty="0" smtClean="0"/>
              <a:t>Act,1976</a:t>
            </a:r>
          </a:p>
          <a:p>
            <a:pPr lvl="0" algn="just">
              <a:buNone/>
            </a:pPr>
            <a:r>
              <a:rPr lang="en-US" b="1" dirty="0" smtClean="0"/>
              <a:t>   (Section 2) Appointment of Examiner, Deputy Examiner and Assistant Examiner of Local Accounts.</a:t>
            </a:r>
          </a:p>
          <a:p>
            <a:pPr algn="just">
              <a:buNone/>
            </a:pPr>
            <a:r>
              <a:rPr lang="en-US" b="1" dirty="0" smtClean="0"/>
              <a:t>Appointment of Auditors by Examiner of Local Accounts</a:t>
            </a:r>
            <a:endParaRPr lang="en-US" b="1" dirty="0" smtClean="0">
              <a:latin typeface="Arial" pitchFamily="34" charset="0"/>
              <a:cs typeface="Arial" pitchFamily="34" charset="0"/>
            </a:endParaRPr>
          </a:p>
          <a:p>
            <a:pPr algn="just">
              <a:buNone/>
            </a:pPr>
            <a:r>
              <a:rPr lang="en-US" dirty="0" smtClean="0">
                <a:latin typeface="Arial" pitchFamily="34" charset="0"/>
                <a:cs typeface="Arial" pitchFamily="34" charset="0"/>
              </a:rPr>
              <a:t>(c) "Local fund" means any fund not being a Cantonment fund to the control or management of which a Local Authority is legally entitled and any </a:t>
            </a:r>
            <a:r>
              <a:rPr lang="en-US" dirty="0" err="1" smtClean="0">
                <a:latin typeface="Arial" pitchFamily="34" charset="0"/>
                <a:cs typeface="Arial" pitchFamily="34" charset="0"/>
              </a:rPr>
              <a:t>cess</a:t>
            </a:r>
            <a:r>
              <a:rPr lang="en-US" dirty="0" smtClean="0">
                <a:latin typeface="Arial" pitchFamily="34" charset="0"/>
                <a:cs typeface="Arial" pitchFamily="34" charset="0"/>
              </a:rPr>
              <a:t>, </a:t>
            </a:r>
            <a:r>
              <a:rPr lang="en-US" dirty="0" err="1" smtClean="0">
                <a:latin typeface="Arial" pitchFamily="34" charset="0"/>
                <a:cs typeface="Arial" pitchFamily="34" charset="0"/>
              </a:rPr>
              <a:t>rate,duty</a:t>
            </a:r>
            <a:r>
              <a:rPr lang="en-US" dirty="0" smtClean="0">
                <a:latin typeface="Arial" pitchFamily="34" charset="0"/>
                <a:cs typeface="Arial" pitchFamily="34" charset="0"/>
              </a:rPr>
              <a:t>, or tax which such authority is legally entitled to impose and any property vested in such authority.</a:t>
            </a:r>
          </a:p>
          <a:p>
            <a:endParaRPr lang="en-US" dirty="0" smtClean="0"/>
          </a:p>
          <a:p>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p:txBody>
          <a:bodyPr>
            <a:normAutofit fontScale="92500"/>
          </a:bodyPr>
          <a:lstStyle/>
          <a:p>
            <a:pPr algn="just">
              <a:buNone/>
            </a:pPr>
            <a:r>
              <a:rPr lang="en-US" dirty="0" smtClean="0"/>
              <a:t>One of the facets of prudent financial management and reporting by an implementing agency is to make effective </a:t>
            </a:r>
            <a:r>
              <a:rPr lang="en-US" dirty="0" err="1" smtClean="0"/>
              <a:t>utilisation</a:t>
            </a:r>
            <a:r>
              <a:rPr lang="en-US" dirty="0" smtClean="0"/>
              <a:t> of funds and prompt submission of </a:t>
            </a:r>
            <a:r>
              <a:rPr lang="en-US" dirty="0" err="1" smtClean="0"/>
              <a:t>Utilisation</a:t>
            </a:r>
            <a:r>
              <a:rPr lang="en-US" dirty="0" smtClean="0"/>
              <a:t> Certificates in support of such expenditure. As per Rule-306 (iii)(a)&amp;(b)of O.G.F.R. Volume-I read with F.D. L.No.8437/F </a:t>
            </a:r>
            <a:r>
              <a:rPr lang="en-US" dirty="0" err="1" smtClean="0"/>
              <a:t>dt</a:t>
            </a:r>
            <a:r>
              <a:rPr lang="en-US" dirty="0" smtClean="0"/>
              <a:t>. 06.03.2012 and F.D L.No-029539 dt.20.10.2014, the U.C should be furnished only after incurring actual expenditure to proper quarters. Grants received should be </a:t>
            </a:r>
            <a:r>
              <a:rPr lang="en-US" dirty="0" err="1" smtClean="0"/>
              <a:t>utilised</a:t>
            </a:r>
            <a:r>
              <a:rPr lang="en-US" dirty="0" smtClean="0"/>
              <a:t> within the same financial year in which it was received and U.C.s should be submitted by 30th June of the subsequent year to the funding authority as well as Principal Accountant General (A&amp;E) </a:t>
            </a:r>
            <a:r>
              <a:rPr lang="en-US" dirty="0" err="1" smtClean="0"/>
              <a:t>Odisha</a:t>
            </a:r>
            <a:r>
              <a:rPr lang="en-US" dirty="0" smtClean="0"/>
              <a:t>.</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p:txBody>
          <a:bodyPr/>
          <a:lstStyle/>
          <a:p>
            <a:pPr>
              <a:buNone/>
            </a:pPr>
            <a:r>
              <a:rPr lang="en-US" dirty="0" smtClean="0"/>
              <a:t> MISAPPROPRIATION &amp; DEFALCATION</a:t>
            </a:r>
          </a:p>
          <a:p>
            <a:pPr>
              <a:buNone/>
            </a:pPr>
            <a:endParaRPr lang="en-US" dirty="0" smtClean="0"/>
          </a:p>
          <a:p>
            <a:r>
              <a:rPr lang="en-US" dirty="0" smtClean="0"/>
              <a:t>Less Credit of MBPY(state scheme) and IGNOAP (central scheme) to G.P. Accounts</a:t>
            </a:r>
          </a:p>
          <a:p>
            <a:r>
              <a:rPr lang="en-US" dirty="0" smtClean="0"/>
              <a:t>Fictitious Payments shown to Ration Card Holders for FANI Cyclone</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a:xfrm>
            <a:off x="457200" y="1828800"/>
            <a:ext cx="7467600" cy="2895600"/>
          </a:xfrm>
        </p:spPr>
        <p:txBody>
          <a:bodyPr/>
          <a:lstStyle/>
          <a:p>
            <a:r>
              <a:rPr lang="en-US" dirty="0" smtClean="0"/>
              <a:t>Receipt from MARKET COMPLEXES &amp; OTHER OWN PROPERTIES</a:t>
            </a:r>
          </a:p>
          <a:p>
            <a:r>
              <a:rPr lang="en-US" dirty="0" smtClean="0"/>
              <a:t>Irregular Non-</a:t>
            </a:r>
            <a:r>
              <a:rPr lang="en-US" dirty="0" err="1" smtClean="0"/>
              <a:t>realisation</a:t>
            </a:r>
            <a:r>
              <a:rPr lang="en-US" dirty="0" smtClean="0"/>
              <a:t> of PT</a:t>
            </a:r>
          </a:p>
          <a:p>
            <a:r>
              <a:rPr lang="en-US" dirty="0" smtClean="0"/>
              <a:t>Excess Payment towards HRA allowance</a:t>
            </a:r>
          </a:p>
          <a:p>
            <a:r>
              <a:rPr lang="en-US" dirty="0" smtClean="0"/>
              <a:t>Excess Payment due to less </a:t>
            </a:r>
            <a:r>
              <a:rPr lang="en-US" dirty="0" err="1" smtClean="0"/>
              <a:t>realisation</a:t>
            </a:r>
            <a:r>
              <a:rPr lang="en-US" dirty="0" smtClean="0"/>
              <a:t> of Royalty</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Case Study : </a:t>
            </a:r>
            <a:r>
              <a:rPr lang="en-US" dirty="0" err="1" smtClean="0"/>
              <a:t>Panchayat</a:t>
            </a:r>
            <a:r>
              <a:rPr lang="en-US" dirty="0" smtClean="0"/>
              <a:t> </a:t>
            </a:r>
            <a:r>
              <a:rPr lang="en-US" dirty="0" err="1" smtClean="0"/>
              <a:t>samiti</a:t>
            </a:r>
            <a:r>
              <a:rPr lang="en-US" dirty="0" smtClean="0"/>
              <a:t>: </a:t>
            </a:r>
            <a:r>
              <a:rPr lang="en-US" sz="2700" dirty="0" smtClean="0"/>
              <a:t>Contd.</a:t>
            </a:r>
            <a:r>
              <a:rPr lang="en-US" dirty="0" smtClean="0"/>
              <a:t/>
            </a:r>
            <a:br>
              <a:rPr lang="en-US" dirty="0" smtClean="0"/>
            </a:br>
            <a:endParaRPr lang="en-US" dirty="0"/>
          </a:p>
        </p:txBody>
      </p:sp>
      <p:sp>
        <p:nvSpPr>
          <p:cNvPr id="3" name="Content Placeholder 2"/>
          <p:cNvSpPr>
            <a:spLocks noGrp="1"/>
          </p:cNvSpPr>
          <p:nvPr>
            <p:ph sz="quarter" idx="1"/>
          </p:nvPr>
        </p:nvSpPr>
        <p:spPr>
          <a:xfrm>
            <a:off x="457200" y="990600"/>
            <a:ext cx="7772400" cy="5715000"/>
          </a:xfrm>
        </p:spPr>
        <p:txBody>
          <a:bodyPr>
            <a:noAutofit/>
          </a:bodyPr>
          <a:lstStyle/>
          <a:p>
            <a:pPr algn="just"/>
            <a:r>
              <a:rPr lang="en-US" sz="1600" dirty="0" smtClean="0"/>
              <a:t>Irregular management of A.G.A.B. </a:t>
            </a:r>
            <a:r>
              <a:rPr lang="en-US" sz="1600" dirty="0" err="1" smtClean="0"/>
              <a:t>Admistrative</a:t>
            </a:r>
            <a:r>
              <a:rPr lang="en-US" sz="1600" dirty="0" smtClean="0"/>
              <a:t> </a:t>
            </a:r>
            <a:r>
              <a:rPr lang="en-US" sz="1600" dirty="0" err="1" smtClean="0"/>
              <a:t>Contigency</a:t>
            </a:r>
            <a:r>
              <a:rPr lang="en-US" sz="1600" dirty="0" smtClean="0"/>
              <a:t> resulting huge loss to P.S. Fund. Govt. of </a:t>
            </a:r>
            <a:r>
              <a:rPr lang="en-US" sz="1600" dirty="0" err="1" smtClean="0"/>
              <a:t>Odisha</a:t>
            </a:r>
            <a:r>
              <a:rPr lang="en-US" sz="1600" dirty="0" smtClean="0"/>
              <a:t> in P.R. &amp; D.W. Department Vide it’s letter No. 18287–PR-CFCSCHEME-0002/2018/PR&amp;DW, Dated 25.09.2018 and in publication of same in </a:t>
            </a:r>
            <a:r>
              <a:rPr lang="en-US" sz="1600" dirty="0" err="1" smtClean="0"/>
              <a:t>Odisha</a:t>
            </a:r>
            <a:r>
              <a:rPr lang="en-US" sz="1600" dirty="0" smtClean="0"/>
              <a:t> Gazette Notification no.1865, dated 25.09.2018, regarding circulation of revised guidelines for implementation of the scheme “</a:t>
            </a:r>
            <a:r>
              <a:rPr lang="en-US" sz="1600" dirty="0" err="1" smtClean="0"/>
              <a:t>Ama</a:t>
            </a:r>
            <a:r>
              <a:rPr lang="en-US" sz="1600" dirty="0" smtClean="0"/>
              <a:t> </a:t>
            </a:r>
            <a:r>
              <a:rPr lang="en-US" sz="1600" dirty="0" err="1" smtClean="0"/>
              <a:t>Gaon</a:t>
            </a:r>
            <a:r>
              <a:rPr lang="en-US" sz="1600" dirty="0" smtClean="0"/>
              <a:t> </a:t>
            </a:r>
            <a:r>
              <a:rPr lang="en-US" sz="1600" dirty="0" err="1" smtClean="0"/>
              <a:t>Ama</a:t>
            </a:r>
            <a:r>
              <a:rPr lang="en-US" sz="1600" dirty="0" smtClean="0"/>
              <a:t> </a:t>
            </a:r>
            <a:r>
              <a:rPr lang="en-US" sz="1600" dirty="0" err="1" smtClean="0"/>
              <a:t>Bikash</a:t>
            </a:r>
            <a:r>
              <a:rPr lang="en-US" sz="1600" dirty="0" smtClean="0"/>
              <a:t>” (A.G.A.B.), vide page 3 at 2nd bit of subject heading Sanction of Release of funds, it was stated that “Out of the total approved cost of the project, 2% shall be utilized as Administrative Contingency i.e. 1% for the Block, 0.5% for the DRDAs and 0.5% for the Administrative Department to incur expenditure on activities like convening meetings, </a:t>
            </a:r>
          </a:p>
          <a:p>
            <a:pPr algn="just">
              <a:buNone/>
            </a:pPr>
            <a:r>
              <a:rPr lang="en-US" sz="1600" dirty="0" smtClean="0"/>
              <a:t>       Social Audit, Inspection of site, Photograph of projects in different stages, arrangement of Video Conferencing, IEC activities, data entry, mobility support, MIS, PMU, Procurement of Computer, Printer with scanner and Photo Copiers etc. following due financial procedure.” From the above directive, it is meant and construed that 2% of the total approved project cost is to be drawn first from P.L. Account where the sanctioned cost of the projects is placed by the Govt. And from balance 98% in P.L. a/c, project costs @100% are to be billed after completion of the projects and met out by means of allowing 2% of E.C. as administrative contingency in each bill (by adding to 98% of the execution cost) and subsequently realize the same through deduction to recoup the 2% of total already drawn and spent as directed in above letter. </a:t>
            </a:r>
            <a:endParaRPr lang="en-US" sz="16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7467600" cy="1219200"/>
          </a:xfrm>
        </p:spPr>
        <p:txBody>
          <a:bodyPr>
            <a:normAutofit fontScale="90000"/>
          </a:bodyPr>
          <a:lstStyle/>
          <a:p>
            <a:r>
              <a:rPr lang="en-US" dirty="0" smtClean="0"/>
              <a:t/>
            </a:r>
            <a:br>
              <a:rPr lang="en-US" dirty="0" smtClean="0"/>
            </a:br>
            <a:r>
              <a:rPr lang="en-US" dirty="0" smtClean="0"/>
              <a:t/>
            </a:r>
            <a:br>
              <a:rPr lang="en-US" dirty="0" smtClean="0"/>
            </a:br>
            <a:r>
              <a:rPr lang="en-US" dirty="0" smtClean="0"/>
              <a:t>Case Study : </a:t>
            </a:r>
            <a:r>
              <a:rPr lang="en-US" dirty="0" err="1" smtClean="0"/>
              <a:t>Panchayat</a:t>
            </a:r>
            <a:r>
              <a:rPr lang="en-US" dirty="0" smtClean="0"/>
              <a:t> </a:t>
            </a:r>
            <a:r>
              <a:rPr lang="en-US" dirty="0" err="1" smtClean="0"/>
              <a:t>samiti</a:t>
            </a:r>
            <a:r>
              <a:rPr lang="en-US" dirty="0" smtClean="0"/>
              <a:t>/Gram </a:t>
            </a:r>
            <a:r>
              <a:rPr lang="en-US" dirty="0" err="1" smtClean="0"/>
              <a:t>Panchayat</a:t>
            </a:r>
            <a:r>
              <a:rPr lang="en-US" dirty="0" smtClean="0"/>
              <a:t> /Urban Local bodies: </a:t>
            </a:r>
            <a:r>
              <a:rPr lang="en-US" sz="2700" dirty="0" smtClean="0"/>
              <a:t>Contd.</a:t>
            </a:r>
            <a:endParaRPr lang="en-US" dirty="0"/>
          </a:p>
        </p:txBody>
      </p:sp>
      <p:sp>
        <p:nvSpPr>
          <p:cNvPr id="3" name="Content Placeholder 2"/>
          <p:cNvSpPr>
            <a:spLocks noGrp="1"/>
          </p:cNvSpPr>
          <p:nvPr>
            <p:ph sz="quarter" idx="1"/>
          </p:nvPr>
        </p:nvSpPr>
        <p:spPr/>
        <p:txBody>
          <a:bodyPr/>
          <a:lstStyle/>
          <a:p>
            <a:pPr algn="just">
              <a:buNone/>
            </a:pPr>
            <a:r>
              <a:rPr lang="en-US" dirty="0" smtClean="0"/>
              <a:t>REMITTANCE OF GOVT. DUES ROYALTY, GST, LABOUR CESS etc. </a:t>
            </a:r>
          </a:p>
          <a:p>
            <a:pPr algn="just">
              <a:buNone/>
            </a:pPr>
            <a:r>
              <a:rPr lang="en-US" dirty="0" smtClean="0"/>
              <a:t> Rule 6 of OTC Vol-1 stipulates that all moneys received/</a:t>
            </a:r>
            <a:r>
              <a:rPr lang="en-US" dirty="0" err="1" smtClean="0"/>
              <a:t>realised</a:t>
            </a:r>
            <a:r>
              <a:rPr lang="en-US" dirty="0" smtClean="0"/>
              <a:t> on behalf of Government should be deposited in full into Treasury/ with the competent authority within three days of its receipt/</a:t>
            </a:r>
            <a:r>
              <a:rPr lang="en-US" dirty="0" err="1" smtClean="0"/>
              <a:t>realisation</a:t>
            </a:r>
            <a:r>
              <a:rPr lang="en-US" dirty="0" smtClean="0"/>
              <a:t>. Retention of Government money/ revenue outside the treasury is irregular and not permissible.</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457200" y="2667000"/>
            <a:ext cx="7467600" cy="2362200"/>
          </a:xfrm>
        </p:spPr>
        <p:txBody>
          <a:bodyPr>
            <a:normAutofit/>
          </a:bodyPr>
          <a:lstStyle/>
          <a:p>
            <a:pPr>
              <a:buNone/>
            </a:pPr>
            <a:r>
              <a:rPr lang="en-US" sz="4800" dirty="0" smtClean="0"/>
              <a:t>           Thank You</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THE ORISSA LOCAL FUND AUDIT ACT</a:t>
            </a:r>
            <a:endParaRPr lang="en-US" dirty="0"/>
          </a:p>
        </p:txBody>
      </p:sp>
      <p:sp>
        <p:nvSpPr>
          <p:cNvPr id="3" name="Content Placeholder 2"/>
          <p:cNvSpPr>
            <a:spLocks noGrp="1"/>
          </p:cNvSpPr>
          <p:nvPr>
            <p:ph sz="quarter" idx="1"/>
          </p:nvPr>
        </p:nvSpPr>
        <p:spPr/>
        <p:txBody>
          <a:bodyPr>
            <a:normAutofit fontScale="85000" lnSpcReduction="10000"/>
          </a:bodyPr>
          <a:lstStyle/>
          <a:p>
            <a:pPr algn="just"/>
            <a:r>
              <a:rPr lang="en-US" i="1" dirty="0" smtClean="0"/>
              <a:t>3. Liability of Local Authority to submit its accounts to audit---Not  withstanding anything </a:t>
            </a:r>
            <a:r>
              <a:rPr lang="en-US" dirty="0" smtClean="0"/>
              <a:t>contained in any enactment by which a Local authority is constituted, the accounts of any Local Authority whose accounts are declared by the Provincial Government by notification to be subject to audit under this Act, shall be subject to audit in all respects in the manner provided by or under this Act and any provision in any such enactment or in any bye-law or rules made under such enactment inconsistent with or repugnant to the provision of this Act or of any rule made there under shall, to the extent of such inconsistency or repugnancy, be deemed to have been repealed by this Act.</a:t>
            </a:r>
            <a:r>
              <a:rPr lang="en-US" b="1" dirty="0" smtClean="0"/>
              <a:t> </a:t>
            </a:r>
          </a:p>
          <a:p>
            <a:pPr algn="just">
              <a:buNone/>
            </a:pPr>
            <a:r>
              <a:rPr lang="en-US" b="1" dirty="0" smtClean="0"/>
              <a:t>    </a:t>
            </a:r>
            <a:r>
              <a:rPr lang="en-US" dirty="0" smtClean="0"/>
              <a:t>Amendment Act,2012</a:t>
            </a:r>
          </a:p>
          <a:p>
            <a:pPr lvl="0" algn="just"/>
            <a:r>
              <a:rPr lang="en-US" dirty="0" smtClean="0"/>
              <a:t>(Section 3) C&amp;AG has right to comment on and supplement to the audit report of the Examiner in respect of audit of PRIs &amp; ULBs.</a:t>
            </a:r>
          </a:p>
          <a:p>
            <a:endParaRPr lang="en-US" dirty="0" smtClean="0"/>
          </a:p>
          <a:p>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7467600" cy="563562"/>
          </a:xfrm>
        </p:spPr>
        <p:txBody>
          <a:bodyPr>
            <a:normAutofit/>
          </a:bodyPr>
          <a:lstStyle/>
          <a:p>
            <a:r>
              <a:rPr lang="en-US" b="1" dirty="0" smtClean="0"/>
              <a:t>Statutory Institution</a:t>
            </a:r>
            <a:endParaRPr lang="en-US" dirty="0"/>
          </a:p>
        </p:txBody>
      </p:sp>
      <p:graphicFrame>
        <p:nvGraphicFramePr>
          <p:cNvPr id="4" name="Content Placeholder 3"/>
          <p:cNvGraphicFramePr>
            <a:graphicFrameLocks noGrp="1"/>
          </p:cNvGraphicFramePr>
          <p:nvPr>
            <p:ph sz="quarter" idx="1"/>
          </p:nvPr>
        </p:nvGraphicFramePr>
        <p:xfrm>
          <a:off x="457200" y="903933"/>
          <a:ext cx="8305800" cy="5834593"/>
        </p:xfrm>
        <a:graphic>
          <a:graphicData uri="http://schemas.openxmlformats.org/drawingml/2006/table">
            <a:tbl>
              <a:tblPr firstRow="1" bandRow="1">
                <a:tableStyleId>{5C22544A-7EE6-4342-B048-85BDC9FD1C3A}</a:tableStyleId>
              </a:tblPr>
              <a:tblGrid>
                <a:gridCol w="762000"/>
                <a:gridCol w="2438400"/>
                <a:gridCol w="1295400"/>
                <a:gridCol w="3810000"/>
              </a:tblGrid>
              <a:tr h="848667">
                <a:tc>
                  <a:txBody>
                    <a:bodyPr/>
                    <a:lstStyle/>
                    <a:p>
                      <a:r>
                        <a:rPr kumimoji="0" lang="en-US" sz="1400" b="1" kern="1200" baseline="0" dirty="0" smtClean="0">
                          <a:solidFill>
                            <a:schemeClr val="lt1"/>
                          </a:solidFill>
                          <a:latin typeface="+mn-lt"/>
                          <a:ea typeface="+mn-ea"/>
                          <a:cs typeface="+mn-cs"/>
                        </a:rPr>
                        <a:t>Sl.</a:t>
                      </a:r>
                    </a:p>
                    <a:p>
                      <a:r>
                        <a:rPr kumimoji="0" lang="en-US" sz="1400" b="1" kern="1200" baseline="0" dirty="0" smtClean="0">
                          <a:solidFill>
                            <a:schemeClr val="lt1"/>
                          </a:solidFill>
                          <a:latin typeface="+mn-lt"/>
                          <a:ea typeface="+mn-ea"/>
                          <a:cs typeface="+mn-cs"/>
                        </a:rPr>
                        <a:t>No</a:t>
                      </a:r>
                    </a:p>
                  </a:txBody>
                  <a:tcPr/>
                </a:tc>
                <a:tc>
                  <a:txBody>
                    <a:bodyPr/>
                    <a:lstStyle/>
                    <a:p>
                      <a:r>
                        <a:rPr kumimoji="0" lang="en-US" sz="1400" b="1" kern="1200" baseline="0" dirty="0" smtClean="0">
                          <a:solidFill>
                            <a:schemeClr val="lt1"/>
                          </a:solidFill>
                          <a:latin typeface="+mn-lt"/>
                          <a:ea typeface="+mn-ea"/>
                          <a:cs typeface="+mn-cs"/>
                        </a:rPr>
                        <a:t>Category / Name of</a:t>
                      </a:r>
                    </a:p>
                    <a:p>
                      <a:r>
                        <a:rPr kumimoji="0" lang="en-US" sz="1400" b="1" kern="1200" baseline="0" dirty="0" smtClean="0">
                          <a:solidFill>
                            <a:schemeClr val="lt1"/>
                          </a:solidFill>
                          <a:latin typeface="+mn-lt"/>
                          <a:ea typeface="+mn-ea"/>
                          <a:cs typeface="+mn-cs"/>
                        </a:rPr>
                        <a:t>the Local Bodies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400" b="1" kern="1200" baseline="0" dirty="0" smtClean="0">
                          <a:solidFill>
                            <a:schemeClr val="lt1"/>
                          </a:solidFill>
                          <a:latin typeface="+mn-lt"/>
                          <a:ea typeface="+mn-ea"/>
                          <a:cs typeface="+mn-cs"/>
                        </a:rPr>
                        <a:t>No of</a:t>
                      </a:r>
                    </a:p>
                    <a:p>
                      <a:r>
                        <a:rPr kumimoji="0" lang="en-US" sz="1400" b="1" kern="1200" baseline="0" dirty="0" err="1" smtClean="0">
                          <a:solidFill>
                            <a:schemeClr val="lt1"/>
                          </a:solidFill>
                          <a:latin typeface="+mn-lt"/>
                          <a:ea typeface="+mn-ea"/>
                          <a:cs typeface="+mn-cs"/>
                        </a:rPr>
                        <a:t>Auditee</a:t>
                      </a:r>
                      <a:endParaRPr kumimoji="0" lang="en-US" sz="1400" b="1" kern="1200" baseline="0" dirty="0" smtClean="0">
                        <a:solidFill>
                          <a:schemeClr val="lt1"/>
                        </a:solidFill>
                        <a:latin typeface="+mn-lt"/>
                        <a:ea typeface="+mn-ea"/>
                        <a:cs typeface="+mn-cs"/>
                      </a:endParaRPr>
                    </a:p>
                    <a:p>
                      <a:r>
                        <a:rPr kumimoji="0" lang="en-US" sz="1400" b="1" kern="1200" baseline="0" dirty="0" smtClean="0">
                          <a:solidFill>
                            <a:schemeClr val="lt1"/>
                          </a:solidFill>
                          <a:latin typeface="+mn-lt"/>
                          <a:ea typeface="+mn-ea"/>
                          <a:cs typeface="+mn-cs"/>
                        </a:rPr>
                        <a:t>Institutions</a:t>
                      </a:r>
                    </a:p>
                  </a:txBody>
                  <a:tcPr/>
                </a:tc>
                <a:tc>
                  <a:txBody>
                    <a:bodyPr/>
                    <a:lstStyle/>
                    <a:p>
                      <a:r>
                        <a:rPr kumimoji="0" lang="en-US" sz="1400" b="1" kern="1200" baseline="0" dirty="0" smtClean="0">
                          <a:solidFill>
                            <a:schemeClr val="lt1"/>
                          </a:solidFill>
                          <a:latin typeface="+mn-lt"/>
                          <a:ea typeface="+mn-ea"/>
                          <a:cs typeface="+mn-cs"/>
                        </a:rPr>
                        <a:t>Reference to their Statutory</a:t>
                      </a:r>
                    </a:p>
                    <a:p>
                      <a:r>
                        <a:rPr kumimoji="0" lang="en-US" sz="1400" b="1" kern="1200" baseline="0" dirty="0" smtClean="0">
                          <a:solidFill>
                            <a:schemeClr val="lt1"/>
                          </a:solidFill>
                          <a:latin typeface="+mn-lt"/>
                          <a:ea typeface="+mn-ea"/>
                          <a:cs typeface="+mn-cs"/>
                        </a:rPr>
                        <a:t>Provisions</a:t>
                      </a:r>
                      <a:endParaRPr lang="en-US" sz="1400" dirty="0"/>
                    </a:p>
                  </a:txBody>
                  <a:tcPr/>
                </a:tc>
              </a:tr>
              <a:tr h="505326">
                <a:tc>
                  <a:txBody>
                    <a:bodyPr/>
                    <a:lstStyle/>
                    <a:p>
                      <a:pPr algn="just"/>
                      <a:r>
                        <a:rPr lang="en-US" sz="1200" dirty="0" smtClean="0"/>
                        <a:t>1</a:t>
                      </a:r>
                      <a:endParaRPr lang="en-US" sz="1200" dirty="0"/>
                    </a:p>
                  </a:txBody>
                  <a:tcPr/>
                </a:tc>
                <a:tc>
                  <a:txBody>
                    <a:bodyPr/>
                    <a:lstStyle/>
                    <a:p>
                      <a:pPr algn="just"/>
                      <a:r>
                        <a:rPr lang="en-US" sz="1200" dirty="0" err="1" smtClean="0"/>
                        <a:t>Zilla</a:t>
                      </a:r>
                      <a:r>
                        <a:rPr lang="en-US" sz="1200" dirty="0" smtClean="0"/>
                        <a:t> </a:t>
                      </a:r>
                      <a:r>
                        <a:rPr lang="en-US" sz="1200" dirty="0" err="1" smtClean="0"/>
                        <a:t>Parishad</a:t>
                      </a:r>
                      <a:endParaRPr lang="en-US" sz="1200" dirty="0"/>
                    </a:p>
                  </a:txBody>
                  <a:tcPr/>
                </a:tc>
                <a:tc>
                  <a:txBody>
                    <a:bodyPr/>
                    <a:lstStyle/>
                    <a:p>
                      <a:pPr algn="just"/>
                      <a:r>
                        <a:rPr lang="en-US" sz="1200" dirty="0" smtClean="0"/>
                        <a:t>30</a:t>
                      </a:r>
                      <a:endParaRPr lang="en-US" sz="1200" dirty="0"/>
                    </a:p>
                  </a:txBody>
                  <a:tcPr/>
                </a:tc>
                <a:tc>
                  <a:txBody>
                    <a:bodyPr/>
                    <a:lstStyle/>
                    <a:p>
                      <a:pPr algn="just"/>
                      <a:r>
                        <a:rPr kumimoji="0" lang="en-US" sz="1200" kern="1200" baseline="0" dirty="0" smtClean="0">
                          <a:solidFill>
                            <a:schemeClr val="dk1"/>
                          </a:solidFill>
                          <a:latin typeface="+mn-lt"/>
                          <a:ea typeface="+mn-ea"/>
                          <a:cs typeface="+mn-cs"/>
                        </a:rPr>
                        <a:t>Under Section -16 of O.Z.P.(Amendment)</a:t>
                      </a:r>
                    </a:p>
                    <a:p>
                      <a:pPr algn="just"/>
                      <a:r>
                        <a:rPr kumimoji="0" lang="en-US" sz="1200" kern="1200" baseline="0" dirty="0" smtClean="0">
                          <a:solidFill>
                            <a:schemeClr val="dk1"/>
                          </a:solidFill>
                          <a:latin typeface="+mn-lt"/>
                          <a:ea typeface="+mn-ea"/>
                          <a:cs typeface="+mn-cs"/>
                        </a:rPr>
                        <a:t>Act, 2000</a:t>
                      </a:r>
                      <a:endParaRPr lang="en-US" sz="1200" dirty="0"/>
                    </a:p>
                  </a:txBody>
                  <a:tcPr/>
                </a:tc>
              </a:tr>
              <a:tr h="557810">
                <a:tc>
                  <a:txBody>
                    <a:bodyPr/>
                    <a:lstStyle/>
                    <a:p>
                      <a:pPr algn="just"/>
                      <a:r>
                        <a:rPr lang="en-US" sz="1200" dirty="0" smtClean="0"/>
                        <a:t>2</a:t>
                      </a:r>
                      <a:endParaRPr lang="en-US" sz="1200" dirty="0"/>
                    </a:p>
                  </a:txBody>
                  <a:tcPr/>
                </a:tc>
                <a:tc>
                  <a:txBody>
                    <a:bodyPr/>
                    <a:lstStyle/>
                    <a:p>
                      <a:pPr algn="just"/>
                      <a:r>
                        <a:rPr lang="en-US" sz="1200" dirty="0" err="1" smtClean="0"/>
                        <a:t>Panchayat</a:t>
                      </a:r>
                      <a:r>
                        <a:rPr lang="en-US" sz="1200" dirty="0" smtClean="0"/>
                        <a:t> </a:t>
                      </a:r>
                      <a:r>
                        <a:rPr lang="en-US" sz="1200" dirty="0" err="1" smtClean="0"/>
                        <a:t>Samiti</a:t>
                      </a:r>
                      <a:endParaRPr lang="en-US" sz="1200" dirty="0"/>
                    </a:p>
                  </a:txBody>
                  <a:tcPr/>
                </a:tc>
                <a:tc>
                  <a:txBody>
                    <a:bodyPr/>
                    <a:lstStyle/>
                    <a:p>
                      <a:pPr algn="just"/>
                      <a:r>
                        <a:rPr lang="en-US" sz="1200" dirty="0" smtClean="0"/>
                        <a:t>314</a:t>
                      </a:r>
                      <a:endParaRPr lang="en-US" sz="1200" dirty="0"/>
                    </a:p>
                  </a:txBody>
                  <a:tcPr/>
                </a:tc>
                <a:tc>
                  <a:txBody>
                    <a:bodyPr/>
                    <a:lstStyle/>
                    <a:p>
                      <a:pPr algn="just"/>
                      <a:r>
                        <a:rPr kumimoji="0" lang="en-US" sz="1200" kern="1200" baseline="0" dirty="0" smtClean="0">
                          <a:solidFill>
                            <a:schemeClr val="dk1"/>
                          </a:solidFill>
                          <a:latin typeface="+mn-lt"/>
                          <a:ea typeface="+mn-ea"/>
                          <a:cs typeface="+mn-cs"/>
                        </a:rPr>
                        <a:t>U/S-31(1) of O.P.S &amp; </a:t>
                      </a:r>
                      <a:r>
                        <a:rPr kumimoji="0" lang="en-US" sz="1200" kern="1200" baseline="0" dirty="0" err="1" smtClean="0">
                          <a:solidFill>
                            <a:schemeClr val="dk1"/>
                          </a:solidFill>
                          <a:latin typeface="+mn-lt"/>
                          <a:ea typeface="+mn-ea"/>
                          <a:cs typeface="+mn-cs"/>
                        </a:rPr>
                        <a:t>Z.P.Act</a:t>
                      </a:r>
                      <a:r>
                        <a:rPr kumimoji="0" lang="en-US" sz="1200" kern="1200" baseline="0" dirty="0" smtClean="0">
                          <a:solidFill>
                            <a:schemeClr val="dk1"/>
                          </a:solidFill>
                          <a:latin typeface="+mn-lt"/>
                          <a:ea typeface="+mn-ea"/>
                          <a:cs typeface="+mn-cs"/>
                        </a:rPr>
                        <a:t>, 1959</a:t>
                      </a:r>
                      <a:endParaRPr lang="en-US" sz="1200" dirty="0"/>
                    </a:p>
                  </a:txBody>
                  <a:tcPr/>
                </a:tc>
              </a:tr>
              <a:tr h="618477">
                <a:tc>
                  <a:txBody>
                    <a:bodyPr/>
                    <a:lstStyle/>
                    <a:p>
                      <a:r>
                        <a:rPr lang="en-US" sz="1200" dirty="0" smtClean="0"/>
                        <a:t>3</a:t>
                      </a:r>
                      <a:endParaRPr lang="en-US" sz="1200" dirty="0"/>
                    </a:p>
                  </a:txBody>
                  <a:tcPr/>
                </a:tc>
                <a:tc>
                  <a:txBody>
                    <a:bodyPr/>
                    <a:lstStyle/>
                    <a:p>
                      <a:r>
                        <a:rPr lang="en-US" sz="1200" dirty="0" smtClean="0"/>
                        <a:t>Gram </a:t>
                      </a:r>
                      <a:r>
                        <a:rPr lang="en-US" sz="1200" dirty="0" err="1" smtClean="0"/>
                        <a:t>Panchayata</a:t>
                      </a:r>
                      <a:endParaRPr lang="en-US" sz="1200" dirty="0"/>
                    </a:p>
                  </a:txBody>
                  <a:tcPr/>
                </a:tc>
                <a:tc>
                  <a:txBody>
                    <a:bodyPr/>
                    <a:lstStyle/>
                    <a:p>
                      <a:r>
                        <a:rPr lang="en-US" sz="1200" dirty="0" smtClean="0"/>
                        <a:t>6794</a:t>
                      </a:r>
                      <a:endParaRPr lang="en-US" sz="1200" dirty="0"/>
                    </a:p>
                  </a:txBody>
                  <a:tcPr/>
                </a:tc>
                <a:tc>
                  <a:txBody>
                    <a:bodyPr/>
                    <a:lstStyle/>
                    <a:p>
                      <a:r>
                        <a:rPr kumimoji="0" lang="en-US" sz="1200" kern="1200" baseline="0" dirty="0" smtClean="0">
                          <a:solidFill>
                            <a:schemeClr val="dk1"/>
                          </a:solidFill>
                          <a:latin typeface="+mn-lt"/>
                          <a:ea typeface="+mn-ea"/>
                          <a:cs typeface="+mn-cs"/>
                        </a:rPr>
                        <a:t>U/S-100(2) of O.G.P.Act-1964 and O.G.P.</a:t>
                      </a:r>
                    </a:p>
                    <a:p>
                      <a:r>
                        <a:rPr kumimoji="0" lang="en-US" sz="1200" kern="1200" baseline="0" dirty="0" smtClean="0">
                          <a:solidFill>
                            <a:schemeClr val="dk1"/>
                          </a:solidFill>
                          <a:latin typeface="+mn-lt"/>
                          <a:ea typeface="+mn-ea"/>
                          <a:cs typeface="+mn-cs"/>
                        </a:rPr>
                        <a:t>(Amendment) Act,2003</a:t>
                      </a:r>
                      <a:endParaRPr lang="en-US" sz="1200" dirty="0"/>
                    </a:p>
                  </a:txBody>
                  <a:tcPr/>
                </a:tc>
              </a:tr>
              <a:tr h="558667">
                <a:tc>
                  <a:txBody>
                    <a:bodyPr/>
                    <a:lstStyle/>
                    <a:p>
                      <a:r>
                        <a:rPr lang="en-US" sz="1200" dirty="0" smtClean="0"/>
                        <a:t>4</a:t>
                      </a:r>
                      <a:endParaRPr lang="en-US" sz="1200" dirty="0"/>
                    </a:p>
                  </a:txBody>
                  <a:tcPr/>
                </a:tc>
                <a:tc>
                  <a:txBody>
                    <a:bodyPr/>
                    <a:lstStyle/>
                    <a:p>
                      <a:r>
                        <a:rPr kumimoji="0" lang="en-US" sz="1200" kern="1200" baseline="0" dirty="0" smtClean="0">
                          <a:solidFill>
                            <a:schemeClr val="dk1"/>
                          </a:solidFill>
                          <a:latin typeface="+mn-lt"/>
                          <a:ea typeface="+mn-ea"/>
                          <a:cs typeface="+mn-cs"/>
                        </a:rPr>
                        <a:t>Urban Local Bodies</a:t>
                      </a:r>
                    </a:p>
                    <a:p>
                      <a:r>
                        <a:rPr kumimoji="0" lang="en-US" sz="1200" kern="1200" baseline="0" dirty="0" smtClean="0">
                          <a:solidFill>
                            <a:schemeClr val="dk1"/>
                          </a:solidFill>
                          <a:latin typeface="+mn-lt"/>
                          <a:ea typeface="+mn-ea"/>
                          <a:cs typeface="+mn-cs"/>
                        </a:rPr>
                        <a:t>(Municipalities/ NACs)</a:t>
                      </a:r>
                      <a:endParaRPr lang="en-US" sz="1200" dirty="0"/>
                    </a:p>
                  </a:txBody>
                  <a:tcPr/>
                </a:tc>
                <a:tc>
                  <a:txBody>
                    <a:bodyPr/>
                    <a:lstStyle/>
                    <a:p>
                      <a:r>
                        <a:rPr lang="en-US" sz="1200" dirty="0" smtClean="0"/>
                        <a:t>115</a:t>
                      </a:r>
                      <a:endParaRPr lang="en-US" sz="1200" dirty="0"/>
                    </a:p>
                  </a:txBody>
                  <a:tcPr/>
                </a:tc>
                <a:tc>
                  <a:txBody>
                    <a:bodyPr/>
                    <a:lstStyle/>
                    <a:p>
                      <a:r>
                        <a:rPr kumimoji="0" lang="en-US" sz="1200" kern="1200" baseline="0" dirty="0" smtClean="0">
                          <a:solidFill>
                            <a:schemeClr val="dk1"/>
                          </a:solidFill>
                          <a:latin typeface="+mn-lt"/>
                          <a:ea typeface="+mn-ea"/>
                          <a:cs typeface="+mn-cs"/>
                        </a:rPr>
                        <a:t>U/S-113 of O.M.Act,1950</a:t>
                      </a:r>
                      <a:endParaRPr lang="en-US" sz="1200" dirty="0"/>
                    </a:p>
                  </a:txBody>
                  <a:tcPr/>
                </a:tc>
              </a:tr>
              <a:tr h="557810">
                <a:tc>
                  <a:txBody>
                    <a:bodyPr/>
                    <a:lstStyle/>
                    <a:p>
                      <a:r>
                        <a:rPr lang="en-US" sz="1200" dirty="0" smtClean="0"/>
                        <a:t>5</a:t>
                      </a:r>
                      <a:endParaRPr lang="en-US" sz="1200" dirty="0"/>
                    </a:p>
                  </a:txBody>
                  <a:tcPr/>
                </a:tc>
                <a:tc>
                  <a:txBody>
                    <a:bodyPr/>
                    <a:lstStyle/>
                    <a:p>
                      <a:r>
                        <a:rPr kumimoji="0" lang="en-US" sz="1200" kern="1200" baseline="0" dirty="0" smtClean="0">
                          <a:solidFill>
                            <a:schemeClr val="dk1"/>
                          </a:solidFill>
                          <a:latin typeface="+mn-lt"/>
                          <a:ea typeface="+mn-ea"/>
                          <a:cs typeface="+mn-cs"/>
                        </a:rPr>
                        <a:t>Development</a:t>
                      </a:r>
                    </a:p>
                    <a:p>
                      <a:r>
                        <a:rPr kumimoji="0" lang="en-US" sz="1200" kern="1200" baseline="0" dirty="0" smtClean="0">
                          <a:solidFill>
                            <a:schemeClr val="dk1"/>
                          </a:solidFill>
                          <a:latin typeface="+mn-lt"/>
                          <a:ea typeface="+mn-ea"/>
                          <a:cs typeface="+mn-cs"/>
                        </a:rPr>
                        <a:t>Authorities</a:t>
                      </a:r>
                      <a:endParaRPr lang="en-US" sz="1200" dirty="0"/>
                    </a:p>
                  </a:txBody>
                  <a:tcPr/>
                </a:tc>
                <a:tc>
                  <a:txBody>
                    <a:bodyPr/>
                    <a:lstStyle/>
                    <a:p>
                      <a:r>
                        <a:rPr lang="en-US" sz="1200" dirty="0" smtClean="0"/>
                        <a:t>45</a:t>
                      </a:r>
                      <a:endParaRPr lang="en-US" sz="1200" dirty="0"/>
                    </a:p>
                  </a:txBody>
                  <a:tcPr/>
                </a:tc>
                <a:tc>
                  <a:txBody>
                    <a:bodyPr/>
                    <a:lstStyle/>
                    <a:p>
                      <a:r>
                        <a:rPr kumimoji="0" lang="en-US" sz="1200" kern="1200" baseline="0" dirty="0" smtClean="0">
                          <a:solidFill>
                            <a:schemeClr val="dk1"/>
                          </a:solidFill>
                          <a:latin typeface="+mn-lt"/>
                          <a:ea typeface="+mn-ea"/>
                          <a:cs typeface="+mn-cs"/>
                        </a:rPr>
                        <a:t>U/S-81(2) of O.D.A Act,1982</a:t>
                      </a:r>
                      <a:endParaRPr lang="en-US" sz="1200" dirty="0"/>
                    </a:p>
                  </a:txBody>
                  <a:tcPr/>
                </a:tc>
              </a:tr>
              <a:tr h="577169">
                <a:tc>
                  <a:txBody>
                    <a:bodyPr/>
                    <a:lstStyle/>
                    <a:p>
                      <a:r>
                        <a:rPr lang="en-US" sz="1200" dirty="0" smtClean="0"/>
                        <a:t>6</a:t>
                      </a:r>
                      <a:endParaRPr lang="en-US" sz="1200" dirty="0"/>
                    </a:p>
                  </a:txBody>
                  <a:tcPr/>
                </a:tc>
                <a:tc>
                  <a:txBody>
                    <a:bodyPr/>
                    <a:lstStyle/>
                    <a:p>
                      <a:r>
                        <a:rPr kumimoji="0" lang="en-US" sz="1200" kern="1200" baseline="0" dirty="0" smtClean="0">
                          <a:solidFill>
                            <a:schemeClr val="dk1"/>
                          </a:solidFill>
                          <a:latin typeface="+mn-lt"/>
                          <a:ea typeface="+mn-ea"/>
                          <a:cs typeface="+mn-cs"/>
                        </a:rPr>
                        <a:t>Improvement Trusts</a:t>
                      </a:r>
                    </a:p>
                    <a:p>
                      <a:r>
                        <a:rPr kumimoji="0" lang="en-US" sz="1200" kern="1200" baseline="0" dirty="0" smtClean="0">
                          <a:solidFill>
                            <a:schemeClr val="dk1"/>
                          </a:solidFill>
                          <a:latin typeface="+mn-lt"/>
                          <a:ea typeface="+mn-ea"/>
                          <a:cs typeface="+mn-cs"/>
                        </a:rPr>
                        <a:t>/Town Planning</a:t>
                      </a:r>
                    </a:p>
                    <a:p>
                      <a:r>
                        <a:rPr kumimoji="0" lang="en-US" sz="1200" kern="1200" baseline="0" dirty="0" smtClean="0">
                          <a:solidFill>
                            <a:schemeClr val="dk1"/>
                          </a:solidFill>
                          <a:latin typeface="+mn-lt"/>
                          <a:ea typeface="+mn-ea"/>
                          <a:cs typeface="+mn-cs"/>
                        </a:rPr>
                        <a:t>Authorities</a:t>
                      </a:r>
                      <a:endParaRPr lang="en-US" sz="1200" dirty="0"/>
                    </a:p>
                  </a:txBody>
                  <a:tcPr/>
                </a:tc>
                <a:tc>
                  <a:txBody>
                    <a:bodyPr/>
                    <a:lstStyle/>
                    <a:p>
                      <a:r>
                        <a:rPr lang="en-US" sz="1200" dirty="0" smtClean="0"/>
                        <a:t>       13</a:t>
                      </a:r>
                      <a:endParaRPr lang="en-US" sz="1200" dirty="0"/>
                    </a:p>
                  </a:txBody>
                  <a:tcPr/>
                </a:tc>
                <a:tc>
                  <a:txBody>
                    <a:bodyPr/>
                    <a:lstStyle/>
                    <a:p>
                      <a:r>
                        <a:rPr kumimoji="0" lang="en-US" sz="1200" kern="1200" baseline="0" dirty="0" smtClean="0">
                          <a:solidFill>
                            <a:schemeClr val="dk1"/>
                          </a:solidFill>
                          <a:latin typeface="+mn-lt"/>
                          <a:ea typeface="+mn-ea"/>
                          <a:cs typeface="+mn-cs"/>
                        </a:rPr>
                        <a:t>U/S-122 of O.T.P. &amp; I.T. Act 1956</a:t>
                      </a:r>
                      <a:endParaRPr lang="en-US" sz="1200" dirty="0"/>
                    </a:p>
                  </a:txBody>
                  <a:tcPr/>
                </a:tc>
              </a:tr>
              <a:tr h="724796">
                <a:tc>
                  <a:txBody>
                    <a:bodyPr/>
                    <a:lstStyle/>
                    <a:p>
                      <a:r>
                        <a:rPr lang="en-US" sz="1200" dirty="0" smtClean="0"/>
                        <a:t>7</a:t>
                      </a:r>
                      <a:endParaRPr lang="en-US" sz="1200" dirty="0"/>
                    </a:p>
                  </a:txBody>
                  <a:tcPr/>
                </a:tc>
                <a:tc>
                  <a:txBody>
                    <a:bodyPr/>
                    <a:lstStyle/>
                    <a:p>
                      <a:r>
                        <a:rPr kumimoji="0" lang="en-US" sz="1200" kern="1200" baseline="0" dirty="0" smtClean="0">
                          <a:solidFill>
                            <a:schemeClr val="dk1"/>
                          </a:solidFill>
                          <a:latin typeface="+mn-lt"/>
                          <a:ea typeface="+mn-ea"/>
                          <a:cs typeface="+mn-cs"/>
                        </a:rPr>
                        <a:t>All Universities except</a:t>
                      </a:r>
                    </a:p>
                    <a:p>
                      <a:r>
                        <a:rPr kumimoji="0" lang="en-US" sz="1200" kern="1200" baseline="0" dirty="0" smtClean="0">
                          <a:solidFill>
                            <a:schemeClr val="dk1"/>
                          </a:solidFill>
                          <a:latin typeface="+mn-lt"/>
                          <a:ea typeface="+mn-ea"/>
                          <a:cs typeface="+mn-cs"/>
                        </a:rPr>
                        <a:t>O.U.A.T, University of</a:t>
                      </a:r>
                    </a:p>
                    <a:p>
                      <a:r>
                        <a:rPr kumimoji="0" lang="en-US" sz="1200" kern="1200" baseline="0" dirty="0" smtClean="0">
                          <a:solidFill>
                            <a:schemeClr val="dk1"/>
                          </a:solidFill>
                          <a:latin typeface="+mn-lt"/>
                          <a:ea typeface="+mn-ea"/>
                          <a:cs typeface="+mn-cs"/>
                        </a:rPr>
                        <a:t>Culture &amp; B.P.U.T</a:t>
                      </a:r>
                      <a:endParaRPr lang="en-US" sz="1200" dirty="0"/>
                    </a:p>
                  </a:txBody>
                  <a:tcPr/>
                </a:tc>
                <a:tc>
                  <a:txBody>
                    <a:bodyPr/>
                    <a:lstStyle/>
                    <a:p>
                      <a:r>
                        <a:rPr lang="en-US" sz="1200" dirty="0" smtClean="0"/>
                        <a:t>19+2</a:t>
                      </a:r>
                      <a:endParaRPr lang="en-US" sz="1200" dirty="0"/>
                    </a:p>
                  </a:txBody>
                  <a:tcPr/>
                </a:tc>
                <a:tc>
                  <a:txBody>
                    <a:bodyPr/>
                    <a:lstStyle/>
                    <a:p>
                      <a:r>
                        <a:rPr kumimoji="0" lang="en-US" sz="1200" kern="1200" baseline="0" dirty="0" smtClean="0">
                          <a:solidFill>
                            <a:schemeClr val="dk1"/>
                          </a:solidFill>
                          <a:latin typeface="+mn-lt"/>
                          <a:ea typeface="+mn-ea"/>
                          <a:cs typeface="+mn-cs"/>
                        </a:rPr>
                        <a:t>U/S-23(1) of Orissa Universities Act,1989</a:t>
                      </a:r>
                      <a:endParaRPr lang="en-US" sz="1200" dirty="0"/>
                    </a:p>
                  </a:txBody>
                  <a:tcPr/>
                </a:tc>
              </a:tr>
              <a:tr h="812493">
                <a:tc>
                  <a:txBody>
                    <a:bodyPr/>
                    <a:lstStyle/>
                    <a:p>
                      <a:r>
                        <a:rPr lang="en-US" sz="1200" dirty="0" smtClean="0"/>
                        <a:t>8</a:t>
                      </a:r>
                      <a:endParaRPr lang="en-US" sz="1200" dirty="0"/>
                    </a:p>
                  </a:txBody>
                  <a:tcPr/>
                </a:tc>
                <a:tc>
                  <a:txBody>
                    <a:bodyPr/>
                    <a:lstStyle/>
                    <a:p>
                      <a:r>
                        <a:rPr kumimoji="0" lang="en-US" sz="1200" kern="1200" baseline="0" dirty="0" smtClean="0">
                          <a:solidFill>
                            <a:schemeClr val="dk1"/>
                          </a:solidFill>
                          <a:latin typeface="+mn-lt"/>
                          <a:ea typeface="+mn-ea"/>
                          <a:cs typeface="+mn-cs"/>
                        </a:rPr>
                        <a:t>Aided Educational</a:t>
                      </a:r>
                    </a:p>
                    <a:p>
                      <a:r>
                        <a:rPr kumimoji="0" lang="en-US" sz="1200" kern="1200" baseline="0" dirty="0" smtClean="0">
                          <a:solidFill>
                            <a:schemeClr val="dk1"/>
                          </a:solidFill>
                          <a:latin typeface="+mn-lt"/>
                          <a:ea typeface="+mn-ea"/>
                          <a:cs typeface="+mn-cs"/>
                        </a:rPr>
                        <a:t>Institutions (Colleges,</a:t>
                      </a:r>
                    </a:p>
                    <a:p>
                      <a:r>
                        <a:rPr kumimoji="0" lang="en-US" sz="1200" kern="1200" baseline="0" dirty="0" smtClean="0">
                          <a:solidFill>
                            <a:schemeClr val="dk1"/>
                          </a:solidFill>
                          <a:latin typeface="+mn-lt"/>
                          <a:ea typeface="+mn-ea"/>
                          <a:cs typeface="+mn-cs"/>
                        </a:rPr>
                        <a:t>H. S., MEs, </a:t>
                      </a:r>
                      <a:r>
                        <a:rPr kumimoji="0" lang="en-US" sz="1200" kern="1200" baseline="0" dirty="0" err="1" smtClean="0">
                          <a:solidFill>
                            <a:schemeClr val="dk1"/>
                          </a:solidFill>
                          <a:latin typeface="+mn-lt"/>
                          <a:ea typeface="+mn-ea"/>
                          <a:cs typeface="+mn-cs"/>
                        </a:rPr>
                        <a:t>Madrasas</a:t>
                      </a:r>
                      <a:endParaRPr kumimoji="0" lang="en-US" sz="1200" kern="1200" baseline="0" dirty="0" smtClean="0">
                        <a:solidFill>
                          <a:schemeClr val="dk1"/>
                        </a:solidFill>
                        <a:latin typeface="+mn-lt"/>
                        <a:ea typeface="+mn-ea"/>
                        <a:cs typeface="+mn-cs"/>
                      </a:endParaRPr>
                    </a:p>
                    <a:p>
                      <a:r>
                        <a:rPr kumimoji="0" lang="en-US" sz="1200" kern="1200" baseline="0" dirty="0" smtClean="0">
                          <a:solidFill>
                            <a:schemeClr val="dk1"/>
                          </a:solidFill>
                          <a:latin typeface="+mn-lt"/>
                          <a:ea typeface="+mn-ea"/>
                          <a:cs typeface="+mn-cs"/>
                        </a:rPr>
                        <a:t>&amp; Sanskrit Tolls)</a:t>
                      </a:r>
                      <a:endParaRPr lang="en-US" sz="1200" dirty="0"/>
                    </a:p>
                  </a:txBody>
                  <a:tcPr/>
                </a:tc>
                <a:tc>
                  <a:txBody>
                    <a:bodyPr/>
                    <a:lstStyle/>
                    <a:p>
                      <a:r>
                        <a:rPr lang="en-US" sz="1200" dirty="0" smtClean="0"/>
                        <a:t>838</a:t>
                      </a:r>
                      <a:endParaRPr lang="en-US" sz="1200" dirty="0"/>
                    </a:p>
                  </a:txBody>
                  <a:tcPr/>
                </a:tc>
                <a:tc>
                  <a:txBody>
                    <a:bodyPr/>
                    <a:lstStyle/>
                    <a:p>
                      <a:r>
                        <a:rPr kumimoji="0" lang="en-US" sz="1200" kern="1200" baseline="0" dirty="0" smtClean="0">
                          <a:solidFill>
                            <a:schemeClr val="dk1"/>
                          </a:solidFill>
                          <a:latin typeface="+mn-lt"/>
                          <a:ea typeface="+mn-ea"/>
                          <a:cs typeface="+mn-cs"/>
                        </a:rPr>
                        <a:t>U/S-12 of </a:t>
                      </a:r>
                      <a:r>
                        <a:rPr kumimoji="0" lang="en-US" sz="1200" kern="1200" baseline="0" dirty="0" err="1" smtClean="0">
                          <a:solidFill>
                            <a:schemeClr val="dk1"/>
                          </a:solidFill>
                          <a:latin typeface="+mn-lt"/>
                          <a:ea typeface="+mn-ea"/>
                          <a:cs typeface="+mn-cs"/>
                        </a:rPr>
                        <a:t>Odisha</a:t>
                      </a:r>
                      <a:r>
                        <a:rPr kumimoji="0" lang="en-US" sz="1200" kern="1200" baseline="0" dirty="0" smtClean="0">
                          <a:solidFill>
                            <a:schemeClr val="dk1"/>
                          </a:solidFill>
                          <a:latin typeface="+mn-lt"/>
                          <a:ea typeface="+mn-ea"/>
                          <a:cs typeface="+mn-cs"/>
                        </a:rPr>
                        <a:t> </a:t>
                      </a:r>
                      <a:r>
                        <a:rPr kumimoji="0" lang="en-US" sz="1200" kern="1200" baseline="0" dirty="0" err="1" smtClean="0">
                          <a:solidFill>
                            <a:schemeClr val="dk1"/>
                          </a:solidFill>
                          <a:latin typeface="+mn-lt"/>
                          <a:ea typeface="+mn-ea"/>
                          <a:cs typeface="+mn-cs"/>
                        </a:rPr>
                        <a:t>AidedEducational</a:t>
                      </a:r>
                      <a:r>
                        <a:rPr kumimoji="0" lang="en-US" sz="1200" kern="1200" baseline="0" dirty="0" smtClean="0">
                          <a:solidFill>
                            <a:schemeClr val="dk1"/>
                          </a:solidFill>
                          <a:latin typeface="+mn-lt"/>
                          <a:ea typeface="+mn-ea"/>
                          <a:cs typeface="+mn-cs"/>
                        </a:rPr>
                        <a:t> Institutions Act,1969</a:t>
                      </a:r>
                      <a:endParaRPr lang="en-US" sz="1200" dirty="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ORISSA LOCAL FUND AUDIT ACT 1948                                      contd.</a:t>
            </a:r>
            <a:endParaRPr lang="en-US" dirty="0"/>
          </a:p>
        </p:txBody>
      </p:sp>
      <p:sp>
        <p:nvSpPr>
          <p:cNvPr id="3" name="Content Placeholder 2"/>
          <p:cNvSpPr>
            <a:spLocks noGrp="1"/>
          </p:cNvSpPr>
          <p:nvPr>
            <p:ph sz="quarter" idx="1"/>
          </p:nvPr>
        </p:nvSpPr>
        <p:spPr/>
        <p:txBody>
          <a:bodyPr>
            <a:noAutofit/>
          </a:bodyPr>
          <a:lstStyle/>
          <a:p>
            <a:pPr algn="just">
              <a:buNone/>
            </a:pPr>
            <a:r>
              <a:rPr lang="en-US" sz="1600" i="1" dirty="0" smtClean="0"/>
              <a:t>4. Appointment of Auditors--The Provincial Government may, by notification, appoint </a:t>
            </a:r>
            <a:r>
              <a:rPr lang="en-US" sz="1600" dirty="0" smtClean="0"/>
              <a:t>auditors of local funds.</a:t>
            </a:r>
            <a:r>
              <a:rPr lang="en-US" sz="1600" b="1" dirty="0" smtClean="0"/>
              <a:t> Amendment </a:t>
            </a:r>
            <a:r>
              <a:rPr lang="en-US" sz="1600" dirty="0" smtClean="0"/>
              <a:t>Act,1976</a:t>
            </a:r>
          </a:p>
          <a:p>
            <a:pPr lvl="0" algn="just">
              <a:buNone/>
            </a:pPr>
            <a:r>
              <a:rPr lang="en-US" sz="1600" b="1" dirty="0" smtClean="0"/>
              <a:t>(Section 4) Appointment of Auditors by Examiner of Local Accounts</a:t>
            </a:r>
          </a:p>
          <a:p>
            <a:pPr algn="just">
              <a:buNone/>
            </a:pPr>
            <a:r>
              <a:rPr lang="en-US" sz="1600" i="1" dirty="0" smtClean="0"/>
              <a:t>5. Auditor to be deemed to be public servant---An auditor shall, for the purpose of the </a:t>
            </a:r>
            <a:r>
              <a:rPr lang="en-US" sz="1600" dirty="0" smtClean="0"/>
              <a:t>powers and duties conferred and imposed on him by or under this Act  be deemed to be a public servant within the meaning of  Section 21 of the Indian Penal Code.</a:t>
            </a:r>
          </a:p>
          <a:p>
            <a:pPr algn="just">
              <a:buNone/>
            </a:pPr>
            <a:r>
              <a:rPr lang="en-US" sz="1600" i="1" dirty="0" smtClean="0"/>
              <a:t>6. Power of auditor to require production of documents and attendance of persons concerned, etc.----For the purpose of any audit, an auditor may--</a:t>
            </a:r>
          </a:p>
          <a:p>
            <a:pPr algn="just">
              <a:buNone/>
            </a:pPr>
            <a:r>
              <a:rPr lang="en-US" sz="1600" dirty="0" smtClean="0"/>
              <a:t>(a) by summons in writing or by letter require the production before him of any document which he may deem necessary for the proper conduct of the audit;</a:t>
            </a:r>
          </a:p>
          <a:p>
            <a:pPr algn="just">
              <a:buNone/>
            </a:pPr>
            <a:r>
              <a:rPr lang="en-US" sz="1600" dirty="0" smtClean="0"/>
              <a:t>(b) by summons in writing require a whole-time paid servant of the Local Authority accountable for, or having the custody or control of any such document to appear in  person before him at any such audit; and</a:t>
            </a:r>
          </a:p>
          <a:p>
            <a:pPr algn="just">
              <a:buNone/>
            </a:pPr>
            <a:r>
              <a:rPr lang="en-US" sz="1600" dirty="0" smtClean="0"/>
              <a:t>(c) require any such person to make and sign a declaration with respect to  such document or to answer any question or prepare and submit any statement relating thereto.</a:t>
            </a:r>
          </a:p>
          <a:p>
            <a:pPr algn="just"/>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ORISSA LOCAL FUND AUDIT ACT 1948                                      contd.</a:t>
            </a:r>
            <a:endParaRPr lang="en-US" dirty="0"/>
          </a:p>
        </p:txBody>
      </p:sp>
      <p:sp>
        <p:nvSpPr>
          <p:cNvPr id="3" name="Content Placeholder 2"/>
          <p:cNvSpPr>
            <a:spLocks noGrp="1"/>
          </p:cNvSpPr>
          <p:nvPr>
            <p:ph sz="quarter" idx="1"/>
          </p:nvPr>
        </p:nvSpPr>
        <p:spPr/>
        <p:txBody>
          <a:bodyPr>
            <a:normAutofit fontScale="85000" lnSpcReduction="10000"/>
          </a:bodyPr>
          <a:lstStyle/>
          <a:p>
            <a:pPr algn="just">
              <a:buNone/>
            </a:pPr>
            <a:r>
              <a:rPr lang="en-US" i="1" dirty="0" smtClean="0"/>
              <a:t>7.Penalty for disobeying direction of auditor---Any person who willfully neglects or </a:t>
            </a:r>
            <a:r>
              <a:rPr lang="en-US" dirty="0" smtClean="0"/>
              <a:t>refuses to comply with any direction of the auditor under Section 6 shall be liable on conviction before a Magistrate to a fine not exceeding one hundred rupees: Provided that no proceedings under this Section shall be instituted except with the previous written sanction of the Examiner of Local Accounts.</a:t>
            </a:r>
          </a:p>
          <a:p>
            <a:pPr algn="just">
              <a:buNone/>
            </a:pPr>
            <a:r>
              <a:rPr lang="en-US" i="1" dirty="0" smtClean="0"/>
              <a:t>8. Audit Report---As soon as possible after the completion of the audit the auditor shall </a:t>
            </a:r>
            <a:r>
              <a:rPr lang="en-US" dirty="0" smtClean="0"/>
              <a:t>prepare a report on the accounts audited and examined and shall deliver such report to the</a:t>
            </a:r>
          </a:p>
          <a:p>
            <a:pPr algn="just">
              <a:buNone/>
            </a:pPr>
            <a:r>
              <a:rPr lang="en-US" dirty="0" smtClean="0"/>
              <a:t>Examiner of Local Accounts who shall forward a copy thereof to the Local Authority concerned.</a:t>
            </a:r>
          </a:p>
          <a:p>
            <a:pPr algn="just">
              <a:buNone/>
            </a:pPr>
            <a:r>
              <a:rPr lang="en-US" b="1" dirty="0" smtClean="0"/>
              <a:t>Amendment </a:t>
            </a:r>
            <a:r>
              <a:rPr lang="en-US" dirty="0" smtClean="0"/>
              <a:t>Act,2012</a:t>
            </a:r>
          </a:p>
          <a:p>
            <a:pPr algn="just">
              <a:buNone/>
            </a:pPr>
            <a:r>
              <a:rPr lang="en-US" b="1" dirty="0" smtClean="0"/>
              <a:t> (Section  8)</a:t>
            </a:r>
            <a:r>
              <a:rPr lang="en-US" dirty="0" smtClean="0"/>
              <a:t> Examiner shall prepare a consolidated report of the audit reports each year which is to be submitted to the Govt. and Govt. is to lay it before the Legislative Assembly.</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ORISSA LOCAL FUND AUDIT ACT 1948                                      contd.</a:t>
            </a:r>
            <a:endParaRPr lang="en-US" dirty="0"/>
          </a:p>
        </p:txBody>
      </p:sp>
      <p:sp>
        <p:nvSpPr>
          <p:cNvPr id="3" name="Content Placeholder 2"/>
          <p:cNvSpPr>
            <a:spLocks noGrp="1"/>
          </p:cNvSpPr>
          <p:nvPr>
            <p:ph sz="quarter" idx="1"/>
          </p:nvPr>
        </p:nvSpPr>
        <p:spPr/>
        <p:txBody>
          <a:bodyPr>
            <a:normAutofit fontScale="62500" lnSpcReduction="20000"/>
          </a:bodyPr>
          <a:lstStyle/>
          <a:p>
            <a:pPr algn="just">
              <a:buNone/>
            </a:pPr>
            <a:r>
              <a:rPr lang="en-US" i="1" dirty="0" smtClean="0"/>
              <a:t>9. Power of Examiner of Local Accounts to surcharge or charge illegal payment or loss incurred by negligence--- (1) The auditor shall include in his report a statement of---</a:t>
            </a:r>
          </a:p>
          <a:p>
            <a:pPr algn="just">
              <a:buNone/>
            </a:pPr>
            <a:r>
              <a:rPr lang="en-US" dirty="0" smtClean="0"/>
              <a:t>(a) every payment which appears to him to be contrary to law;</a:t>
            </a:r>
            <a:r>
              <a:rPr lang="en-US" b="1" dirty="0" smtClean="0"/>
              <a:t> </a:t>
            </a:r>
          </a:p>
          <a:p>
            <a:pPr algn="just">
              <a:buNone/>
            </a:pPr>
            <a:r>
              <a:rPr lang="en-US" dirty="0" smtClean="0"/>
              <a:t>(b) the amount of any deficiency or loss which appears to have been incurred by the negligence or misconduct of any person; and </a:t>
            </a:r>
          </a:p>
          <a:p>
            <a:pPr algn="just">
              <a:buNone/>
            </a:pPr>
            <a:r>
              <a:rPr lang="en-US" dirty="0" smtClean="0"/>
              <a:t>(c) the amount of any sum which ought to have been but is not brought into account by any person.</a:t>
            </a:r>
          </a:p>
          <a:p>
            <a:pPr algn="just"/>
            <a:endParaRPr lang="en-US" dirty="0" smtClean="0"/>
          </a:p>
          <a:p>
            <a:pPr algn="just">
              <a:buNone/>
            </a:pPr>
            <a:r>
              <a:rPr lang="en-US" dirty="0" smtClean="0"/>
              <a:t>(2) After considering such report the Examiner of Local Accounts may---</a:t>
            </a:r>
          </a:p>
          <a:p>
            <a:pPr algn="just">
              <a:buNone/>
            </a:pPr>
            <a:r>
              <a:rPr lang="en-US" dirty="0" smtClean="0"/>
              <a:t>(a) order that any payment referred to in clause (a) of sub-section (1) shall be allowed or that no further action shall be taken as regards any amount referred to in clause (b) or clause (c) of the said sub-section, or</a:t>
            </a:r>
          </a:p>
          <a:p>
            <a:pPr algn="just">
              <a:buNone/>
            </a:pPr>
            <a:r>
              <a:rPr lang="en-US" dirty="0" smtClean="0"/>
              <a:t>(b) serve a notice on the person making or authorizing any such payment or the</a:t>
            </a:r>
          </a:p>
          <a:p>
            <a:pPr algn="just">
              <a:buNone/>
            </a:pPr>
            <a:r>
              <a:rPr lang="en-US" dirty="0" smtClean="0"/>
              <a:t>person responsible for or failing to account for such amount, requiring him</a:t>
            </a:r>
          </a:p>
          <a:p>
            <a:pPr algn="just">
              <a:buNone/>
            </a:pPr>
            <a:r>
              <a:rPr lang="en-US" dirty="0" smtClean="0"/>
              <a:t>to show cause within one month why such payment should not be surcharged or such amount should not be charged against him</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smtClean="0"/>
              <a:t>THE ORISSA LOCAL FUND AUDIT ACT 1948                                      contd.</a:t>
            </a:r>
            <a:endParaRPr lang="en-US" dirty="0"/>
          </a:p>
        </p:txBody>
      </p:sp>
      <p:sp>
        <p:nvSpPr>
          <p:cNvPr id="3" name="Content Placeholder 2"/>
          <p:cNvSpPr>
            <a:spLocks noGrp="1"/>
          </p:cNvSpPr>
          <p:nvPr>
            <p:ph sz="quarter" idx="1"/>
          </p:nvPr>
        </p:nvSpPr>
        <p:spPr/>
        <p:txBody>
          <a:bodyPr>
            <a:normAutofit fontScale="92500"/>
          </a:bodyPr>
          <a:lstStyle/>
          <a:p>
            <a:pPr algn="just">
              <a:buNone/>
            </a:pPr>
            <a:r>
              <a:rPr lang="en-US" dirty="0" smtClean="0"/>
              <a:t>(3) After considering such cause as may be shown by any such person, the  Examiner of Local Accounts may surcharge such payment on the person making or authorizing such payment or charge the amount of any loss or  deficiency against the person responsible there for or any amount which ought to have been but is not brought into account against the person failing to account for such amount and shall in every such case certify the amount due from such person </a:t>
            </a:r>
            <a:r>
              <a:rPr lang="en-US" b="1" dirty="0" smtClean="0"/>
              <a:t>Amendment Act,2020</a:t>
            </a:r>
          </a:p>
          <a:p>
            <a:pPr algn="just">
              <a:buNone/>
            </a:pPr>
            <a:r>
              <a:rPr lang="en-US" b="1" dirty="0" smtClean="0"/>
              <a:t>(Insertion of new Section-9- A) Different modes of communication of decisions /summons/ orders/notices under the provisions of the Act including communication through HRMS</a:t>
            </a:r>
            <a:endParaRPr lang="en-US" b="1"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Oriel</Template>
  <TotalTime>446</TotalTime>
  <Words>4384</Words>
  <Application>Microsoft Office PowerPoint</Application>
  <PresentationFormat>On-screen Show (4:3)</PresentationFormat>
  <Paragraphs>218</Paragraphs>
  <Slides>35</Slides>
  <Notes>0</Notes>
  <HiddenSlides>0</HiddenSlides>
  <MMClips>0</MMClips>
  <ScaleCrop>false</ScaleCrop>
  <HeadingPairs>
    <vt:vector size="4" baseType="variant">
      <vt:variant>
        <vt:lpstr>Theme</vt:lpstr>
      </vt:variant>
      <vt:variant>
        <vt:i4>1</vt:i4>
      </vt:variant>
      <vt:variant>
        <vt:lpstr>Slide Titles</vt:lpstr>
      </vt:variant>
      <vt:variant>
        <vt:i4>35</vt:i4>
      </vt:variant>
    </vt:vector>
  </HeadingPairs>
  <TitlesOfParts>
    <vt:vector size="36" baseType="lpstr">
      <vt:lpstr>Oriel</vt:lpstr>
      <vt:lpstr>Local Fund Audit&amp; Common Irregularities observed in Financial Management</vt:lpstr>
      <vt:lpstr>WHAT  is AUDIT :</vt:lpstr>
      <vt:lpstr>THE ORISSA LOCAL FUND AUDIT ACT 1948</vt:lpstr>
      <vt:lpstr>THE ORISSA LOCAL FUND AUDIT ACT</vt:lpstr>
      <vt:lpstr>Statutory Institution</vt:lpstr>
      <vt:lpstr>THE ORISSA LOCAL FUND AUDIT ACT 1948                                      contd.</vt:lpstr>
      <vt:lpstr>THE ORISSA LOCAL FUND AUDIT ACT 1948                                      contd.</vt:lpstr>
      <vt:lpstr>THE ORISSA LOCAL FUND AUDIT ACT 1948                                      contd.</vt:lpstr>
      <vt:lpstr>THE ORISSA LOCAL FUND AUDIT ACT 1948                                      contd.</vt:lpstr>
      <vt:lpstr>THE ORISSA LOCAL FUND AUDIT ACT 1948                                      contd.</vt:lpstr>
      <vt:lpstr>THE ORISSA LOCAL FUND AUDIT ACT 1948                                      contd.</vt:lpstr>
      <vt:lpstr>                                 APPEAL FORUM                              Prior to 01.09.2013 </vt:lpstr>
      <vt:lpstr>                                         After  01.09.2013   </vt:lpstr>
      <vt:lpstr>THE ORISSA LOCAL FUND AUDIT RULES, 1951</vt:lpstr>
      <vt:lpstr>THE ORISSA LOCAL FUND AUDIT RULES, 1951                                      Contd.</vt:lpstr>
      <vt:lpstr>THE ORISSA LOCAL FUND AUDIT RULES, 1951                       Contd.</vt:lpstr>
      <vt:lpstr>THE ORISSA LOCAL FUND AUDIT RULES, 1951                           Contd.</vt:lpstr>
      <vt:lpstr>THE ORISSA LOCAL FUND AUDIT RULES, 1951                      Contd.</vt:lpstr>
      <vt:lpstr>THE ORISSA LOCAL FUND AUDIT RULES, 1951                           Contd.</vt:lpstr>
      <vt:lpstr>THE ORISSA LOCAL FUND AUDIT RULES, 1951</vt:lpstr>
      <vt:lpstr>Financial Management</vt:lpstr>
      <vt:lpstr>Common Irregularities observed in   Financial Management</vt:lpstr>
      <vt:lpstr>Case Study : Panchayat samiti: Contd. </vt:lpstr>
      <vt:lpstr>Case Study : Panchayat samiti: Contd. </vt:lpstr>
      <vt:lpstr>Case Study : Panchayat samiti: Contd.</vt:lpstr>
      <vt:lpstr>Case Study : Panchayat samiti: Contd.</vt:lpstr>
      <vt:lpstr>Case Study : Panchayat samiti: Contd.</vt:lpstr>
      <vt:lpstr>Case Study : Panchayat samiti: Contd.</vt:lpstr>
      <vt:lpstr>Case Study : Panchayat samiti: Contd. </vt:lpstr>
      <vt:lpstr>Case Study : Panchayat samiti: Contd. </vt:lpstr>
      <vt:lpstr>Case Study : Panchayat samiti: Contd. </vt:lpstr>
      <vt:lpstr>Case Study : Panchayat samiti: Contd. </vt:lpstr>
      <vt:lpstr>Case Study : Panchayat samiti: Contd. </vt:lpstr>
      <vt:lpstr>  Case Study : Panchayat samiti/Gram Panchayat /Urban Local bodies: Contd.</vt:lpstr>
      <vt:lpstr>Slide 35</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Local Fund Audit&amp; Common Irregularities observed in Financial Management</dc:title>
  <dc:creator>DLFA</dc:creator>
  <cp:lastModifiedBy>DLFA</cp:lastModifiedBy>
  <cp:revision>84</cp:revision>
  <dcterms:created xsi:type="dcterms:W3CDTF">2024-10-01T08:55:12Z</dcterms:created>
  <dcterms:modified xsi:type="dcterms:W3CDTF">2024-10-03T09:57:02Z</dcterms:modified>
</cp:coreProperties>
</file>