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1" r:id="rId3"/>
    <p:sldId id="256" r:id="rId4"/>
    <p:sldId id="257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56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%20Ajnoti\Desktop\Hemant%20Sir\31%20March%202023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%20Ajnoti\Desktop\Hemant%20Sir\31%20March%202023\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i="0" u="none" strike="noStrike" baseline="0" dirty="0">
                <a:effectLst/>
              </a:rPr>
              <a:t>Variation in Mutation Probability</a:t>
            </a:r>
            <a:endParaRPr lang="en-US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'mu graph'!$C$3</c:f>
              <c:strCache>
                <c:ptCount val="1"/>
                <c:pt idx="0">
                  <c:v>Fitness Value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'mu graph'!$B$4:$B$10</c:f>
              <c:numCache>
                <c:formatCode>General</c:formatCode>
                <c:ptCount val="7"/>
                <c:pt idx="0">
                  <c:v>0.02</c:v>
                </c:pt>
                <c:pt idx="1">
                  <c:v>0.05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0.08</c:v>
                </c:pt>
                <c:pt idx="5">
                  <c:v>0.09</c:v>
                </c:pt>
                <c:pt idx="6">
                  <c:v>0.1</c:v>
                </c:pt>
              </c:numCache>
            </c:numRef>
          </c:xVal>
          <c:yVal>
            <c:numRef>
              <c:f>'mu graph'!$C$4:$C$10</c:f>
              <c:numCache>
                <c:formatCode>General</c:formatCode>
                <c:ptCount val="7"/>
                <c:pt idx="0">
                  <c:v>100</c:v>
                </c:pt>
                <c:pt idx="1">
                  <c:v>100</c:v>
                </c:pt>
                <c:pt idx="2">
                  <c:v>99.827600000000004</c:v>
                </c:pt>
                <c:pt idx="3">
                  <c:v>99.827600000000004</c:v>
                </c:pt>
                <c:pt idx="4">
                  <c:v>99.692400000000006</c:v>
                </c:pt>
                <c:pt idx="5">
                  <c:v>100</c:v>
                </c:pt>
                <c:pt idx="6">
                  <c:v>99.827600000000004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6D-488F-9C9E-3CD5C1C246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8802256"/>
        <c:axId val="1808801840"/>
      </c:scatterChart>
      <c:valAx>
        <c:axId val="1808802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 i="0" u="none" strike="noStrike" baseline="0">
                    <a:effectLst/>
                  </a:rPr>
                  <a:t>Mutation Probability</a:t>
                </a:r>
                <a:r>
                  <a:rPr lang="en-IN" sz="1600" b="0" i="0" u="none" strike="noStrike" baseline="0"/>
                  <a:t> </a:t>
                </a:r>
                <a:endParaRPr lang="en-IN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8801840"/>
        <c:crosses val="autoZero"/>
        <c:crossBetween val="midCat"/>
      </c:valAx>
      <c:valAx>
        <c:axId val="180880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Best  </a:t>
                </a:r>
                <a:r>
                  <a:rPr lang="en-IN" sz="1600" b="1" i="0" u="none" strike="noStrike" baseline="0">
                    <a:effectLst/>
                  </a:rPr>
                  <a:t>Fitness Value</a:t>
                </a:r>
                <a:r>
                  <a:rPr lang="en-IN" sz="1600" b="1" i="0" u="none" strike="noStrike" baseline="0"/>
                  <a:t> </a:t>
                </a:r>
                <a:endParaRPr lang="en-IN" sz="16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8802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/>
              <a:t>Variations</a:t>
            </a:r>
            <a:r>
              <a:rPr lang="en-IN" sz="2000" baseline="0" dirty="0"/>
              <a:t> in number of Populations</a:t>
            </a:r>
            <a:endParaRPr lang="en-IN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Sheet1!$B$17:$B$21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70</c:v>
                </c:pt>
                <c:pt idx="4">
                  <c:v>100</c:v>
                </c:pt>
              </c:numCache>
            </c:numRef>
          </c:xVal>
          <c:yVal>
            <c:numRef>
              <c:f>Sheet1!$D$17:$D$21</c:f>
              <c:numCache>
                <c:formatCode>General</c:formatCode>
                <c:ptCount val="5"/>
                <c:pt idx="0">
                  <c:v>81.688699999999997</c:v>
                </c:pt>
                <c:pt idx="1">
                  <c:v>96.495699999999999</c:v>
                </c:pt>
                <c:pt idx="2">
                  <c:v>99.827600000000004</c:v>
                </c:pt>
                <c:pt idx="3">
                  <c:v>99.827600000000004</c:v>
                </c:pt>
                <c:pt idx="4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6F-4DF3-B361-E903D56D7B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503552"/>
        <c:axId val="539502472"/>
      </c:scatterChart>
      <c:valAx>
        <c:axId val="539503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Number</a:t>
                </a:r>
                <a:r>
                  <a:rPr lang="en-IN" sz="1600" baseline="0" dirty="0"/>
                  <a:t> of Population</a:t>
                </a:r>
                <a:endParaRPr lang="en-IN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502472"/>
        <c:crosses val="autoZero"/>
        <c:crossBetween val="midCat"/>
      </c:valAx>
      <c:valAx>
        <c:axId val="539502472"/>
        <c:scaling>
          <c:orientation val="minMax"/>
          <c:min val="7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Best Fitness 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503552"/>
        <c:crossesAt val="0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 dirty="0"/>
              <a:t>Sensitivity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Sheet1!$A$2:$A$13</c:f>
              <c:numCache>
                <c:formatCode>General</c:formatCode>
                <c:ptCount val="12"/>
                <c:pt idx="0">
                  <c:v>247000</c:v>
                </c:pt>
                <c:pt idx="1">
                  <c:v>253000</c:v>
                </c:pt>
                <c:pt idx="2">
                  <c:v>259000</c:v>
                </c:pt>
                <c:pt idx="3">
                  <c:v>265000</c:v>
                </c:pt>
                <c:pt idx="4">
                  <c:v>271000</c:v>
                </c:pt>
                <c:pt idx="5">
                  <c:v>277000</c:v>
                </c:pt>
                <c:pt idx="6">
                  <c:v>283000</c:v>
                </c:pt>
                <c:pt idx="7">
                  <c:v>289000</c:v>
                </c:pt>
                <c:pt idx="8">
                  <c:v>295000</c:v>
                </c:pt>
                <c:pt idx="9">
                  <c:v>301000</c:v>
                </c:pt>
                <c:pt idx="10">
                  <c:v>307000</c:v>
                </c:pt>
                <c:pt idx="11">
                  <c:v>313000</c:v>
                </c:pt>
              </c:numCache>
            </c:numRef>
          </c:xVal>
          <c:yVal>
            <c:numRef>
              <c:f>Sheet1!$C$2:$C$13</c:f>
              <c:numCache>
                <c:formatCode>General</c:formatCode>
                <c:ptCount val="12"/>
                <c:pt idx="0">
                  <c:v>45.856000000000002</c:v>
                </c:pt>
                <c:pt idx="1">
                  <c:v>54.034399999999998</c:v>
                </c:pt>
                <c:pt idx="2">
                  <c:v>67.091700000000003</c:v>
                </c:pt>
                <c:pt idx="3">
                  <c:v>73.298299999999998</c:v>
                </c:pt>
                <c:pt idx="4">
                  <c:v>81.409300000000002</c:v>
                </c:pt>
                <c:pt idx="5">
                  <c:v>85.314300000000003</c:v>
                </c:pt>
                <c:pt idx="6">
                  <c:v>87.209599999999995</c:v>
                </c:pt>
                <c:pt idx="7">
                  <c:v>94.161100000000005</c:v>
                </c:pt>
                <c:pt idx="8">
                  <c:v>94.673699999999997</c:v>
                </c:pt>
                <c:pt idx="9">
                  <c:v>97.846800000000002</c:v>
                </c:pt>
                <c:pt idx="10">
                  <c:v>98.713499999999996</c:v>
                </c:pt>
                <c:pt idx="11">
                  <c:v>99.827600000000004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1F9-49B0-917D-A812082CF9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909152"/>
        <c:axId val="545904832"/>
      </c:scatterChart>
      <c:valAx>
        <c:axId val="545909152"/>
        <c:scaling>
          <c:orientation val="minMax"/>
          <c:min val="247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dirty="0"/>
                  <a:t>Total Available Budget(Dollars)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904832"/>
        <c:crosses val="autoZero"/>
        <c:crossBetween val="midCat"/>
      </c:valAx>
      <c:valAx>
        <c:axId val="54590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dirty="0"/>
                  <a:t>Best Fitness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909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 dirty="0"/>
              <a:t>Computation</a:t>
            </a:r>
            <a:r>
              <a:rPr lang="en-IN" sz="2400" baseline="0" dirty="0"/>
              <a:t> Time Comparison</a:t>
            </a:r>
            <a:endParaRPr lang="en-IN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58288621002021"/>
          <c:y val="0.17015576978936167"/>
          <c:w val="0.82680649432095321"/>
          <c:h val="0.602183197176978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Greedy Elapsed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50-423C-9F2A-182FCEC580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GA Elapsed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2.3241700000000001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50-423C-9F2A-182FCEC580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E50-423C-9F2A-182FCEC58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100"/>
        <c:axId val="500334056"/>
        <c:axId val="500332256"/>
      </c:barChart>
      <c:catAx>
        <c:axId val="50033405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Method</a:t>
                </a:r>
                <a:r>
                  <a:rPr lang="en-IN" sz="1600" baseline="0" dirty="0"/>
                  <a:t> Used</a:t>
                </a:r>
                <a:endParaRPr lang="en-IN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00332256"/>
        <c:crosses val="autoZero"/>
        <c:auto val="1"/>
        <c:lblAlgn val="ctr"/>
        <c:lblOffset val="100"/>
        <c:noMultiLvlLbl val="0"/>
      </c:catAx>
      <c:valAx>
        <c:axId val="50033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Time</a:t>
                </a:r>
                <a:r>
                  <a:rPr lang="en-IN" sz="1600" baseline="0" dirty="0"/>
                  <a:t> Elapsed</a:t>
                </a:r>
                <a:endParaRPr lang="en-IN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334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dirty="0"/>
              <a:t>Network Optimization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Sheet7!$D$4</c:f>
              <c:strCache>
                <c:ptCount val="1"/>
                <c:pt idx="0">
                  <c:v>Genetic Algorithm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Sheet7!$C$5:$C$16</c:f>
              <c:numCache>
                <c:formatCode>General</c:formatCode>
                <c:ptCount val="12"/>
                <c:pt idx="0">
                  <c:v>247000</c:v>
                </c:pt>
                <c:pt idx="1">
                  <c:v>253000</c:v>
                </c:pt>
                <c:pt idx="2">
                  <c:v>259000</c:v>
                </c:pt>
                <c:pt idx="3">
                  <c:v>265000</c:v>
                </c:pt>
                <c:pt idx="4">
                  <c:v>271000</c:v>
                </c:pt>
                <c:pt idx="5">
                  <c:v>277000</c:v>
                </c:pt>
                <c:pt idx="6">
                  <c:v>283000</c:v>
                </c:pt>
                <c:pt idx="7">
                  <c:v>289000</c:v>
                </c:pt>
                <c:pt idx="8">
                  <c:v>295000</c:v>
                </c:pt>
                <c:pt idx="9">
                  <c:v>301000</c:v>
                </c:pt>
                <c:pt idx="10">
                  <c:v>307000</c:v>
                </c:pt>
                <c:pt idx="11">
                  <c:v>313000</c:v>
                </c:pt>
              </c:numCache>
            </c:numRef>
          </c:xVal>
          <c:yVal>
            <c:numRef>
              <c:f>Sheet7!$D$5:$D$16</c:f>
              <c:numCache>
                <c:formatCode>General</c:formatCode>
                <c:ptCount val="12"/>
                <c:pt idx="0">
                  <c:v>45.856000000000002</c:v>
                </c:pt>
                <c:pt idx="1">
                  <c:v>58.650399999999998</c:v>
                </c:pt>
                <c:pt idx="2">
                  <c:v>69.147400000000005</c:v>
                </c:pt>
                <c:pt idx="3">
                  <c:v>76.968800000000002</c:v>
                </c:pt>
                <c:pt idx="4">
                  <c:v>80.060199999999995</c:v>
                </c:pt>
                <c:pt idx="5">
                  <c:v>86.703000000000003</c:v>
                </c:pt>
                <c:pt idx="6">
                  <c:v>91.354699999999994</c:v>
                </c:pt>
                <c:pt idx="7">
                  <c:v>93.722999999999999</c:v>
                </c:pt>
                <c:pt idx="8">
                  <c:v>95.930999999999997</c:v>
                </c:pt>
                <c:pt idx="9">
                  <c:v>98.022300000000001</c:v>
                </c:pt>
                <c:pt idx="10">
                  <c:v>99.519900000000007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A7-49E8-9D24-D2801D1A13A4}"/>
            </c:ext>
          </c:extLst>
        </c:ser>
        <c:ser>
          <c:idx val="1"/>
          <c:order val="1"/>
          <c:tx>
            <c:strRef>
              <c:f>Sheet7!$E$4</c:f>
              <c:strCache>
                <c:ptCount val="1"/>
                <c:pt idx="0">
                  <c:v>Greedy  Algorithm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Sheet7!$C$5:$C$16</c:f>
              <c:numCache>
                <c:formatCode>General</c:formatCode>
                <c:ptCount val="12"/>
                <c:pt idx="0">
                  <c:v>247000</c:v>
                </c:pt>
                <c:pt idx="1">
                  <c:v>253000</c:v>
                </c:pt>
                <c:pt idx="2">
                  <c:v>259000</c:v>
                </c:pt>
                <c:pt idx="3">
                  <c:v>265000</c:v>
                </c:pt>
                <c:pt idx="4">
                  <c:v>271000</c:v>
                </c:pt>
                <c:pt idx="5">
                  <c:v>277000</c:v>
                </c:pt>
                <c:pt idx="6">
                  <c:v>283000</c:v>
                </c:pt>
                <c:pt idx="7">
                  <c:v>289000</c:v>
                </c:pt>
                <c:pt idx="8">
                  <c:v>295000</c:v>
                </c:pt>
                <c:pt idx="9">
                  <c:v>301000</c:v>
                </c:pt>
                <c:pt idx="10">
                  <c:v>307000</c:v>
                </c:pt>
                <c:pt idx="11">
                  <c:v>313000</c:v>
                </c:pt>
              </c:numCache>
            </c:numRef>
          </c:xVal>
          <c:yVal>
            <c:numRef>
              <c:f>Sheet7!$E$5:$E$16</c:f>
              <c:numCache>
                <c:formatCode>General</c:formatCode>
                <c:ptCount val="12"/>
                <c:pt idx="0">
                  <c:v>48.001899999999999</c:v>
                </c:pt>
                <c:pt idx="1">
                  <c:v>60.919400000000003</c:v>
                </c:pt>
                <c:pt idx="2">
                  <c:v>72.005499999999998</c:v>
                </c:pt>
                <c:pt idx="3">
                  <c:v>80.726500000000001</c:v>
                </c:pt>
                <c:pt idx="4">
                  <c:v>87.270600000000002</c:v>
                </c:pt>
                <c:pt idx="5">
                  <c:v>92.153400000000005</c:v>
                </c:pt>
                <c:pt idx="6">
                  <c:v>95.6661</c:v>
                </c:pt>
                <c:pt idx="7">
                  <c:v>98.108400000000003</c:v>
                </c:pt>
                <c:pt idx="8">
                  <c:v>99.0471</c:v>
                </c:pt>
                <c:pt idx="9">
                  <c:v>99.464699999999993</c:v>
                </c:pt>
                <c:pt idx="10">
                  <c:v>99.758099999999999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2A7-49E8-9D24-D2801D1A13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8809088"/>
        <c:axId val="1818809504"/>
      </c:scatterChart>
      <c:valAx>
        <c:axId val="1818809088"/>
        <c:scaling>
          <c:orientation val="minMax"/>
          <c:min val="247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 dirty="0"/>
                  <a:t>Total Available Budget($)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809504"/>
        <c:crosses val="autoZero"/>
        <c:crossBetween val="midCat"/>
        <c:majorUnit val="6000"/>
      </c:valAx>
      <c:valAx>
        <c:axId val="181880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 dirty="0"/>
                  <a:t>Best Fitness / Obj.</a:t>
                </a:r>
                <a:r>
                  <a:rPr lang="en-IN" sz="1800" b="1" baseline="0" dirty="0"/>
                  <a:t> Function Value</a:t>
                </a:r>
                <a:endParaRPr lang="en-IN" sz="18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809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28575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86F9-C2E6-43D0-84CF-64C363E4B69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5ACF-20A8-4C37-A2F0-7848F1D4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20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86F9-C2E6-43D0-84CF-64C363E4B69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5ACF-20A8-4C37-A2F0-7848F1D4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63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86F9-C2E6-43D0-84CF-64C363E4B69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5ACF-20A8-4C37-A2F0-7848F1D4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08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86F9-C2E6-43D0-84CF-64C363E4B69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5ACF-20A8-4C37-A2F0-7848F1D4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90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86F9-C2E6-43D0-84CF-64C363E4B69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5ACF-20A8-4C37-A2F0-7848F1D4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94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86F9-C2E6-43D0-84CF-64C363E4B69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5ACF-20A8-4C37-A2F0-7848F1D4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67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86F9-C2E6-43D0-84CF-64C363E4B69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5ACF-20A8-4C37-A2F0-7848F1D4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57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86F9-C2E6-43D0-84CF-64C363E4B69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5ACF-20A8-4C37-A2F0-7848F1D4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33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86F9-C2E6-43D0-84CF-64C363E4B69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5ACF-20A8-4C37-A2F0-7848F1D4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08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86F9-C2E6-43D0-84CF-64C363E4B69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5ACF-20A8-4C37-A2F0-7848F1D4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37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86F9-C2E6-43D0-84CF-64C363E4B69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5ACF-20A8-4C37-A2F0-7848F1D4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50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C86F9-C2E6-43D0-84CF-64C363E4B69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E5ACF-20A8-4C37-A2F0-7848F1D4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84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88" y="-58992"/>
            <a:ext cx="10852355" cy="814746"/>
          </a:xfrm>
        </p:spPr>
        <p:txBody>
          <a:bodyPr/>
          <a:lstStyle/>
          <a:p>
            <a:r>
              <a:rPr lang="en-IN" dirty="0"/>
              <a:t>Optimization Formulation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04" y="116540"/>
            <a:ext cx="5163506" cy="67414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23" y="755754"/>
            <a:ext cx="4945546" cy="60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5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2612" y="3080269"/>
            <a:ext cx="1406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Fig. 283000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9925" y="3103434"/>
            <a:ext cx="1406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Fig. 277000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7832" y="4830068"/>
            <a:ext cx="1406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Fig. 271000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2612" y="6454371"/>
            <a:ext cx="1406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Fig. 265000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59925" y="6408041"/>
            <a:ext cx="1406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Fig. 259000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5AF58C3-7D29-4F91-CAF4-F9E19A61F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14" y="3488317"/>
            <a:ext cx="3699918" cy="289399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0498C44-268C-6991-2C58-F58CA55FC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" y="3538612"/>
            <a:ext cx="3839123" cy="2961823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1FB226B7-E7B4-B947-75C5-19272176F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713" y="1936073"/>
            <a:ext cx="3839122" cy="2893995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61062CBB-D61D-75D1-C40F-906E40B45E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188" y="311767"/>
            <a:ext cx="3669244" cy="2765938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A5AAD907-7EBF-85D8-1B18-1C681E9ECC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58" y="293976"/>
            <a:ext cx="3669245" cy="27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7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4313" y="4513005"/>
            <a:ext cx="1406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Fig. 253000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14673" y="4513005"/>
            <a:ext cx="1406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Fig. 247000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D632223-E04C-B729-1140-A55C8EBA3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302" y="463807"/>
            <a:ext cx="4876800" cy="376237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47846C9-3D48-9675-E7D3-1F528045B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463806"/>
            <a:ext cx="48768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3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33867"/>
              </p:ext>
            </p:extLst>
          </p:nvPr>
        </p:nvGraphicFramePr>
        <p:xfrm>
          <a:off x="793103" y="3415202"/>
          <a:ext cx="3175820" cy="252689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35164">
                  <a:extLst>
                    <a:ext uri="{9D8B030D-6E8A-4147-A177-3AD203B41FA5}">
                      <a16:colId xmlns:a16="http://schemas.microsoft.com/office/drawing/2014/main" val="2042790189"/>
                    </a:ext>
                  </a:extLst>
                </a:gridCol>
                <a:gridCol w="635164">
                  <a:extLst>
                    <a:ext uri="{9D8B030D-6E8A-4147-A177-3AD203B41FA5}">
                      <a16:colId xmlns:a16="http://schemas.microsoft.com/office/drawing/2014/main" val="3800706509"/>
                    </a:ext>
                  </a:extLst>
                </a:gridCol>
                <a:gridCol w="635164">
                  <a:extLst>
                    <a:ext uri="{9D8B030D-6E8A-4147-A177-3AD203B41FA5}">
                      <a16:colId xmlns:a16="http://schemas.microsoft.com/office/drawing/2014/main" val="262348058"/>
                    </a:ext>
                  </a:extLst>
                </a:gridCol>
                <a:gridCol w="635164">
                  <a:extLst>
                    <a:ext uri="{9D8B030D-6E8A-4147-A177-3AD203B41FA5}">
                      <a16:colId xmlns:a16="http://schemas.microsoft.com/office/drawing/2014/main" val="1409395987"/>
                    </a:ext>
                  </a:extLst>
                </a:gridCol>
                <a:gridCol w="635164">
                  <a:extLst>
                    <a:ext uri="{9D8B030D-6E8A-4147-A177-3AD203B41FA5}">
                      <a16:colId xmlns:a16="http://schemas.microsoft.com/office/drawing/2014/main" val="2715697314"/>
                    </a:ext>
                  </a:extLst>
                </a:gridCol>
              </a:tblGrid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663798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889824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655237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179758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3244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289319"/>
              </p:ext>
            </p:extLst>
          </p:nvPr>
        </p:nvGraphicFramePr>
        <p:xfrm>
          <a:off x="8334447" y="599763"/>
          <a:ext cx="3175820" cy="252689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35164">
                  <a:extLst>
                    <a:ext uri="{9D8B030D-6E8A-4147-A177-3AD203B41FA5}">
                      <a16:colId xmlns:a16="http://schemas.microsoft.com/office/drawing/2014/main" val="1278445702"/>
                    </a:ext>
                  </a:extLst>
                </a:gridCol>
                <a:gridCol w="635164">
                  <a:extLst>
                    <a:ext uri="{9D8B030D-6E8A-4147-A177-3AD203B41FA5}">
                      <a16:colId xmlns:a16="http://schemas.microsoft.com/office/drawing/2014/main" val="1306240332"/>
                    </a:ext>
                  </a:extLst>
                </a:gridCol>
                <a:gridCol w="635164">
                  <a:extLst>
                    <a:ext uri="{9D8B030D-6E8A-4147-A177-3AD203B41FA5}">
                      <a16:colId xmlns:a16="http://schemas.microsoft.com/office/drawing/2014/main" val="538063454"/>
                    </a:ext>
                  </a:extLst>
                </a:gridCol>
                <a:gridCol w="635164">
                  <a:extLst>
                    <a:ext uri="{9D8B030D-6E8A-4147-A177-3AD203B41FA5}">
                      <a16:colId xmlns:a16="http://schemas.microsoft.com/office/drawing/2014/main" val="3176173511"/>
                    </a:ext>
                  </a:extLst>
                </a:gridCol>
                <a:gridCol w="635164">
                  <a:extLst>
                    <a:ext uri="{9D8B030D-6E8A-4147-A177-3AD203B41FA5}">
                      <a16:colId xmlns:a16="http://schemas.microsoft.com/office/drawing/2014/main" val="2709919706"/>
                    </a:ext>
                  </a:extLst>
                </a:gridCol>
              </a:tblGrid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2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2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939147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506058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586153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347255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0482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15775" y="6032090"/>
            <a:ext cx="173047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313000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57118" y="3215148"/>
            <a:ext cx="173047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247000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59447"/>
              </p:ext>
            </p:extLst>
          </p:nvPr>
        </p:nvGraphicFramePr>
        <p:xfrm>
          <a:off x="4563775" y="3415203"/>
          <a:ext cx="3175820" cy="252689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35164">
                  <a:extLst>
                    <a:ext uri="{9D8B030D-6E8A-4147-A177-3AD203B41FA5}">
                      <a16:colId xmlns:a16="http://schemas.microsoft.com/office/drawing/2014/main" val="476167768"/>
                    </a:ext>
                  </a:extLst>
                </a:gridCol>
                <a:gridCol w="635164">
                  <a:extLst>
                    <a:ext uri="{9D8B030D-6E8A-4147-A177-3AD203B41FA5}">
                      <a16:colId xmlns:a16="http://schemas.microsoft.com/office/drawing/2014/main" val="3160331710"/>
                    </a:ext>
                  </a:extLst>
                </a:gridCol>
                <a:gridCol w="635164">
                  <a:extLst>
                    <a:ext uri="{9D8B030D-6E8A-4147-A177-3AD203B41FA5}">
                      <a16:colId xmlns:a16="http://schemas.microsoft.com/office/drawing/2014/main" val="1818216546"/>
                    </a:ext>
                  </a:extLst>
                </a:gridCol>
                <a:gridCol w="635164">
                  <a:extLst>
                    <a:ext uri="{9D8B030D-6E8A-4147-A177-3AD203B41FA5}">
                      <a16:colId xmlns:a16="http://schemas.microsoft.com/office/drawing/2014/main" val="2072435566"/>
                    </a:ext>
                  </a:extLst>
                </a:gridCol>
                <a:gridCol w="635164">
                  <a:extLst>
                    <a:ext uri="{9D8B030D-6E8A-4147-A177-3AD203B41FA5}">
                      <a16:colId xmlns:a16="http://schemas.microsoft.com/office/drawing/2014/main" val="749061148"/>
                    </a:ext>
                  </a:extLst>
                </a:gridCol>
              </a:tblGrid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871227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021738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029689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775029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5821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86446" y="6032090"/>
            <a:ext cx="173047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271000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38204" y="678852"/>
          <a:ext cx="3226960" cy="2368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92">
                  <a:extLst>
                    <a:ext uri="{9D8B030D-6E8A-4147-A177-3AD203B41FA5}">
                      <a16:colId xmlns:a16="http://schemas.microsoft.com/office/drawing/2014/main" val="1348825174"/>
                    </a:ext>
                  </a:extLst>
                </a:gridCol>
                <a:gridCol w="645392">
                  <a:extLst>
                    <a:ext uri="{9D8B030D-6E8A-4147-A177-3AD203B41FA5}">
                      <a16:colId xmlns:a16="http://schemas.microsoft.com/office/drawing/2014/main" val="3129964833"/>
                    </a:ext>
                  </a:extLst>
                </a:gridCol>
                <a:gridCol w="645392">
                  <a:extLst>
                    <a:ext uri="{9D8B030D-6E8A-4147-A177-3AD203B41FA5}">
                      <a16:colId xmlns:a16="http://schemas.microsoft.com/office/drawing/2014/main" val="1385009482"/>
                    </a:ext>
                  </a:extLst>
                </a:gridCol>
                <a:gridCol w="645392">
                  <a:extLst>
                    <a:ext uri="{9D8B030D-6E8A-4147-A177-3AD203B41FA5}">
                      <a16:colId xmlns:a16="http://schemas.microsoft.com/office/drawing/2014/main" val="1519345562"/>
                    </a:ext>
                  </a:extLst>
                </a:gridCol>
                <a:gridCol w="645392">
                  <a:extLst>
                    <a:ext uri="{9D8B030D-6E8A-4147-A177-3AD203B41FA5}">
                      <a16:colId xmlns:a16="http://schemas.microsoft.com/office/drawing/2014/main" val="3717146654"/>
                    </a:ext>
                  </a:extLst>
                </a:gridCol>
              </a:tblGrid>
              <a:tr h="4737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017963"/>
                  </a:ext>
                </a:extLst>
              </a:tr>
              <a:tr h="4737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13335"/>
                  </a:ext>
                </a:extLst>
              </a:tr>
              <a:tr h="4737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522555"/>
                  </a:ext>
                </a:extLst>
              </a:tr>
              <a:tr h="4737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38561"/>
                  </a:ext>
                </a:extLst>
              </a:tr>
              <a:tr h="4737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2042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895303" y="3903406"/>
            <a:ext cx="42966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==&gt;</a:t>
            </a:r>
            <a:r>
              <a:rPr lang="en-IN" dirty="0"/>
              <a:t> Grid where sensor is to be deployed</a:t>
            </a:r>
          </a:p>
          <a:p>
            <a:r>
              <a:rPr lang="en-IN" sz="2000" b="1" dirty="0"/>
              <a:t>2 ==&gt;</a:t>
            </a:r>
            <a:r>
              <a:rPr lang="en-IN" dirty="0"/>
              <a:t> Grid where monitor is to be deployed</a:t>
            </a:r>
          </a:p>
          <a:p>
            <a:r>
              <a:rPr lang="en-IN" sz="2000" b="1" dirty="0"/>
              <a:t>0 ==&gt;</a:t>
            </a:r>
            <a:r>
              <a:rPr lang="en-IN" dirty="0"/>
              <a:t> Grid where neither sensor nor monitor is to be deployed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9578" y="1678543"/>
            <a:ext cx="140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Grid Position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590379" y="1759970"/>
            <a:ext cx="757084" cy="206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98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992"/>
            <a:ext cx="10515600" cy="726256"/>
          </a:xfrm>
        </p:spPr>
        <p:txBody>
          <a:bodyPr/>
          <a:lstStyle/>
          <a:p>
            <a:pPr algn="ctr"/>
            <a:r>
              <a:rPr lang="en-IN" dirty="0"/>
              <a:t>Greedy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973" y="924232"/>
            <a:ext cx="5638709" cy="5506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Input :- </a:t>
            </a:r>
          </a:p>
          <a:p>
            <a:r>
              <a:rPr lang="en-IN" dirty="0"/>
              <a:t>Population Density Data</a:t>
            </a:r>
          </a:p>
          <a:p>
            <a:r>
              <a:rPr lang="en-IN" dirty="0"/>
              <a:t>PM2.5 Emission Data</a:t>
            </a:r>
          </a:p>
          <a:p>
            <a:r>
              <a:rPr lang="en-IN" dirty="0"/>
              <a:t>Cost of Sensors(CS) = $3000</a:t>
            </a:r>
          </a:p>
          <a:p>
            <a:r>
              <a:rPr lang="en-IN" dirty="0"/>
              <a:t>Cost of Monitors(CM) = $122000</a:t>
            </a:r>
          </a:p>
          <a:p>
            <a:r>
              <a:rPr lang="en-IN" dirty="0"/>
              <a:t>Total Available Budget = $313000</a:t>
            </a:r>
          </a:p>
          <a:p>
            <a:pPr marL="0" indent="0">
              <a:buNone/>
            </a:pPr>
            <a:r>
              <a:rPr lang="en-IN" b="1" dirty="0"/>
              <a:t>Output :-</a:t>
            </a:r>
          </a:p>
          <a:p>
            <a:r>
              <a:rPr lang="en-IN" dirty="0"/>
              <a:t>Objective Function Value = 99.8276</a:t>
            </a:r>
          </a:p>
          <a:p>
            <a:r>
              <a:rPr lang="en-IN" dirty="0"/>
              <a:t>Elapsed Time = 2.324170s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028" y="1012720"/>
          <a:ext cx="3172605" cy="252689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34521">
                  <a:extLst>
                    <a:ext uri="{9D8B030D-6E8A-4147-A177-3AD203B41FA5}">
                      <a16:colId xmlns:a16="http://schemas.microsoft.com/office/drawing/2014/main" val="3028878954"/>
                    </a:ext>
                  </a:extLst>
                </a:gridCol>
                <a:gridCol w="634521">
                  <a:extLst>
                    <a:ext uri="{9D8B030D-6E8A-4147-A177-3AD203B41FA5}">
                      <a16:colId xmlns:a16="http://schemas.microsoft.com/office/drawing/2014/main" val="3910223434"/>
                    </a:ext>
                  </a:extLst>
                </a:gridCol>
                <a:gridCol w="634521">
                  <a:extLst>
                    <a:ext uri="{9D8B030D-6E8A-4147-A177-3AD203B41FA5}">
                      <a16:colId xmlns:a16="http://schemas.microsoft.com/office/drawing/2014/main" val="4112252983"/>
                    </a:ext>
                  </a:extLst>
                </a:gridCol>
                <a:gridCol w="634521">
                  <a:extLst>
                    <a:ext uri="{9D8B030D-6E8A-4147-A177-3AD203B41FA5}">
                      <a16:colId xmlns:a16="http://schemas.microsoft.com/office/drawing/2014/main" val="658899640"/>
                    </a:ext>
                  </a:extLst>
                </a:gridCol>
                <a:gridCol w="634521">
                  <a:extLst>
                    <a:ext uri="{9D8B030D-6E8A-4147-A177-3AD203B41FA5}">
                      <a16:colId xmlns:a16="http://schemas.microsoft.com/office/drawing/2014/main" val="3135966253"/>
                    </a:ext>
                  </a:extLst>
                </a:gridCol>
              </a:tblGrid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8107363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6420810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9304450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2818698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570124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43466" y="1814502"/>
            <a:ext cx="1209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Greedy Algorithm Result</a:t>
            </a:r>
          </a:p>
        </p:txBody>
      </p:sp>
      <p:sp>
        <p:nvSpPr>
          <p:cNvPr id="12" name="Right Arrow 11"/>
          <p:cNvSpPr/>
          <p:nvPr/>
        </p:nvSpPr>
        <p:spPr>
          <a:xfrm rot="10800000">
            <a:off x="9537289" y="2047566"/>
            <a:ext cx="906175" cy="47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5953339" y="4705184"/>
            <a:ext cx="1209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Genetic Algorithm Result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020233" y="4939993"/>
            <a:ext cx="776748" cy="453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601B88-789C-B35F-75DA-5A1E32B75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1712"/>
              </p:ext>
            </p:extLst>
          </p:nvPr>
        </p:nvGraphicFramePr>
        <p:xfrm>
          <a:off x="7796981" y="4012849"/>
          <a:ext cx="3175820" cy="252689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35164">
                  <a:extLst>
                    <a:ext uri="{9D8B030D-6E8A-4147-A177-3AD203B41FA5}">
                      <a16:colId xmlns:a16="http://schemas.microsoft.com/office/drawing/2014/main" val="2042790189"/>
                    </a:ext>
                  </a:extLst>
                </a:gridCol>
                <a:gridCol w="635164">
                  <a:extLst>
                    <a:ext uri="{9D8B030D-6E8A-4147-A177-3AD203B41FA5}">
                      <a16:colId xmlns:a16="http://schemas.microsoft.com/office/drawing/2014/main" val="3800706509"/>
                    </a:ext>
                  </a:extLst>
                </a:gridCol>
                <a:gridCol w="635164">
                  <a:extLst>
                    <a:ext uri="{9D8B030D-6E8A-4147-A177-3AD203B41FA5}">
                      <a16:colId xmlns:a16="http://schemas.microsoft.com/office/drawing/2014/main" val="262348058"/>
                    </a:ext>
                  </a:extLst>
                </a:gridCol>
                <a:gridCol w="635164">
                  <a:extLst>
                    <a:ext uri="{9D8B030D-6E8A-4147-A177-3AD203B41FA5}">
                      <a16:colId xmlns:a16="http://schemas.microsoft.com/office/drawing/2014/main" val="1409395987"/>
                    </a:ext>
                  </a:extLst>
                </a:gridCol>
                <a:gridCol w="635164">
                  <a:extLst>
                    <a:ext uri="{9D8B030D-6E8A-4147-A177-3AD203B41FA5}">
                      <a16:colId xmlns:a16="http://schemas.microsoft.com/office/drawing/2014/main" val="2715697314"/>
                    </a:ext>
                  </a:extLst>
                </a:gridCol>
              </a:tblGrid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663798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889824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655237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179758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32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04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5136" y="162744"/>
          <a:ext cx="3048000" cy="6551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4232">
                  <a:extLst>
                    <a:ext uri="{9D8B030D-6E8A-4147-A177-3AD203B41FA5}">
                      <a16:colId xmlns:a16="http://schemas.microsoft.com/office/drawing/2014/main" val="2593672802"/>
                    </a:ext>
                  </a:extLst>
                </a:gridCol>
                <a:gridCol w="2123768">
                  <a:extLst>
                    <a:ext uri="{9D8B030D-6E8A-4147-A177-3AD203B41FA5}">
                      <a16:colId xmlns:a16="http://schemas.microsoft.com/office/drawing/2014/main" val="2810020421"/>
                    </a:ext>
                  </a:extLst>
                </a:gridCol>
              </a:tblGrid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S. No.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Placement Location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913095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920806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8*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66920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12*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407456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959762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373951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852875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354271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610446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454814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574990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066421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140877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761654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4202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261780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215308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521660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185418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281301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446145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869887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302873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838437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583831"/>
                  </a:ext>
                </a:extLst>
              </a:tr>
              <a:tr h="211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25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34922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780531" y="589933"/>
          <a:ext cx="3172605" cy="252689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34521">
                  <a:extLst>
                    <a:ext uri="{9D8B030D-6E8A-4147-A177-3AD203B41FA5}">
                      <a16:colId xmlns:a16="http://schemas.microsoft.com/office/drawing/2014/main" val="3028878954"/>
                    </a:ext>
                  </a:extLst>
                </a:gridCol>
                <a:gridCol w="634521">
                  <a:extLst>
                    <a:ext uri="{9D8B030D-6E8A-4147-A177-3AD203B41FA5}">
                      <a16:colId xmlns:a16="http://schemas.microsoft.com/office/drawing/2014/main" val="3910223434"/>
                    </a:ext>
                  </a:extLst>
                </a:gridCol>
                <a:gridCol w="634521">
                  <a:extLst>
                    <a:ext uri="{9D8B030D-6E8A-4147-A177-3AD203B41FA5}">
                      <a16:colId xmlns:a16="http://schemas.microsoft.com/office/drawing/2014/main" val="4112252983"/>
                    </a:ext>
                  </a:extLst>
                </a:gridCol>
                <a:gridCol w="634521">
                  <a:extLst>
                    <a:ext uri="{9D8B030D-6E8A-4147-A177-3AD203B41FA5}">
                      <a16:colId xmlns:a16="http://schemas.microsoft.com/office/drawing/2014/main" val="658899640"/>
                    </a:ext>
                  </a:extLst>
                </a:gridCol>
                <a:gridCol w="634521">
                  <a:extLst>
                    <a:ext uri="{9D8B030D-6E8A-4147-A177-3AD203B41FA5}">
                      <a16:colId xmlns:a16="http://schemas.microsoft.com/office/drawing/2014/main" val="3135966253"/>
                    </a:ext>
                  </a:extLst>
                </a:gridCol>
              </a:tblGrid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8107363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6420810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9304450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2818698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570124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07926" y="3795659"/>
          <a:ext cx="3172605" cy="245585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4521">
                  <a:extLst>
                    <a:ext uri="{9D8B030D-6E8A-4147-A177-3AD203B41FA5}">
                      <a16:colId xmlns:a16="http://schemas.microsoft.com/office/drawing/2014/main" val="538637890"/>
                    </a:ext>
                  </a:extLst>
                </a:gridCol>
                <a:gridCol w="634521">
                  <a:extLst>
                    <a:ext uri="{9D8B030D-6E8A-4147-A177-3AD203B41FA5}">
                      <a16:colId xmlns:a16="http://schemas.microsoft.com/office/drawing/2014/main" val="2731456941"/>
                    </a:ext>
                  </a:extLst>
                </a:gridCol>
                <a:gridCol w="634521">
                  <a:extLst>
                    <a:ext uri="{9D8B030D-6E8A-4147-A177-3AD203B41FA5}">
                      <a16:colId xmlns:a16="http://schemas.microsoft.com/office/drawing/2014/main" val="1881628632"/>
                    </a:ext>
                  </a:extLst>
                </a:gridCol>
                <a:gridCol w="634521">
                  <a:extLst>
                    <a:ext uri="{9D8B030D-6E8A-4147-A177-3AD203B41FA5}">
                      <a16:colId xmlns:a16="http://schemas.microsoft.com/office/drawing/2014/main" val="3656407180"/>
                    </a:ext>
                  </a:extLst>
                </a:gridCol>
                <a:gridCol w="634521">
                  <a:extLst>
                    <a:ext uri="{9D8B030D-6E8A-4147-A177-3AD203B41FA5}">
                      <a16:colId xmlns:a16="http://schemas.microsoft.com/office/drawing/2014/main" val="15779529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974715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2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501991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164008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569287"/>
                  </a:ext>
                </a:extLst>
              </a:tr>
              <a:tr h="5053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68039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55321" y="4700421"/>
            <a:ext cx="199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Available Budget = $247000</a:t>
            </a:r>
          </a:p>
        </p:txBody>
      </p:sp>
      <p:sp>
        <p:nvSpPr>
          <p:cNvPr id="9" name="Right Arrow 8"/>
          <p:cNvSpPr/>
          <p:nvPr/>
        </p:nvSpPr>
        <p:spPr>
          <a:xfrm flipH="1">
            <a:off x="8006578" y="4781270"/>
            <a:ext cx="82269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558859" y="1530214"/>
            <a:ext cx="199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Available Budget = $313000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6554807" y="1632153"/>
            <a:ext cx="976703" cy="544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3834581" y="48561"/>
            <a:ext cx="383458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Placement location tells us about the place where sensor/ monitor is to be placed in an order.</a:t>
            </a:r>
          </a:p>
          <a:p>
            <a:r>
              <a:rPr lang="en-IN" dirty="0"/>
              <a:t>* </a:t>
            </a:r>
            <a:r>
              <a:rPr lang="en-IN" dirty="0">
                <a:sym typeface="Wingdings" panose="05000000000000000000" pitchFamily="2" charset="2"/>
              </a:rPr>
              <a:t> Location of Monitor</a:t>
            </a:r>
            <a:endParaRPr lang="en-IN" dirty="0"/>
          </a:p>
        </p:txBody>
      </p:sp>
      <p:cxnSp>
        <p:nvCxnSpPr>
          <p:cNvPr id="6" name="Straight Arrow Connector 5"/>
          <p:cNvCxnSpPr>
            <a:stCxn id="2" idx="1"/>
          </p:cNvCxnSpPr>
          <p:nvPr/>
        </p:nvCxnSpPr>
        <p:spPr>
          <a:xfrm flipH="1">
            <a:off x="3333137" y="648726"/>
            <a:ext cx="501444" cy="37382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55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06739"/>
              </p:ext>
            </p:extLst>
          </p:nvPr>
        </p:nvGraphicFramePr>
        <p:xfrm>
          <a:off x="452285" y="324462"/>
          <a:ext cx="11346424" cy="5555232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47729">
                  <a:extLst>
                    <a:ext uri="{9D8B030D-6E8A-4147-A177-3AD203B41FA5}">
                      <a16:colId xmlns:a16="http://schemas.microsoft.com/office/drawing/2014/main" val="3523905826"/>
                    </a:ext>
                  </a:extLst>
                </a:gridCol>
                <a:gridCol w="2018715">
                  <a:extLst>
                    <a:ext uri="{9D8B030D-6E8A-4147-A177-3AD203B41FA5}">
                      <a16:colId xmlns:a16="http://schemas.microsoft.com/office/drawing/2014/main" val="824385340"/>
                    </a:ext>
                  </a:extLst>
                </a:gridCol>
                <a:gridCol w="1583222">
                  <a:extLst>
                    <a:ext uri="{9D8B030D-6E8A-4147-A177-3AD203B41FA5}">
                      <a16:colId xmlns:a16="http://schemas.microsoft.com/office/drawing/2014/main" val="2249605466"/>
                    </a:ext>
                  </a:extLst>
                </a:gridCol>
                <a:gridCol w="2539428">
                  <a:extLst>
                    <a:ext uri="{9D8B030D-6E8A-4147-A177-3AD203B41FA5}">
                      <a16:colId xmlns:a16="http://schemas.microsoft.com/office/drawing/2014/main" val="464566615"/>
                    </a:ext>
                  </a:extLst>
                </a:gridCol>
                <a:gridCol w="1339019">
                  <a:extLst>
                    <a:ext uri="{9D8B030D-6E8A-4147-A177-3AD203B41FA5}">
                      <a16:colId xmlns:a16="http://schemas.microsoft.com/office/drawing/2014/main" val="299582101"/>
                    </a:ext>
                  </a:extLst>
                </a:gridCol>
                <a:gridCol w="2718311">
                  <a:extLst>
                    <a:ext uri="{9D8B030D-6E8A-4147-A177-3AD203B41FA5}">
                      <a16:colId xmlns:a16="http://schemas.microsoft.com/office/drawing/2014/main" val="3585095825"/>
                    </a:ext>
                  </a:extLst>
                </a:gridCol>
              </a:tblGrid>
              <a:tr h="97261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S. No.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Total Available Budget ($)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Iteration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Best</a:t>
                      </a:r>
                      <a:r>
                        <a:rPr lang="en-IN" sz="2400" b="1" u="none" strike="noStrike" baseline="0" dirty="0">
                          <a:effectLst/>
                        </a:rPr>
                        <a:t> Fitness Value (Genetic Alg.)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Elapsed time(s)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Objective Function Value (Greedy  Alg.)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439886"/>
                  </a:ext>
                </a:extLst>
              </a:tr>
              <a:tr h="38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247000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45.856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0.468231</a:t>
                      </a: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48.0019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733791"/>
                  </a:ext>
                </a:extLst>
              </a:tr>
              <a:tr h="38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253000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54.0344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0.530030</a:t>
                      </a: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60.9194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368046"/>
                  </a:ext>
                </a:extLst>
              </a:tr>
              <a:tr h="38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259000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67.0917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1.127566</a:t>
                      </a: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72.0055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642737"/>
                  </a:ext>
                </a:extLst>
              </a:tr>
              <a:tr h="38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265000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73.2983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1.069508</a:t>
                      </a: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80.7265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037987"/>
                  </a:ext>
                </a:extLst>
              </a:tr>
              <a:tr h="38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271000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81.4093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1.655436</a:t>
                      </a: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87.2706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885230"/>
                  </a:ext>
                </a:extLst>
              </a:tr>
              <a:tr h="38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6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277000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85.3143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2.270798</a:t>
                      </a: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92.1534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139818"/>
                  </a:ext>
                </a:extLst>
              </a:tr>
              <a:tr h="38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283000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87.2096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1.964261</a:t>
                      </a: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95.6661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938183"/>
                  </a:ext>
                </a:extLst>
              </a:tr>
              <a:tr h="38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289000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94.1611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3.476246</a:t>
                      </a: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98.1084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715574"/>
                  </a:ext>
                </a:extLst>
              </a:tr>
              <a:tr h="38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295000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94.6737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1.942365</a:t>
                      </a: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99.0471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998208"/>
                  </a:ext>
                </a:extLst>
              </a:tr>
              <a:tr h="38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301000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97.8468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2.428935</a:t>
                      </a: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99.4647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11847"/>
                  </a:ext>
                </a:extLst>
              </a:tr>
              <a:tr h="38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307000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98.7135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2.004290</a:t>
                      </a: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99.7581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917986"/>
                  </a:ext>
                </a:extLst>
              </a:tr>
              <a:tr h="3818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313000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99.8276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2.324170</a:t>
                      </a: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100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47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153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7529" y="461142"/>
            <a:ext cx="10515600" cy="529610"/>
          </a:xfrm>
        </p:spPr>
        <p:txBody>
          <a:bodyPr>
            <a:noAutofit/>
          </a:bodyPr>
          <a:lstStyle/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dirty="0"/>
              <a:t>Computation Time Comparison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3626" y="1484671"/>
            <a:ext cx="4129548" cy="4692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Input :- </a:t>
            </a:r>
          </a:p>
          <a:p>
            <a:r>
              <a:rPr lang="en-IN" sz="2000" dirty="0"/>
              <a:t>Population Density Data</a:t>
            </a:r>
          </a:p>
          <a:p>
            <a:r>
              <a:rPr lang="en-IN" sz="2000" dirty="0"/>
              <a:t>PM2.5 Emission Data</a:t>
            </a:r>
          </a:p>
          <a:p>
            <a:r>
              <a:rPr lang="en-IN" sz="2000" dirty="0"/>
              <a:t>Cost of Sensors(CS) = $3000</a:t>
            </a:r>
          </a:p>
          <a:p>
            <a:r>
              <a:rPr lang="en-IN" sz="2000" dirty="0"/>
              <a:t>Cost of Monitors(CM) = $122000</a:t>
            </a:r>
          </a:p>
          <a:p>
            <a:r>
              <a:rPr lang="en-IN" sz="2000" dirty="0"/>
              <a:t>Total Available Budget = $313000</a:t>
            </a:r>
          </a:p>
          <a:p>
            <a:pPr marL="0" indent="0">
              <a:buNone/>
            </a:pPr>
            <a:r>
              <a:rPr lang="en-IN" b="1" dirty="0"/>
              <a:t>Output :-</a:t>
            </a:r>
          </a:p>
          <a:p>
            <a:r>
              <a:rPr lang="en-IN" sz="2000" dirty="0"/>
              <a:t>Greedy Elapsed Time = 1.46s</a:t>
            </a:r>
          </a:p>
          <a:p>
            <a:r>
              <a:rPr lang="en-IN" sz="2000" dirty="0"/>
              <a:t>GA Elapsed Time = 2.324170s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9162D9C-9B17-63B5-74DC-E86D9274A5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9503609"/>
              </p:ext>
            </p:extLst>
          </p:nvPr>
        </p:nvGraphicFramePr>
        <p:xfrm>
          <a:off x="5397500" y="1870690"/>
          <a:ext cx="5740400" cy="3776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7548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370622"/>
              </p:ext>
            </p:extLst>
          </p:nvPr>
        </p:nvGraphicFramePr>
        <p:xfrm>
          <a:off x="496529" y="641554"/>
          <a:ext cx="11144865" cy="5837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2389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2129" y="2389238"/>
            <a:ext cx="5928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162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89" y="28704"/>
            <a:ext cx="1806841" cy="423443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+mn-lt"/>
              </a:rPr>
              <a:t>Table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7289" y="452148"/>
          <a:ext cx="10649975" cy="621479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314135">
                  <a:extLst>
                    <a:ext uri="{9D8B030D-6E8A-4147-A177-3AD203B41FA5}">
                      <a16:colId xmlns:a16="http://schemas.microsoft.com/office/drawing/2014/main" val="1270056831"/>
                    </a:ext>
                  </a:extLst>
                </a:gridCol>
                <a:gridCol w="1098479">
                  <a:extLst>
                    <a:ext uri="{9D8B030D-6E8A-4147-A177-3AD203B41FA5}">
                      <a16:colId xmlns:a16="http://schemas.microsoft.com/office/drawing/2014/main" val="2291856648"/>
                    </a:ext>
                  </a:extLst>
                </a:gridCol>
                <a:gridCol w="1183329">
                  <a:extLst>
                    <a:ext uri="{9D8B030D-6E8A-4147-A177-3AD203B41FA5}">
                      <a16:colId xmlns:a16="http://schemas.microsoft.com/office/drawing/2014/main" val="677242486"/>
                    </a:ext>
                  </a:extLst>
                </a:gridCol>
                <a:gridCol w="2069078">
                  <a:extLst>
                    <a:ext uri="{9D8B030D-6E8A-4147-A177-3AD203B41FA5}">
                      <a16:colId xmlns:a16="http://schemas.microsoft.com/office/drawing/2014/main" val="3942842282"/>
                    </a:ext>
                  </a:extLst>
                </a:gridCol>
                <a:gridCol w="1423470">
                  <a:extLst>
                    <a:ext uri="{9D8B030D-6E8A-4147-A177-3AD203B41FA5}">
                      <a16:colId xmlns:a16="http://schemas.microsoft.com/office/drawing/2014/main" val="2117091797"/>
                    </a:ext>
                  </a:extLst>
                </a:gridCol>
                <a:gridCol w="1148864">
                  <a:extLst>
                    <a:ext uri="{9D8B030D-6E8A-4147-A177-3AD203B41FA5}">
                      <a16:colId xmlns:a16="http://schemas.microsoft.com/office/drawing/2014/main" val="157823770"/>
                    </a:ext>
                  </a:extLst>
                </a:gridCol>
                <a:gridCol w="1098485">
                  <a:extLst>
                    <a:ext uri="{9D8B030D-6E8A-4147-A177-3AD203B41FA5}">
                      <a16:colId xmlns:a16="http://schemas.microsoft.com/office/drawing/2014/main" val="446290024"/>
                    </a:ext>
                  </a:extLst>
                </a:gridCol>
                <a:gridCol w="1314135">
                  <a:extLst>
                    <a:ext uri="{9D8B030D-6E8A-4147-A177-3AD203B41FA5}">
                      <a16:colId xmlns:a16="http://schemas.microsoft.com/office/drawing/2014/main" val="2317647810"/>
                    </a:ext>
                  </a:extLst>
                </a:gridCol>
              </a:tblGrid>
              <a:tr h="4357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Grid Position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Longitude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Latitude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Population per sq. km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PM 2.5 (</a:t>
                      </a:r>
                      <a:r>
                        <a:rPr lang="en-IN" sz="1600" b="1" u="none" strike="noStrike" dirty="0" err="1">
                          <a:effectLst/>
                        </a:rPr>
                        <a:t>Kt</a:t>
                      </a:r>
                      <a:r>
                        <a:rPr lang="en-IN" sz="1600" b="1" u="none" strike="noStrike" dirty="0">
                          <a:effectLst/>
                        </a:rPr>
                        <a:t>/</a:t>
                      </a:r>
                      <a:r>
                        <a:rPr lang="en-IN" sz="1600" b="1" u="none" strike="noStrike" dirty="0" err="1">
                          <a:effectLst/>
                        </a:rPr>
                        <a:t>yr</a:t>
                      </a:r>
                      <a:r>
                        <a:rPr lang="en-IN" sz="1600" b="1" u="none" strike="noStrike" dirty="0">
                          <a:effectLst/>
                        </a:rPr>
                        <a:t>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P</a:t>
                      </a:r>
                      <a:r>
                        <a:rPr lang="en-IN" sz="1600" b="1" u="none" strike="noStrike" baseline="-25000" dirty="0">
                          <a:effectLst/>
                        </a:rPr>
                        <a:t>i </a:t>
                      </a:r>
                      <a:r>
                        <a:rPr lang="en-IN" sz="1600" b="1" u="none" strike="noStrike" baseline="0" dirty="0">
                          <a:effectLst/>
                        </a:rPr>
                        <a:t> (%)</a:t>
                      </a:r>
                      <a:endParaRPr lang="en-IN" sz="16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baseline="0" dirty="0" err="1">
                          <a:effectLst/>
                        </a:rPr>
                        <a:t>e</a:t>
                      </a:r>
                      <a:r>
                        <a:rPr lang="en-IN" sz="1600" b="1" u="none" strike="noStrike" baseline="-25000" dirty="0" err="1">
                          <a:effectLst/>
                        </a:rPr>
                        <a:t>i</a:t>
                      </a:r>
                      <a:r>
                        <a:rPr lang="en-IN" sz="1600" b="1" u="none" strike="noStrike" baseline="-25000" dirty="0">
                          <a:effectLst/>
                        </a:rPr>
                        <a:t> </a:t>
                      </a:r>
                      <a:r>
                        <a:rPr lang="en-IN" sz="1600" b="1" u="none" strike="noStrike" baseline="0" dirty="0">
                          <a:effectLst/>
                        </a:rPr>
                        <a:t>(%)</a:t>
                      </a:r>
                      <a:endParaRPr lang="en-IN" sz="16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m</a:t>
                      </a:r>
                      <a:r>
                        <a:rPr lang="en-IN" sz="1600" b="1" u="none" strike="noStrike" baseline="-25000" dirty="0">
                          <a:effectLst/>
                        </a:rPr>
                        <a:t>i </a:t>
                      </a:r>
                      <a:r>
                        <a:rPr lang="en-IN" sz="1600" b="1" u="none" strike="noStrike" baseline="0" dirty="0">
                          <a:effectLst/>
                        </a:rPr>
                        <a:t> (%)</a:t>
                      </a:r>
                      <a:endParaRPr lang="en-IN" sz="16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992158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72.77276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21.1863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44252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0.29385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4.511822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4.75098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4.631404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708044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72.78276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21.1863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74524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0.497288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7.598279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8.04019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7.819236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909993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72.79276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21.1863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85060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0.700726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8.672503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11.3294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10.00095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127645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72.80276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21.1863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66989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0.665802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6.83003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10.7647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8.797385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78847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72.81276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21.1863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94922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0.630877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9.678008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10.2001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9.939044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48908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72.77276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21.1763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23631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0.199782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2.409357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3.23009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2.819725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789317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72.78276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21.1763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50185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0.310924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5.116736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5.02704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5.071889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524209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72.79276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21.1763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74016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0.422065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7.546485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6.82399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7.185237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467034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72.80276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21.1763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80964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0.393195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8.254886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6.35721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7.30605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46894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72.81276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21.1763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86887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0.364325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8.85878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5.89044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7.374609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30939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72.77276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21.1663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40666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0.105715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4.146203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1.7092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2.927703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785984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72.78276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21.1663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69841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0.12456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7.120812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2.01389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4.567351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10361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72.79276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21.1663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65646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0.143405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6.693101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2.31858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4.505839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895725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72.80276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21.1663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29660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0.120589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3.024059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1.94969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2.486873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11715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72.81276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21.1663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15504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0.097773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1.580749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1.5808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1.580773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353316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72.77276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21.1563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29549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0.056277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3.012742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0.90988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1.961313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514326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72.78276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21.1563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21068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0.085151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2.14804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1.37673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1.762383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3098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72.79276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21.1563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9487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0.114025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0.967271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1.84357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1.405419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287722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72.80276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21.1563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2984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0.142434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0.304241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2.30289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1.303564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722990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72.81276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21.1563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2260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0.170843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0.230424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2.76221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1.496316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19073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72.77276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21.1463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4267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0.006839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0.435053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0.11057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0.27281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525648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72.78276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21.1463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2293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0.045742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0.233789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0.73956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0.486676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679016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72.79276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21.1463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2042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0.084646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0.208197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1.36856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0.788378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481088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72.80276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21.1463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2393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0.16428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0.243984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2.65609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1.450036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45597"/>
                  </a:ext>
                </a:extLst>
              </a:tr>
              <a:tr h="2211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72.81276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21.1463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1711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0.243914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0.174449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3.94362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2.059033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84772"/>
                  </a:ext>
                </a:extLst>
              </a:tr>
              <a:tr h="249628">
                <a:tc gridSpan="3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980801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6.185024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855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04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6971"/>
            <a:ext cx="10515600" cy="568940"/>
          </a:xfrm>
        </p:spPr>
        <p:txBody>
          <a:bodyPr>
            <a:normAutofit fontScale="90000"/>
          </a:bodyPr>
          <a:lstStyle/>
          <a:p>
            <a:r>
              <a:rPr lang="en-IN" dirty="0"/>
              <a:t>Best Fitness 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32620" y="983226"/>
            <a:ext cx="4621162" cy="5594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Input :- </a:t>
            </a:r>
          </a:p>
          <a:p>
            <a:r>
              <a:rPr lang="en-IN" sz="2400" dirty="0"/>
              <a:t>Population Density Data</a:t>
            </a:r>
          </a:p>
          <a:p>
            <a:r>
              <a:rPr lang="en-IN" sz="2400" dirty="0"/>
              <a:t>PM2.5 Emission Data</a:t>
            </a:r>
          </a:p>
          <a:p>
            <a:r>
              <a:rPr lang="en-IN" sz="2400" dirty="0"/>
              <a:t>Cost of Sensors(CS) = $3000</a:t>
            </a:r>
          </a:p>
          <a:p>
            <a:r>
              <a:rPr lang="en-IN" sz="2400" dirty="0"/>
              <a:t>Cost of Monitors(CM) = $122000</a:t>
            </a:r>
          </a:p>
          <a:p>
            <a:r>
              <a:rPr lang="en-IN" sz="2400" dirty="0"/>
              <a:t>Total Available Budget = $313000</a:t>
            </a:r>
          </a:p>
          <a:p>
            <a:r>
              <a:rPr lang="en-IN" sz="2400" dirty="0"/>
              <a:t>No. of Initial Population = 50</a:t>
            </a:r>
          </a:p>
          <a:p>
            <a:r>
              <a:rPr lang="en-IN" sz="2400" dirty="0"/>
              <a:t>Maximum Iteration = 500</a:t>
            </a:r>
          </a:p>
          <a:p>
            <a:r>
              <a:rPr lang="en-IN" sz="2400" dirty="0"/>
              <a:t>Mutation Probability = 0.05</a:t>
            </a:r>
          </a:p>
          <a:p>
            <a:pPr marL="0" indent="0">
              <a:buNone/>
            </a:pPr>
            <a:r>
              <a:rPr lang="en-IN" sz="2400" b="1" dirty="0"/>
              <a:t>Output :-</a:t>
            </a:r>
          </a:p>
          <a:p>
            <a:r>
              <a:rPr lang="en-IN" sz="2400" dirty="0"/>
              <a:t>Best Fitness Value = 100</a:t>
            </a:r>
          </a:p>
          <a:p>
            <a:r>
              <a:rPr lang="en-IN" sz="2400" dirty="0"/>
              <a:t>Elapsed Time = 7.657428s 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11486"/>
              </p:ext>
            </p:extLst>
          </p:nvPr>
        </p:nvGraphicFramePr>
        <p:xfrm>
          <a:off x="5020122" y="4210665"/>
          <a:ext cx="3195485" cy="236711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39097">
                  <a:extLst>
                    <a:ext uri="{9D8B030D-6E8A-4147-A177-3AD203B41FA5}">
                      <a16:colId xmlns:a16="http://schemas.microsoft.com/office/drawing/2014/main" val="3028878954"/>
                    </a:ext>
                  </a:extLst>
                </a:gridCol>
                <a:gridCol w="639097">
                  <a:extLst>
                    <a:ext uri="{9D8B030D-6E8A-4147-A177-3AD203B41FA5}">
                      <a16:colId xmlns:a16="http://schemas.microsoft.com/office/drawing/2014/main" val="3910223434"/>
                    </a:ext>
                  </a:extLst>
                </a:gridCol>
                <a:gridCol w="639097">
                  <a:extLst>
                    <a:ext uri="{9D8B030D-6E8A-4147-A177-3AD203B41FA5}">
                      <a16:colId xmlns:a16="http://schemas.microsoft.com/office/drawing/2014/main" val="4112252983"/>
                    </a:ext>
                  </a:extLst>
                </a:gridCol>
                <a:gridCol w="639097">
                  <a:extLst>
                    <a:ext uri="{9D8B030D-6E8A-4147-A177-3AD203B41FA5}">
                      <a16:colId xmlns:a16="http://schemas.microsoft.com/office/drawing/2014/main" val="658899640"/>
                    </a:ext>
                  </a:extLst>
                </a:gridCol>
                <a:gridCol w="639097">
                  <a:extLst>
                    <a:ext uri="{9D8B030D-6E8A-4147-A177-3AD203B41FA5}">
                      <a16:colId xmlns:a16="http://schemas.microsoft.com/office/drawing/2014/main" val="3135966253"/>
                    </a:ext>
                  </a:extLst>
                </a:gridCol>
              </a:tblGrid>
              <a:tr h="4734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8107363"/>
                  </a:ext>
                </a:extLst>
              </a:tr>
              <a:tr h="4734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6420810"/>
                  </a:ext>
                </a:extLst>
              </a:tr>
              <a:tr h="4734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9304450"/>
                  </a:ext>
                </a:extLst>
              </a:tr>
              <a:tr h="4734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2818698"/>
                  </a:ext>
                </a:extLst>
              </a:tr>
              <a:tr h="4734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570124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524455" y="4209065"/>
          <a:ext cx="3226960" cy="2368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92">
                  <a:extLst>
                    <a:ext uri="{9D8B030D-6E8A-4147-A177-3AD203B41FA5}">
                      <a16:colId xmlns:a16="http://schemas.microsoft.com/office/drawing/2014/main" val="1348825174"/>
                    </a:ext>
                  </a:extLst>
                </a:gridCol>
                <a:gridCol w="645392">
                  <a:extLst>
                    <a:ext uri="{9D8B030D-6E8A-4147-A177-3AD203B41FA5}">
                      <a16:colId xmlns:a16="http://schemas.microsoft.com/office/drawing/2014/main" val="3129964833"/>
                    </a:ext>
                  </a:extLst>
                </a:gridCol>
                <a:gridCol w="645392">
                  <a:extLst>
                    <a:ext uri="{9D8B030D-6E8A-4147-A177-3AD203B41FA5}">
                      <a16:colId xmlns:a16="http://schemas.microsoft.com/office/drawing/2014/main" val="1385009482"/>
                    </a:ext>
                  </a:extLst>
                </a:gridCol>
                <a:gridCol w="645392">
                  <a:extLst>
                    <a:ext uri="{9D8B030D-6E8A-4147-A177-3AD203B41FA5}">
                      <a16:colId xmlns:a16="http://schemas.microsoft.com/office/drawing/2014/main" val="1519345562"/>
                    </a:ext>
                  </a:extLst>
                </a:gridCol>
                <a:gridCol w="645392">
                  <a:extLst>
                    <a:ext uri="{9D8B030D-6E8A-4147-A177-3AD203B41FA5}">
                      <a16:colId xmlns:a16="http://schemas.microsoft.com/office/drawing/2014/main" val="3717146654"/>
                    </a:ext>
                  </a:extLst>
                </a:gridCol>
              </a:tblGrid>
              <a:tr h="4737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017963"/>
                  </a:ext>
                </a:extLst>
              </a:tr>
              <a:tr h="4737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13335"/>
                  </a:ext>
                </a:extLst>
              </a:tr>
              <a:tr h="4737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522555"/>
                  </a:ext>
                </a:extLst>
              </a:tr>
              <a:tr h="4737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38561"/>
                  </a:ext>
                </a:extLst>
              </a:tr>
              <a:tr h="4737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20420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42" y="256971"/>
            <a:ext cx="4980135" cy="3736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4940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619318" y="191107"/>
            <a:ext cx="4395135" cy="389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dirty="0">
                <a:latin typeface="+mn-lt"/>
              </a:rPr>
              <a:t>Grid Position in 5 x 5 sq. Km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9318" y="692552"/>
          <a:ext cx="4395135" cy="291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27">
                  <a:extLst>
                    <a:ext uri="{9D8B030D-6E8A-4147-A177-3AD203B41FA5}">
                      <a16:colId xmlns:a16="http://schemas.microsoft.com/office/drawing/2014/main" val="1348825174"/>
                    </a:ext>
                  </a:extLst>
                </a:gridCol>
                <a:gridCol w="879027">
                  <a:extLst>
                    <a:ext uri="{9D8B030D-6E8A-4147-A177-3AD203B41FA5}">
                      <a16:colId xmlns:a16="http://schemas.microsoft.com/office/drawing/2014/main" val="3129964833"/>
                    </a:ext>
                  </a:extLst>
                </a:gridCol>
                <a:gridCol w="879027">
                  <a:extLst>
                    <a:ext uri="{9D8B030D-6E8A-4147-A177-3AD203B41FA5}">
                      <a16:colId xmlns:a16="http://schemas.microsoft.com/office/drawing/2014/main" val="1385009482"/>
                    </a:ext>
                  </a:extLst>
                </a:gridCol>
                <a:gridCol w="879027">
                  <a:extLst>
                    <a:ext uri="{9D8B030D-6E8A-4147-A177-3AD203B41FA5}">
                      <a16:colId xmlns:a16="http://schemas.microsoft.com/office/drawing/2014/main" val="1519345562"/>
                    </a:ext>
                  </a:extLst>
                </a:gridCol>
                <a:gridCol w="879027">
                  <a:extLst>
                    <a:ext uri="{9D8B030D-6E8A-4147-A177-3AD203B41FA5}">
                      <a16:colId xmlns:a16="http://schemas.microsoft.com/office/drawing/2014/main" val="3717146654"/>
                    </a:ext>
                  </a:extLst>
                </a:gridCol>
              </a:tblGrid>
              <a:tr h="58317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017963"/>
                  </a:ext>
                </a:extLst>
              </a:tr>
              <a:tr h="58317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13335"/>
                  </a:ext>
                </a:extLst>
              </a:tr>
              <a:tr h="58317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522555"/>
                  </a:ext>
                </a:extLst>
              </a:tr>
              <a:tr h="58317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38561"/>
                  </a:ext>
                </a:extLst>
              </a:tr>
              <a:tr h="58317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204207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950" y="867650"/>
            <a:ext cx="5310393" cy="3871498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6803923" y="234730"/>
            <a:ext cx="5074420" cy="63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dirty="0">
                <a:latin typeface="+mn-lt"/>
              </a:rPr>
              <a:t>Population Density per sq. km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979174" y="1622323"/>
            <a:ext cx="2310581" cy="45228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534024" y="1684628"/>
            <a:ext cx="1990544" cy="111877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35794" y="1002552"/>
            <a:ext cx="2005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Surat Science Centre, CAAQMS 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4" y="3719906"/>
            <a:ext cx="6138576" cy="305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3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704" y="0"/>
            <a:ext cx="8059993" cy="893404"/>
          </a:xfrm>
        </p:spPr>
        <p:txBody>
          <a:bodyPr>
            <a:normAutofit fontScale="90000"/>
          </a:bodyPr>
          <a:lstStyle/>
          <a:p>
            <a:r>
              <a:rPr lang="en-IN" dirty="0"/>
              <a:t>Variation in Mutation Probability(Mu)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246" y="883592"/>
            <a:ext cx="5434780" cy="1229033"/>
          </a:xfrm>
        </p:spPr>
        <p:txBody>
          <a:bodyPr/>
          <a:lstStyle/>
          <a:p>
            <a:r>
              <a:rPr lang="en-IN" dirty="0"/>
              <a:t>No. of Population = 50</a:t>
            </a:r>
          </a:p>
          <a:p>
            <a:r>
              <a:rPr lang="en-IN" dirty="0"/>
              <a:t>Maximum Iterations = 500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5449104"/>
              </p:ext>
            </p:extLst>
          </p:nvPr>
        </p:nvGraphicFramePr>
        <p:xfrm>
          <a:off x="425246" y="2078007"/>
          <a:ext cx="4186083" cy="4454379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517864">
                  <a:extLst>
                    <a:ext uri="{9D8B030D-6E8A-4147-A177-3AD203B41FA5}">
                      <a16:colId xmlns:a16="http://schemas.microsoft.com/office/drawing/2014/main" val="366493582"/>
                    </a:ext>
                  </a:extLst>
                </a:gridCol>
                <a:gridCol w="1399557">
                  <a:extLst>
                    <a:ext uri="{9D8B030D-6E8A-4147-A177-3AD203B41FA5}">
                      <a16:colId xmlns:a16="http://schemas.microsoft.com/office/drawing/2014/main" val="4289331277"/>
                    </a:ext>
                  </a:extLst>
                </a:gridCol>
                <a:gridCol w="1268662">
                  <a:extLst>
                    <a:ext uri="{9D8B030D-6E8A-4147-A177-3AD203B41FA5}">
                      <a16:colId xmlns:a16="http://schemas.microsoft.com/office/drawing/2014/main" val="3689784861"/>
                    </a:ext>
                  </a:extLst>
                </a:gridCol>
              </a:tblGrid>
              <a:tr h="8493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1" u="none" strike="noStrike" dirty="0">
                          <a:ln>
                            <a:noFill/>
                          </a:ln>
                          <a:effectLst/>
                        </a:rPr>
                        <a:t>Mutation Probability</a:t>
                      </a:r>
                      <a:endParaRPr lang="en-IN" sz="24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1" u="none" strike="noStrike" dirty="0">
                          <a:ln>
                            <a:noFill/>
                          </a:ln>
                          <a:effectLst/>
                        </a:rPr>
                        <a:t>No. of Iteration</a:t>
                      </a:r>
                      <a:endParaRPr lang="en-IN" sz="24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1" u="none" strike="noStrike" dirty="0">
                          <a:ln>
                            <a:noFill/>
                          </a:ln>
                          <a:effectLst/>
                        </a:rPr>
                        <a:t>Fitness Value</a:t>
                      </a:r>
                      <a:endParaRPr lang="en-IN" sz="24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54829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ln>
                            <a:noFill/>
                          </a:ln>
                          <a:effectLst/>
                        </a:rPr>
                        <a:t>0.02</a:t>
                      </a:r>
                      <a:endParaRPr lang="en-IN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ln>
                            <a:noFill/>
                          </a:ln>
                          <a:effectLst/>
                        </a:rPr>
                        <a:t>61</a:t>
                      </a:r>
                      <a:endParaRPr lang="en-IN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lang="en-IN" sz="2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713623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ln>
                            <a:noFill/>
                          </a:ln>
                          <a:effectLst/>
                        </a:rPr>
                        <a:t>0.05</a:t>
                      </a:r>
                      <a:endParaRPr lang="en-IN" sz="2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ln>
                            <a:noFill/>
                          </a:ln>
                          <a:effectLst/>
                        </a:rPr>
                        <a:t>84</a:t>
                      </a:r>
                      <a:endParaRPr lang="en-IN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lang="en-IN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61762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ln>
                            <a:noFill/>
                          </a:ln>
                          <a:effectLst/>
                        </a:rPr>
                        <a:t>0.06</a:t>
                      </a:r>
                      <a:endParaRPr lang="en-IN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ln>
                            <a:noFill/>
                          </a:ln>
                          <a:effectLst/>
                        </a:rPr>
                        <a:t>82</a:t>
                      </a:r>
                      <a:endParaRPr lang="en-IN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ln>
                            <a:noFill/>
                          </a:ln>
                          <a:effectLst/>
                        </a:rPr>
                        <a:t>99.8276</a:t>
                      </a:r>
                      <a:endParaRPr lang="en-IN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274059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ln>
                            <a:noFill/>
                          </a:ln>
                          <a:effectLst/>
                        </a:rPr>
                        <a:t>0.07</a:t>
                      </a:r>
                      <a:endParaRPr lang="en-IN" sz="2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ln>
                            <a:noFill/>
                          </a:ln>
                          <a:effectLst/>
                        </a:rPr>
                        <a:t>99</a:t>
                      </a:r>
                      <a:endParaRPr lang="en-IN" sz="2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ln>
                            <a:noFill/>
                          </a:ln>
                          <a:effectLst/>
                        </a:rPr>
                        <a:t>99.8276</a:t>
                      </a:r>
                      <a:endParaRPr lang="en-IN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023238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ln>
                            <a:noFill/>
                          </a:ln>
                          <a:effectLst/>
                        </a:rPr>
                        <a:t>0.08</a:t>
                      </a:r>
                      <a:endParaRPr lang="en-IN" sz="2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ln>
                            <a:noFill/>
                          </a:ln>
                          <a:effectLst/>
                        </a:rPr>
                        <a:t>94</a:t>
                      </a:r>
                      <a:endParaRPr lang="en-IN" sz="24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ln>
                            <a:noFill/>
                          </a:ln>
                          <a:effectLst/>
                        </a:rPr>
                        <a:t>99.6924</a:t>
                      </a:r>
                      <a:endParaRPr lang="en-IN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144487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ln>
                            <a:noFill/>
                          </a:ln>
                          <a:effectLst/>
                        </a:rPr>
                        <a:t>0.09</a:t>
                      </a:r>
                      <a:endParaRPr lang="en-IN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ln>
                            <a:noFill/>
                          </a:ln>
                          <a:effectLst/>
                        </a:rPr>
                        <a:t>106</a:t>
                      </a:r>
                      <a:endParaRPr lang="en-IN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lang="en-IN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224127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ln>
                            <a:noFill/>
                          </a:ln>
                          <a:effectLst/>
                        </a:rPr>
                        <a:t>0.1</a:t>
                      </a:r>
                      <a:endParaRPr lang="en-IN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ln>
                            <a:noFill/>
                          </a:ln>
                          <a:effectLst/>
                        </a:rPr>
                        <a:t>81</a:t>
                      </a:r>
                      <a:endParaRPr lang="en-IN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ln>
                            <a:noFill/>
                          </a:ln>
                          <a:effectLst/>
                        </a:rPr>
                        <a:t>99.8276</a:t>
                      </a:r>
                      <a:endParaRPr lang="en-IN" sz="2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24786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105737"/>
              </p:ext>
            </p:extLst>
          </p:nvPr>
        </p:nvGraphicFramePr>
        <p:xfrm>
          <a:off x="4999703" y="2112625"/>
          <a:ext cx="6867832" cy="4454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201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5401" y="108154"/>
            <a:ext cx="360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Graph a) Mu = 0.02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1175" y="108154"/>
            <a:ext cx="360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Graph b) Mu = 0.05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40228" y="1723399"/>
            <a:ext cx="360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Graph c) Mu = 0.06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7341" y="3460954"/>
            <a:ext cx="360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Graph d) Mu = 0.07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01175" y="3460954"/>
            <a:ext cx="360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Graph e) Mu = 0.08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2" y="477336"/>
            <a:ext cx="3491181" cy="2619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175" y="457671"/>
            <a:ext cx="3648620" cy="2737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911" y="2092731"/>
            <a:ext cx="3470703" cy="26043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2" y="3830286"/>
            <a:ext cx="3467396" cy="26018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175" y="3830286"/>
            <a:ext cx="3648620" cy="27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3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48" y="1324281"/>
            <a:ext cx="5101250" cy="38278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89" y="1324282"/>
            <a:ext cx="5101250" cy="38278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6280" y="5220929"/>
            <a:ext cx="360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Graph f) Mu = 0.09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35621" y="5220929"/>
            <a:ext cx="360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Graph g) Mu = 0.1</a:t>
            </a:r>
          </a:p>
        </p:txBody>
      </p:sp>
    </p:spTree>
    <p:extLst>
      <p:ext uri="{BB962C8B-B14F-4D97-AF65-F5344CB8AC3E}">
        <p14:creationId xmlns:p14="http://schemas.microsoft.com/office/powerpoint/2010/main" val="25414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38" y="0"/>
            <a:ext cx="11031794" cy="666573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Variations in No. of Population(</a:t>
            </a:r>
            <a:r>
              <a:rPr lang="en-IN" dirty="0" err="1"/>
              <a:t>nPop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452" y="751896"/>
            <a:ext cx="5830530" cy="1057240"/>
          </a:xfrm>
        </p:spPr>
        <p:txBody>
          <a:bodyPr numCol="1">
            <a:noAutofit/>
          </a:bodyPr>
          <a:lstStyle/>
          <a:p>
            <a:r>
              <a:rPr lang="en-IN" dirty="0"/>
              <a:t>Maximum Iteration = 500</a:t>
            </a:r>
          </a:p>
          <a:p>
            <a:r>
              <a:rPr lang="en-IN" dirty="0"/>
              <a:t>Mutation Probability = 0.1</a:t>
            </a:r>
          </a:p>
          <a:p>
            <a:endParaRPr lang="en-IN" sz="2400" dirty="0"/>
          </a:p>
          <a:p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76083"/>
              </p:ext>
            </p:extLst>
          </p:nvPr>
        </p:nvGraphicFramePr>
        <p:xfrm>
          <a:off x="7462683" y="1976285"/>
          <a:ext cx="4198374" cy="463099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484672">
                  <a:extLst>
                    <a:ext uri="{9D8B030D-6E8A-4147-A177-3AD203B41FA5}">
                      <a16:colId xmlns:a16="http://schemas.microsoft.com/office/drawing/2014/main" val="2550536996"/>
                    </a:ext>
                  </a:extLst>
                </a:gridCol>
                <a:gridCol w="1455174">
                  <a:extLst>
                    <a:ext uri="{9D8B030D-6E8A-4147-A177-3AD203B41FA5}">
                      <a16:colId xmlns:a16="http://schemas.microsoft.com/office/drawing/2014/main" val="3507792228"/>
                    </a:ext>
                  </a:extLst>
                </a:gridCol>
                <a:gridCol w="1258528">
                  <a:extLst>
                    <a:ext uri="{9D8B030D-6E8A-4147-A177-3AD203B41FA5}">
                      <a16:colId xmlns:a16="http://schemas.microsoft.com/office/drawing/2014/main" val="3544864885"/>
                    </a:ext>
                  </a:extLst>
                </a:gridCol>
              </a:tblGrid>
              <a:tr h="7718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No. of Population</a:t>
                      </a:r>
                      <a:endParaRPr lang="en-IN" sz="24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Iterations</a:t>
                      </a:r>
                      <a:endParaRPr lang="en-IN" sz="24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Fitness</a:t>
                      </a:r>
                      <a:r>
                        <a:rPr lang="en-IN" sz="2400" b="1" u="none" strike="noStrike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Value</a:t>
                      </a:r>
                      <a:endParaRPr lang="en-IN" sz="24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0613974"/>
                  </a:ext>
                </a:extLst>
              </a:tr>
              <a:tr h="7718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IN" sz="24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81.6887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2142213"/>
                  </a:ext>
                </a:extLst>
              </a:tr>
              <a:tr h="7718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IN" sz="24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62</a:t>
                      </a:r>
                      <a:endParaRPr lang="en-IN" sz="24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96.4957</a:t>
                      </a:r>
                      <a:endParaRPr lang="en-IN" sz="24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95574"/>
                  </a:ext>
                </a:extLst>
              </a:tr>
              <a:tr h="7718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IN" sz="24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81</a:t>
                      </a:r>
                      <a:endParaRPr lang="en-IN" sz="24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99.8276</a:t>
                      </a:r>
                      <a:endParaRPr lang="en-IN" sz="24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3225287"/>
                  </a:ext>
                </a:extLst>
              </a:tr>
              <a:tr h="7718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  <a:endParaRPr lang="en-IN" sz="24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99.8276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429117"/>
                  </a:ext>
                </a:extLst>
              </a:tr>
              <a:tr h="7718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IN" sz="2400" b="0" i="0" u="none" strike="noStrike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IN" sz="24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75192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737D584-16B7-BC9F-78E0-29C261AA38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637424"/>
              </p:ext>
            </p:extLst>
          </p:nvPr>
        </p:nvGraphicFramePr>
        <p:xfrm>
          <a:off x="442452" y="1976285"/>
          <a:ext cx="6459793" cy="4297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191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3051" y="58070"/>
            <a:ext cx="355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Graph a) nPop =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99194" y="58070"/>
            <a:ext cx="355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Graph a) nPop = 30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71206" y="1736931"/>
            <a:ext cx="355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Graph a) nPop = 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051" y="3335597"/>
            <a:ext cx="355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Graph a) nPop = 70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99194" y="3335597"/>
            <a:ext cx="355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Graph a) nPop = 100</a:t>
            </a: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1220BB21-7CEC-BDAD-8AFD-BBFB40DBB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50" y="373961"/>
            <a:ext cx="3234403" cy="2513442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5625F8B5-CC56-B48E-62F2-FC028B0EA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441" y="423927"/>
            <a:ext cx="3677263" cy="2859289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A0ABB908-216A-1A8D-095F-7DB2FC9A3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586" y="2106263"/>
            <a:ext cx="3793082" cy="2859289"/>
          </a:xfrm>
          <a:prstGeom prst="rect">
            <a:avLst/>
          </a:prstGeom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A70074DE-B340-FD14-B4F8-4EC61F3717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33" y="3813843"/>
            <a:ext cx="3593674" cy="2670196"/>
          </a:xfrm>
          <a:prstGeom prst="rect">
            <a:avLst/>
          </a:prstGeom>
        </p:spPr>
      </p:pic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C841CCAB-B922-2E8D-AA37-404F8FADD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93" y="3890676"/>
            <a:ext cx="3727438" cy="280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0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650"/>
            <a:ext cx="10515600" cy="568940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Sensitivity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5751"/>
            <a:ext cx="4638368" cy="1792645"/>
          </a:xfrm>
        </p:spPr>
        <p:txBody>
          <a:bodyPr>
            <a:normAutofit/>
          </a:bodyPr>
          <a:lstStyle/>
          <a:p>
            <a:r>
              <a:rPr lang="en-IN" dirty="0"/>
              <a:t>No. of Population = 50</a:t>
            </a:r>
          </a:p>
          <a:p>
            <a:r>
              <a:rPr lang="en-IN" dirty="0"/>
              <a:t>Maximum Iterations = 500</a:t>
            </a:r>
          </a:p>
          <a:p>
            <a:r>
              <a:rPr lang="en-IN" dirty="0"/>
              <a:t>Mutation Probability = 0.1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16097"/>
              </p:ext>
            </p:extLst>
          </p:nvPr>
        </p:nvGraphicFramePr>
        <p:xfrm>
          <a:off x="7422535" y="755750"/>
          <a:ext cx="4503995" cy="581219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90137">
                  <a:extLst>
                    <a:ext uri="{9D8B030D-6E8A-4147-A177-3AD203B41FA5}">
                      <a16:colId xmlns:a16="http://schemas.microsoft.com/office/drawing/2014/main" val="4189999402"/>
                    </a:ext>
                  </a:extLst>
                </a:gridCol>
                <a:gridCol w="1256929">
                  <a:extLst>
                    <a:ext uri="{9D8B030D-6E8A-4147-A177-3AD203B41FA5}">
                      <a16:colId xmlns:a16="http://schemas.microsoft.com/office/drawing/2014/main" val="563764955"/>
                    </a:ext>
                  </a:extLst>
                </a:gridCol>
                <a:gridCol w="1256929">
                  <a:extLst>
                    <a:ext uri="{9D8B030D-6E8A-4147-A177-3AD203B41FA5}">
                      <a16:colId xmlns:a16="http://schemas.microsoft.com/office/drawing/2014/main" val="426553275"/>
                    </a:ext>
                  </a:extLst>
                </a:gridCol>
              </a:tblGrid>
              <a:tr h="10021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Available Budget ($)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Iteration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Fitness</a:t>
                      </a:r>
                      <a:r>
                        <a:rPr lang="en-IN" sz="2400" b="1" u="none" strike="noStrike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Value</a:t>
                      </a:r>
                      <a:endParaRPr lang="en-IN" sz="24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356761"/>
                  </a:ext>
                </a:extLst>
              </a:tr>
              <a:tr h="4008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247000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45.856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06050"/>
                  </a:ext>
                </a:extLst>
              </a:tr>
              <a:tr h="4008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253000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54.0344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019693"/>
                  </a:ext>
                </a:extLst>
              </a:tr>
              <a:tr h="4008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solidFill>
                            <a:schemeClr val="bg1"/>
                          </a:solidFill>
                          <a:effectLst/>
                        </a:rPr>
                        <a:t>259000</a:t>
                      </a:r>
                      <a:endParaRPr lang="en-IN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67.0917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237960"/>
                  </a:ext>
                </a:extLst>
              </a:tr>
              <a:tr h="4008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solidFill>
                            <a:schemeClr val="bg1"/>
                          </a:solidFill>
                          <a:effectLst/>
                        </a:rPr>
                        <a:t>265000</a:t>
                      </a:r>
                      <a:endParaRPr lang="en-IN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73.2983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634425"/>
                  </a:ext>
                </a:extLst>
              </a:tr>
              <a:tr h="4008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solidFill>
                            <a:schemeClr val="bg1"/>
                          </a:solidFill>
                          <a:effectLst/>
                        </a:rPr>
                        <a:t>271000</a:t>
                      </a:r>
                      <a:endParaRPr lang="en-IN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81.4093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572265"/>
                  </a:ext>
                </a:extLst>
              </a:tr>
              <a:tr h="4008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solidFill>
                            <a:schemeClr val="bg1"/>
                          </a:solidFill>
                          <a:effectLst/>
                        </a:rPr>
                        <a:t>277000</a:t>
                      </a:r>
                      <a:endParaRPr lang="en-IN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85.3143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421617"/>
                  </a:ext>
                </a:extLst>
              </a:tr>
              <a:tr h="4008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solidFill>
                            <a:schemeClr val="bg1"/>
                          </a:solidFill>
                          <a:effectLst/>
                        </a:rPr>
                        <a:t>283000</a:t>
                      </a:r>
                      <a:endParaRPr lang="en-IN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87.2096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303871"/>
                  </a:ext>
                </a:extLst>
              </a:tr>
              <a:tr h="4008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solidFill>
                            <a:schemeClr val="bg1"/>
                          </a:solidFill>
                          <a:effectLst/>
                        </a:rPr>
                        <a:t>289000</a:t>
                      </a:r>
                      <a:endParaRPr lang="en-IN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94.1611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037981"/>
                  </a:ext>
                </a:extLst>
              </a:tr>
              <a:tr h="4008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solidFill>
                            <a:schemeClr val="bg1"/>
                          </a:solidFill>
                          <a:effectLst/>
                        </a:rPr>
                        <a:t>295000</a:t>
                      </a:r>
                      <a:endParaRPr lang="en-IN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94.6737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086561"/>
                  </a:ext>
                </a:extLst>
              </a:tr>
              <a:tr h="4008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solidFill>
                            <a:schemeClr val="bg1"/>
                          </a:solidFill>
                          <a:effectLst/>
                        </a:rPr>
                        <a:t>301000</a:t>
                      </a:r>
                      <a:endParaRPr lang="en-IN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97.8468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352879"/>
                  </a:ext>
                </a:extLst>
              </a:tr>
              <a:tr h="4008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solidFill>
                            <a:schemeClr val="bg1"/>
                          </a:solidFill>
                          <a:effectLst/>
                        </a:rPr>
                        <a:t>307000</a:t>
                      </a:r>
                      <a:endParaRPr lang="en-IN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98.7135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923503"/>
                  </a:ext>
                </a:extLst>
              </a:tr>
              <a:tr h="4008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solidFill>
                            <a:schemeClr val="bg1"/>
                          </a:solidFill>
                          <a:effectLst/>
                        </a:rPr>
                        <a:t>313000</a:t>
                      </a:r>
                      <a:endParaRPr lang="en-IN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99.8276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23246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3F38689-11E3-2D6F-05AD-7B39A5FCA9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07969"/>
              </p:ext>
            </p:extLst>
          </p:nvPr>
        </p:nvGraphicFramePr>
        <p:xfrm>
          <a:off x="265470" y="2597557"/>
          <a:ext cx="6449964" cy="387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264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25797" y="3146178"/>
            <a:ext cx="1406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Fig. 313000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81537" y="3156158"/>
            <a:ext cx="1406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Fig. 307000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88346" y="4912955"/>
            <a:ext cx="1406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Fig. 301000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5797" y="6410630"/>
            <a:ext cx="1406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Fig. 295000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81537" y="6455122"/>
            <a:ext cx="1406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Fig. 289000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652F8C7-46E9-DCEA-58F3-F7F79DA81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061" y="3468148"/>
            <a:ext cx="4055482" cy="305709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A00E31D-6897-E925-7C58-7D7BC2087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70" y="3539204"/>
            <a:ext cx="3831295" cy="2915918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46EE6703-A832-BDB3-034A-CE4C87A41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65" y="2207852"/>
            <a:ext cx="3926896" cy="2960160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5FB5A986-0A43-F977-E93D-B260924AF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497" y="195748"/>
            <a:ext cx="3810859" cy="2900365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902E577D-95A6-E854-12E5-C82C4ABF95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3" y="186018"/>
            <a:ext cx="3847573" cy="2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7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1217</Words>
  <Application>Microsoft Office PowerPoint</Application>
  <PresentationFormat>Widescreen</PresentationFormat>
  <Paragraphs>797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Optimization Formulation</vt:lpstr>
      <vt:lpstr>Best Fitness Solution</vt:lpstr>
      <vt:lpstr>Variation in Mutation Probability(Mu)</vt:lpstr>
      <vt:lpstr>PowerPoint Presentation</vt:lpstr>
      <vt:lpstr>PowerPoint Presentation</vt:lpstr>
      <vt:lpstr>Variations in No. of Population(nPop)</vt:lpstr>
      <vt:lpstr>PowerPoint Presentation</vt:lpstr>
      <vt:lpstr>Sensitivity Analysis</vt:lpstr>
      <vt:lpstr>PowerPoint Presentation</vt:lpstr>
      <vt:lpstr>PowerPoint Presentation</vt:lpstr>
      <vt:lpstr>PowerPoint Presentation</vt:lpstr>
      <vt:lpstr>PowerPoint Presentation</vt:lpstr>
      <vt:lpstr>Greedy Algorithm</vt:lpstr>
      <vt:lpstr>PowerPoint Presentation</vt:lpstr>
      <vt:lpstr>PowerPoint Presentation</vt:lpstr>
      <vt:lpstr>Computation Time Comparison</vt:lpstr>
      <vt:lpstr>PowerPoint Presentation</vt:lpstr>
      <vt:lpstr>PowerPoint Presentation</vt:lpstr>
      <vt:lpstr>Table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 in Mutation Probability</dc:title>
  <dc:creator>Nishant Ajnoti</dc:creator>
  <cp:lastModifiedBy>Saurabh Kumar Maurya</cp:lastModifiedBy>
  <cp:revision>52</cp:revision>
  <dcterms:created xsi:type="dcterms:W3CDTF">2023-03-31T18:08:59Z</dcterms:created>
  <dcterms:modified xsi:type="dcterms:W3CDTF">2023-04-16T12:17:55Z</dcterms:modified>
</cp:coreProperties>
</file>