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585"/>
    <a:srgbClr val="03045E"/>
    <a:srgbClr val="007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DB20-BCE1-4CD6-2474-0BF71D6CF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3D1D3-70C0-F7CE-09C3-C3CE059FA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C080-3498-E2AA-7C87-E146B43C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599-6886-486D-95AB-4AA43CD34CB6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50C97-84F1-AC18-E1C1-AACAD81B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5B572-D4C9-A3F9-FA87-73188EB6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4F0F-A9A9-4A2C-B7F5-61530C34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3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84E6-C7FC-6C25-0FE4-5FD795BF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23728-12B4-B08A-AF50-216D8037F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50CEA-3339-9F78-0BB5-CBCEC93A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599-6886-486D-95AB-4AA43CD34CB6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92AB-6A5F-D1E7-BE03-33EF5AD8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BB998-7A6F-3BCE-B873-7B006456B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4F0F-A9A9-4A2C-B7F5-61530C34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1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DAAD1-BE8C-3079-AFCE-79509FCC8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7CB31-7484-9399-5640-07CD75FE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C9472-D549-56A0-E822-2E3635D2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599-6886-486D-95AB-4AA43CD34CB6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F2D5-0769-51B8-AC67-28780CC18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9E90A-D8F5-7CA3-475F-51411DFA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4F0F-A9A9-4A2C-B7F5-61530C34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A4FCC-0A36-1B3C-03ED-1B764C63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E77CD-14CE-ECB6-3C6C-750AA2019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970C-76A1-0025-ACFD-4422B7AB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599-6886-486D-95AB-4AA43CD34CB6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7AC5A-DD23-51D0-EAD0-6EB99B6A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DCC6-144E-34E0-1608-D70DDEA6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4F0F-A9A9-4A2C-B7F5-61530C34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6339-7B55-1A34-3A48-8419B909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DFE4B-0715-F4B3-E9EF-26D5C427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1BDD-ADBD-DBBA-D9B4-8B77BDA4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599-6886-486D-95AB-4AA43CD34CB6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2C64-3CCC-1386-E272-25F1378C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9AF61-E8A0-A229-C2E6-B5ED2E24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4F0F-A9A9-4A2C-B7F5-61530C34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CB14-B89F-7EB8-2991-74A6638F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F5EB-AFE5-0FA0-2F86-B580B58CE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43095-DFC6-C64D-17DD-54AD4E157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CB38C-4D78-EBA3-3B95-6D74AD70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599-6886-486D-95AB-4AA43CD34CB6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259B5-4CF5-CE92-57FE-294E3748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0443-0E06-7E94-CC90-B75573A1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4F0F-A9A9-4A2C-B7F5-61530C34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6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B76F-2AE5-528B-A624-03EFE4DF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AFD11-D9D2-6F3F-6593-D607B8EB0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9188B-A1BE-B497-80DB-FC7549AE3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DBBBB-D915-E4F1-5539-3AD2E4E47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BF539-C0F4-B6D7-C565-620871EDC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121EB-F04C-EDCD-2B6B-E6C6AF7C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599-6886-486D-95AB-4AA43CD34CB6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AF12-3914-B687-7202-8AAFA792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79D706-3EB5-5169-99F5-54186BF2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4F0F-A9A9-4A2C-B7F5-61530C34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6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7948-D9BB-6B0F-8B9B-6558DB72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42824-F108-B53F-6E49-15BFB2A0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599-6886-486D-95AB-4AA43CD34CB6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E9999-FEB0-E4CF-72BE-0036232E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D2FFE-7ACA-EC01-EF07-E32DDA8E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4F0F-A9A9-4A2C-B7F5-61530C34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8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0F5BC-EC2F-E74C-B0EB-F11D995F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599-6886-486D-95AB-4AA43CD34CB6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88C93-F123-03FA-0440-9CCBCCEC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F1795-4E2E-54D2-DD79-DD1968D4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4F0F-A9A9-4A2C-B7F5-61530C34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04BB-AE3A-9F3F-7DF5-3CA786E4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3323-EE4A-9800-5AB8-0D8C1EF7B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21AAF-3E0B-2283-20BB-E83CB729F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3CD75-160A-6DAD-CE57-40C2ECEA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599-6886-486D-95AB-4AA43CD34CB6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8311F-2B09-06DD-2CD5-BEF656B6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3FEE3-2E48-8839-EE7B-0295DB92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4F0F-A9A9-4A2C-B7F5-61530C34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9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53A7-DE46-B1A8-19CA-4EFA1661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2E7C6-91EE-EF67-682D-7F4707194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AB796-956E-3729-CA07-191E533D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06649-D37D-3A14-E02D-13A87CC7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F599-6886-486D-95AB-4AA43CD34CB6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AAE2A-845A-C8CE-EBC3-A563F058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D5602-70E5-5FB1-4DCC-B0D64E5E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94F0F-A9A9-4A2C-B7F5-61530C34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7B6"/>
            </a:gs>
            <a:gs pos="100000">
              <a:srgbClr val="03045E"/>
            </a:gs>
          </a:gsLst>
          <a:lin ang="4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9803E-3D7C-7D39-6F51-22480433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95E81-FCB5-737A-37F3-53FD895AB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D27E-B9CF-CE8E-7186-481294D56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AF599-6886-486D-95AB-4AA43CD34CB6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F163-6B7E-8AAB-F962-8B0F2EF0C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A230-4633-6537-7B08-8BAAC7D4B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394F0F-A9A9-4A2C-B7F5-61530C344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B0596-8E06-FA26-7DF6-94A43E53E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 9 | Gaming Thumbnail Background Images - Free Download on Freepik">
            <a:extLst>
              <a:ext uri="{FF2B5EF4-FFF2-40B4-BE49-F238E27FC236}">
                <a16:creationId xmlns:a16="http://schemas.microsoft.com/office/drawing/2014/main" id="{C38B8301-5628-1558-DA6A-AF98D3CCD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entorness logo">
            <a:extLst>
              <a:ext uri="{FF2B5EF4-FFF2-40B4-BE49-F238E27FC236}">
                <a16:creationId xmlns:a16="http://schemas.microsoft.com/office/drawing/2014/main" id="{00476328-EF3A-C05C-804B-EB764EF5E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50" y="1970703"/>
            <a:ext cx="1518557" cy="133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FA1EBF-2A4A-3394-FFAD-D01F081266C1}"/>
              </a:ext>
            </a:extLst>
          </p:cNvPr>
          <p:cNvSpPr txBox="1"/>
          <p:nvPr/>
        </p:nvSpPr>
        <p:spPr>
          <a:xfrm>
            <a:off x="2648533" y="1207437"/>
            <a:ext cx="673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Project Name: Decoding Gaming </a:t>
            </a:r>
            <a:r>
              <a:rPr lang="en-US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Behaviour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A5EE3-38D0-8738-6962-E0817F332B5E}"/>
              </a:ext>
            </a:extLst>
          </p:cNvPr>
          <p:cNvSpPr txBox="1"/>
          <p:nvPr/>
        </p:nvSpPr>
        <p:spPr>
          <a:xfrm>
            <a:off x="2966551" y="3715349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Name</a:t>
            </a:r>
            <a:r>
              <a:rPr lang="en-U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: 	Md Rakibul Islam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Batch Name</a:t>
            </a:r>
            <a:r>
              <a:rPr lang="en-US" sz="1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:  MIP-DA-02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Metorness</a:t>
            </a:r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Internship Program</a:t>
            </a:r>
            <a:endParaRPr lang="en-US" sz="1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Designation: Data Analyst Intern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Location: Remote</a:t>
            </a:r>
            <a:endParaRPr lang="en-US" sz="1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27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EBAAF-C287-AAC7-540B-994E75FB0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4325D890-A54C-9A59-ABE1-472EE8936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7F3AAD-3D36-BE3B-4000-16893DBF11B2}"/>
              </a:ext>
            </a:extLst>
          </p:cNvPr>
          <p:cNvSpPr txBox="1"/>
          <p:nvPr/>
        </p:nvSpPr>
        <p:spPr>
          <a:xfrm>
            <a:off x="811844" y="70753"/>
            <a:ext cx="1056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7: Find the top 3 scores based on each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Dev_ID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and rank them in increasing order using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Row_Number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’. Display the difficulty as well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CA86F1-6C4A-0E13-0506-E305CC9C2C19}"/>
              </a:ext>
            </a:extLst>
          </p:cNvPr>
          <p:cNvGrpSpPr/>
          <p:nvPr/>
        </p:nvGrpSpPr>
        <p:grpSpPr>
          <a:xfrm>
            <a:off x="578498" y="1771308"/>
            <a:ext cx="5346442" cy="4536186"/>
            <a:chOff x="578498" y="1771308"/>
            <a:chExt cx="5346442" cy="45361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B4E8EF-E773-923A-CC28-8CDC59150E34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2255FB-EF99-C85B-6850-48FD16DE3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498" y="2395456"/>
              <a:ext cx="5346442" cy="391203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5E1BE1-F90B-9EDF-A683-48BEE5C7F1D7}"/>
              </a:ext>
            </a:extLst>
          </p:cNvPr>
          <p:cNvGrpSpPr/>
          <p:nvPr/>
        </p:nvGrpSpPr>
        <p:grpSpPr>
          <a:xfrm>
            <a:off x="7791061" y="1771308"/>
            <a:ext cx="3228391" cy="4536184"/>
            <a:chOff x="7791061" y="1771308"/>
            <a:chExt cx="3228391" cy="45361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5F1BC5-CFC0-2381-F5CF-01393DD930EF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154FAD-E9CB-E4D3-8CFC-FC202B0C5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91061" y="2395455"/>
              <a:ext cx="3228391" cy="3912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477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0C385-4A81-103F-53C9-5737319CC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960EF0B6-C42A-5059-6AE3-B74AA6EF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36D6B1-4E9D-8923-FA2D-403280730B85}"/>
              </a:ext>
            </a:extLst>
          </p:cNvPr>
          <p:cNvSpPr txBox="1"/>
          <p:nvPr/>
        </p:nvSpPr>
        <p:spPr>
          <a:xfrm>
            <a:off x="811844" y="70753"/>
            <a:ext cx="10568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8: Find the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first_login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datetime for each device ID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ED5FAB-A6E4-A369-EFA8-D2E50F788B32}"/>
              </a:ext>
            </a:extLst>
          </p:cNvPr>
          <p:cNvGrpSpPr/>
          <p:nvPr/>
        </p:nvGrpSpPr>
        <p:grpSpPr>
          <a:xfrm>
            <a:off x="466327" y="1771308"/>
            <a:ext cx="5469428" cy="4237605"/>
            <a:chOff x="466327" y="1771308"/>
            <a:chExt cx="5469428" cy="42376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6C1D77-2035-F1D2-2F94-7A6DBE53841F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E775691-5C09-0807-24CF-354140F31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327" y="2601170"/>
              <a:ext cx="5469428" cy="340774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24861CA-BFD4-3A01-0677-66A30FDA7DF4}"/>
              </a:ext>
            </a:extLst>
          </p:cNvPr>
          <p:cNvGrpSpPr/>
          <p:nvPr/>
        </p:nvGrpSpPr>
        <p:grpSpPr>
          <a:xfrm>
            <a:off x="7847266" y="1771308"/>
            <a:ext cx="3024459" cy="4237605"/>
            <a:chOff x="7847266" y="1771308"/>
            <a:chExt cx="3024459" cy="42376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72ECDB-B820-4B58-E8B6-283396CB7398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99DED2-9261-0AA2-915E-2BF4219A8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7266" y="2601170"/>
              <a:ext cx="3024459" cy="3407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72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35D08-C059-CE8B-AB5B-CD1997270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A1A6FFCD-D236-486C-8D70-8C9B6DD3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0CDD0F-4C55-22DC-111C-A1D3BA64E9B6}"/>
              </a:ext>
            </a:extLst>
          </p:cNvPr>
          <p:cNvSpPr txBox="1"/>
          <p:nvPr/>
        </p:nvSpPr>
        <p:spPr>
          <a:xfrm>
            <a:off x="811844" y="70753"/>
            <a:ext cx="1056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9: Find the top 5 scores based on each difficulty level and rank them in increasing order using ‘Rank’. Display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Dev_ID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as well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CC335A6-1CE2-983C-E8E5-5F70498DA5BC}"/>
              </a:ext>
            </a:extLst>
          </p:cNvPr>
          <p:cNvGrpSpPr/>
          <p:nvPr/>
        </p:nvGrpSpPr>
        <p:grpSpPr>
          <a:xfrm>
            <a:off x="498035" y="1771308"/>
            <a:ext cx="5501549" cy="4428877"/>
            <a:chOff x="498035" y="1771308"/>
            <a:chExt cx="5501549" cy="44288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5C1020-9D36-D8B8-2399-05FAB67C91D9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3BE7DB3-DCEF-E065-5968-82A52D99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035" y="2529804"/>
              <a:ext cx="5501549" cy="367038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89B0C3-80C0-6B01-CF38-CB246775E6AF}"/>
              </a:ext>
            </a:extLst>
          </p:cNvPr>
          <p:cNvGrpSpPr/>
          <p:nvPr/>
        </p:nvGrpSpPr>
        <p:grpSpPr>
          <a:xfrm>
            <a:off x="7679163" y="1771308"/>
            <a:ext cx="3056887" cy="4428876"/>
            <a:chOff x="7679163" y="1771308"/>
            <a:chExt cx="3056887" cy="442887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4680AC-1FD7-F751-7727-247669F17E62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2ED0534-9A6D-1B34-A05C-5FE0DCF9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79163" y="2529804"/>
              <a:ext cx="3056887" cy="36703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18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02FD9-84AA-56E0-B3ED-E52CF5C0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D252B94A-646E-D434-D16F-ED6A78BA2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91302C-732C-F7D6-9B77-023426D195F6}"/>
              </a:ext>
            </a:extLst>
          </p:cNvPr>
          <p:cNvSpPr txBox="1"/>
          <p:nvPr/>
        </p:nvSpPr>
        <p:spPr>
          <a:xfrm>
            <a:off x="811844" y="70753"/>
            <a:ext cx="10568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10: Find the device ID that is first logged in (based on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start_datetime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’) for each player (‘P_ID’). Output should contain player ID, device ID, and first login datetime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BFFCE4-4E9F-776C-EF75-156F0BBD326F}"/>
              </a:ext>
            </a:extLst>
          </p:cNvPr>
          <p:cNvGrpSpPr/>
          <p:nvPr/>
        </p:nvGrpSpPr>
        <p:grpSpPr>
          <a:xfrm>
            <a:off x="7722943" y="1771308"/>
            <a:ext cx="3273105" cy="4850545"/>
            <a:chOff x="7722943" y="1771308"/>
            <a:chExt cx="3273105" cy="485054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9DEA36-29FF-2DC4-443E-2E4591EA414C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9AB16B0-D55A-E44D-ED4A-D99EF7681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2943" y="2294528"/>
              <a:ext cx="3273105" cy="432732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D897728-D5BA-EE17-F123-1BDFCD854B03}"/>
              </a:ext>
            </a:extLst>
          </p:cNvPr>
          <p:cNvGrpSpPr/>
          <p:nvPr/>
        </p:nvGrpSpPr>
        <p:grpSpPr>
          <a:xfrm>
            <a:off x="515631" y="1771308"/>
            <a:ext cx="4861249" cy="4850545"/>
            <a:chOff x="515631" y="1771308"/>
            <a:chExt cx="4861249" cy="48505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E28198-7942-8365-47D3-9CCC56E7F83A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10B571-B03D-C602-395F-C04E7C900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631" y="2294528"/>
              <a:ext cx="4861249" cy="43273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2956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1568E-CFB8-8A06-0452-DED704A89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A8DDE909-5877-A0C6-9DA9-4D681A7D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41599A-58C5-7A94-D8AD-2086440135E0}"/>
              </a:ext>
            </a:extLst>
          </p:cNvPr>
          <p:cNvSpPr txBox="1"/>
          <p:nvPr/>
        </p:nvSpPr>
        <p:spPr>
          <a:xfrm>
            <a:off x="811844" y="70753"/>
            <a:ext cx="1056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11: For each player and date, determine how many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kill_counts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were played by the player so far. a) Using window functions, b) Without window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D85CC5-CD57-0285-0EAE-3E7A1AEDFB3B}"/>
              </a:ext>
            </a:extLst>
          </p:cNvPr>
          <p:cNvGrpSpPr/>
          <p:nvPr/>
        </p:nvGrpSpPr>
        <p:grpSpPr>
          <a:xfrm>
            <a:off x="7670940" y="1771308"/>
            <a:ext cx="3377111" cy="4681929"/>
            <a:chOff x="7670940" y="1771308"/>
            <a:chExt cx="3377111" cy="46819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E24855-B53E-2AF8-F759-D4C0F9934C53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9BE0CA-B87B-F181-701E-9632E6078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0940" y="2374939"/>
              <a:ext cx="3377111" cy="407829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25C448-1025-4516-2803-45D1F8D0E338}"/>
              </a:ext>
            </a:extLst>
          </p:cNvPr>
          <p:cNvGrpSpPr/>
          <p:nvPr/>
        </p:nvGrpSpPr>
        <p:grpSpPr>
          <a:xfrm>
            <a:off x="485193" y="1771308"/>
            <a:ext cx="6041799" cy="4681929"/>
            <a:chOff x="485193" y="1771308"/>
            <a:chExt cx="6041799" cy="46819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20A3F6-F63B-E2C3-CC68-A14EFF5DD8AB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51B8DC-4B91-6637-8637-D4E11D32B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193" y="2374939"/>
              <a:ext cx="6041799" cy="4078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2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DEB5D-7D5F-F2EE-C878-A36120F67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3474970D-802D-F2E2-A853-BBBD0AE25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671801-1E58-7713-B432-4A985CB24074}"/>
              </a:ext>
            </a:extLst>
          </p:cNvPr>
          <p:cNvSpPr txBox="1"/>
          <p:nvPr/>
        </p:nvSpPr>
        <p:spPr>
          <a:xfrm>
            <a:off x="811844" y="70753"/>
            <a:ext cx="1056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12: Find the cumulative sum of stages crossed over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start_datetime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for each ‘P_ID’, excluding the most recent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start_datetime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EB854B-AB1A-48EA-5F5C-AEACA20D67D6}"/>
              </a:ext>
            </a:extLst>
          </p:cNvPr>
          <p:cNvGrpSpPr/>
          <p:nvPr/>
        </p:nvGrpSpPr>
        <p:grpSpPr>
          <a:xfrm>
            <a:off x="429208" y="1771308"/>
            <a:ext cx="6484776" cy="4657766"/>
            <a:chOff x="429208" y="1771308"/>
            <a:chExt cx="6484776" cy="46577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D001BE-ABB9-F29E-2EBE-D3E307F52E9D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9937F1-EC18-2887-C60D-2D959CF85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208" y="2425157"/>
              <a:ext cx="6484776" cy="400391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37EA86-B4B2-61AF-6F24-AE7B93F76536}"/>
              </a:ext>
            </a:extLst>
          </p:cNvPr>
          <p:cNvGrpSpPr/>
          <p:nvPr/>
        </p:nvGrpSpPr>
        <p:grpSpPr>
          <a:xfrm>
            <a:off x="7343192" y="1771308"/>
            <a:ext cx="4140675" cy="4657766"/>
            <a:chOff x="7343192" y="1771308"/>
            <a:chExt cx="4140675" cy="46577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CCB486-DBD5-325A-0611-1A166C241971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3526228-A217-08CA-70AC-58C9AB77A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3192" y="2425157"/>
              <a:ext cx="4140675" cy="4003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06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49BA6-C16D-5183-B751-062F635A3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C6838066-C879-6B54-B75E-4A4558C37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1D5BBA-4852-EB4C-641E-12343C34B315}"/>
              </a:ext>
            </a:extLst>
          </p:cNvPr>
          <p:cNvSpPr txBox="1"/>
          <p:nvPr/>
        </p:nvSpPr>
        <p:spPr>
          <a:xfrm>
            <a:off x="811844" y="70753"/>
            <a:ext cx="1056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13: Extract the top 3 highest sums of scores for each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Dev_ID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and the corresponding ‘P_ID’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CC15D1-2586-DC0F-BC77-B5CD6424348A}"/>
              </a:ext>
            </a:extLst>
          </p:cNvPr>
          <p:cNvGrpSpPr/>
          <p:nvPr/>
        </p:nvGrpSpPr>
        <p:grpSpPr>
          <a:xfrm>
            <a:off x="8006681" y="1771308"/>
            <a:ext cx="2705630" cy="4760121"/>
            <a:chOff x="8006681" y="1771308"/>
            <a:chExt cx="2705630" cy="47601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98C3DB-87BB-A0C8-5BAB-53042D26E801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050610-09A0-2D7E-CD31-E8353194B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6681" y="2364276"/>
              <a:ext cx="2705630" cy="4167153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7F286D-D423-9D5A-E345-5E02A6B5C902}"/>
              </a:ext>
            </a:extLst>
          </p:cNvPr>
          <p:cNvGrpSpPr/>
          <p:nvPr/>
        </p:nvGrpSpPr>
        <p:grpSpPr>
          <a:xfrm>
            <a:off x="448921" y="1771308"/>
            <a:ext cx="5647078" cy="4760121"/>
            <a:chOff x="448921" y="1771308"/>
            <a:chExt cx="5647078" cy="47601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839B9C-C0E2-8C9F-4845-4454F792856F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1B73BFD-6EAA-B0D2-4586-4558FD8F1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921" y="2364275"/>
              <a:ext cx="5647078" cy="4167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81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40EB4-3326-2F0D-5483-895EDCD3F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FCC23A10-2D8F-FB70-625E-A02EE5E3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B605A9-7482-4245-9BBD-5A129963E061}"/>
              </a:ext>
            </a:extLst>
          </p:cNvPr>
          <p:cNvSpPr txBox="1"/>
          <p:nvPr/>
        </p:nvSpPr>
        <p:spPr>
          <a:xfrm>
            <a:off x="811844" y="70753"/>
            <a:ext cx="1056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14: Find players who scored more than 50% of the average score, scored by the sum of scores for each ‘P_ID’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D6B809-5D77-8708-CC89-80841D3278C7}"/>
              </a:ext>
            </a:extLst>
          </p:cNvPr>
          <p:cNvGrpSpPr/>
          <p:nvPr/>
        </p:nvGrpSpPr>
        <p:grpSpPr>
          <a:xfrm>
            <a:off x="8434134" y="1771308"/>
            <a:ext cx="1924719" cy="4689155"/>
            <a:chOff x="8434134" y="1771308"/>
            <a:chExt cx="1924719" cy="46891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11F045-49B6-2F61-285A-E01D126B12BC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D883456-FA04-046B-84FF-75466582A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4134" y="2468932"/>
              <a:ext cx="1924719" cy="3991531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9466B7-A590-6532-BBB8-A2F1DBA0FB29}"/>
              </a:ext>
            </a:extLst>
          </p:cNvPr>
          <p:cNvGrpSpPr/>
          <p:nvPr/>
        </p:nvGrpSpPr>
        <p:grpSpPr>
          <a:xfrm>
            <a:off x="474479" y="1771308"/>
            <a:ext cx="5887272" cy="4689156"/>
            <a:chOff x="474479" y="1771308"/>
            <a:chExt cx="5887272" cy="46891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62A47F-CB39-57C3-01FE-8158BF860CEC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DB7F4D2-13C5-CD81-2526-782B6616E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79" y="2468932"/>
              <a:ext cx="5887272" cy="3991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012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2DF7F-25AE-639E-6D71-D2EF27F87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1238B524-675B-C0DB-5D1A-9BB5EF5E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59A3B-17D4-B47B-C6B3-626E7D2C3605}"/>
              </a:ext>
            </a:extLst>
          </p:cNvPr>
          <p:cNvSpPr txBox="1"/>
          <p:nvPr/>
        </p:nvSpPr>
        <p:spPr>
          <a:xfrm>
            <a:off x="811844" y="70753"/>
            <a:ext cx="10568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15: Create a stored procedure to find the top ‘n’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headshots_count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based on each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Dev_ID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and rank them in increasing order using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Row_Number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’. Display the difficulty as well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C1095F-EE15-814D-527C-23ADF94AB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53680"/>
            <a:ext cx="2495898" cy="38105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3768C8D-2FE6-7D15-E8B1-99AC20534BEA}"/>
              </a:ext>
            </a:extLst>
          </p:cNvPr>
          <p:cNvGrpSpPr/>
          <p:nvPr/>
        </p:nvGrpSpPr>
        <p:grpSpPr>
          <a:xfrm>
            <a:off x="240202" y="1167252"/>
            <a:ext cx="5756988" cy="5130910"/>
            <a:chOff x="240202" y="1167252"/>
            <a:chExt cx="5756988" cy="51309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A475A5-03CF-409B-0799-DB412A90F854}"/>
                </a:ext>
              </a:extLst>
            </p:cNvPr>
            <p:cNvSpPr txBox="1"/>
            <p:nvPr/>
          </p:nvSpPr>
          <p:spPr>
            <a:xfrm>
              <a:off x="1831741" y="1167252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3C9DBD-8FAA-A6C1-EC9F-E1C8C9B6D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0202" y="1772736"/>
              <a:ext cx="5756988" cy="452542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3A028B-2599-DDA5-4D10-535808DF509D}"/>
              </a:ext>
            </a:extLst>
          </p:cNvPr>
          <p:cNvGrpSpPr/>
          <p:nvPr/>
        </p:nvGrpSpPr>
        <p:grpSpPr>
          <a:xfrm>
            <a:off x="8810577" y="1167252"/>
            <a:ext cx="3162741" cy="5130910"/>
            <a:chOff x="8810577" y="1167252"/>
            <a:chExt cx="3162741" cy="51309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6E4834-54A7-00B9-52DC-697449749A8D}"/>
                </a:ext>
              </a:extLst>
            </p:cNvPr>
            <p:cNvSpPr txBox="1"/>
            <p:nvPr/>
          </p:nvSpPr>
          <p:spPr>
            <a:xfrm>
              <a:off x="9421492" y="1167252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A06B891-9256-0F38-6166-068193C0E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10577" y="1690472"/>
              <a:ext cx="3162741" cy="4607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669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9C3EB-9780-63AD-DC79-DF13081E7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E3E97382-E196-E83C-0716-A60124C3C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784EFB-154E-3ADD-FF50-7E3C942F9379}"/>
              </a:ext>
            </a:extLst>
          </p:cNvPr>
          <p:cNvSpPr txBox="1"/>
          <p:nvPr/>
        </p:nvSpPr>
        <p:spPr>
          <a:xfrm>
            <a:off x="3838575" y="2921169"/>
            <a:ext cx="5067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344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3509A-48F9-ED78-EF53-A13EBB24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0455643A-F1C6-D3C6-4586-EDE145059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A2F01E3-3FE7-01CE-1FD9-A1F1CAD91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08" y="1679994"/>
            <a:ext cx="7285382" cy="4720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6BDE26-4E2E-B7B3-0830-3EEE9ED1EAF6}"/>
              </a:ext>
            </a:extLst>
          </p:cNvPr>
          <p:cNvSpPr txBox="1"/>
          <p:nvPr/>
        </p:nvSpPr>
        <p:spPr>
          <a:xfrm>
            <a:off x="2729203" y="849629"/>
            <a:ext cx="673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Set provided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716483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71F63-3832-074D-01EB-8967E0BAF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8616B3E1-0758-873D-1F5E-FF2460E91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336351-A692-57FD-4AC2-1A5810BF508A}"/>
              </a:ext>
            </a:extLst>
          </p:cNvPr>
          <p:cNvSpPr txBox="1"/>
          <p:nvPr/>
        </p:nvSpPr>
        <p:spPr>
          <a:xfrm>
            <a:off x="2729203" y="0"/>
            <a:ext cx="673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 Rounded MT Bold" panose="020F0704030504030204" pitchFamily="34" charset="0"/>
              </a:rPr>
              <a:t>Problem Statement</a:t>
            </a: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9CF65-8CBC-C82C-449F-88BBB232E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809" y="461665"/>
            <a:ext cx="6196380" cy="622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7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7B6"/>
            </a:gs>
            <a:gs pos="100000">
              <a:srgbClr val="03045E"/>
            </a:gs>
          </a:gsLst>
          <a:lin ang="4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B98FC7B3-34D9-36DF-C8DB-8DDC1D751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9FB364-C274-9D31-E7B5-BE1435369653}"/>
              </a:ext>
            </a:extLst>
          </p:cNvPr>
          <p:cNvSpPr txBox="1"/>
          <p:nvPr/>
        </p:nvSpPr>
        <p:spPr>
          <a:xfrm>
            <a:off x="811844" y="257365"/>
            <a:ext cx="1056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1: Extract ‘P_ID’,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Dev_ID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’,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Pname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’, and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Difficulty_level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of all players at Level 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7DC638-D5C1-AF69-A913-266233F9C891}"/>
              </a:ext>
            </a:extLst>
          </p:cNvPr>
          <p:cNvGrpSpPr/>
          <p:nvPr/>
        </p:nvGrpSpPr>
        <p:grpSpPr>
          <a:xfrm>
            <a:off x="727868" y="1771308"/>
            <a:ext cx="4639322" cy="3553573"/>
            <a:chOff x="727868" y="1771308"/>
            <a:chExt cx="4639322" cy="35535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E9F746-B50A-8D0B-C0DE-33CAA8261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868" y="2581298"/>
              <a:ext cx="4639322" cy="27435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B2B657-8B7C-9305-5E35-36436526FF68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C3F7617-0BE1-0B35-1AE4-1A832F8305B2}"/>
              </a:ext>
            </a:extLst>
          </p:cNvPr>
          <p:cNvGrpSpPr/>
          <p:nvPr/>
        </p:nvGrpSpPr>
        <p:grpSpPr>
          <a:xfrm>
            <a:off x="7615179" y="1771308"/>
            <a:ext cx="3629532" cy="3553572"/>
            <a:chOff x="7615179" y="1771308"/>
            <a:chExt cx="3629532" cy="35535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E8AEE2-D807-48EE-E9C2-BF7A35BD2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5179" y="2581297"/>
              <a:ext cx="3629532" cy="274358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BA7D10-AFB9-4F04-6E78-85F5AFFB65E0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38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E1794-C74A-B853-14A1-6565D4D06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EFC8064E-213E-06B1-33B1-08B8739D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A3FA98-6FFE-BBAE-9844-C8B0AD4BDECF}"/>
              </a:ext>
            </a:extLst>
          </p:cNvPr>
          <p:cNvSpPr txBox="1"/>
          <p:nvPr/>
        </p:nvSpPr>
        <p:spPr>
          <a:xfrm>
            <a:off x="811844" y="70753"/>
            <a:ext cx="1056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2: Find ‘Level1_code’ wise average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Kill_Count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where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lives_earned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is 2, and at least 3 stages are crossed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FDE828-CBA2-5BAB-7413-E56C0138E9A7}"/>
              </a:ext>
            </a:extLst>
          </p:cNvPr>
          <p:cNvGrpSpPr/>
          <p:nvPr/>
        </p:nvGrpSpPr>
        <p:grpSpPr>
          <a:xfrm>
            <a:off x="569437" y="1771308"/>
            <a:ext cx="4753638" cy="3839361"/>
            <a:chOff x="569437" y="1771308"/>
            <a:chExt cx="4753638" cy="383936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6E97D3-A61F-6C80-A287-D6C02BF555CE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9990BA-F23D-DC30-0A8D-0D6E969A2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437" y="2581296"/>
              <a:ext cx="4753638" cy="302937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A247CB7-A926-295B-20A2-45B48E97A29F}"/>
              </a:ext>
            </a:extLst>
          </p:cNvPr>
          <p:cNvGrpSpPr/>
          <p:nvPr/>
        </p:nvGrpSpPr>
        <p:grpSpPr>
          <a:xfrm>
            <a:off x="6982678" y="1771308"/>
            <a:ext cx="4753635" cy="3839360"/>
            <a:chOff x="6982678" y="1771308"/>
            <a:chExt cx="4753635" cy="38393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5CFE31-82A3-128E-50FB-8B5AF1FC515C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067FA7-FD8C-62D8-F90F-094FD2866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82678" y="2581295"/>
              <a:ext cx="4753635" cy="30293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84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0DAE5-1062-7C7C-2884-850F14C7D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378BB02A-525E-AB57-6CAF-162DE52B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D56DE-897F-6A1F-D018-883C97EE1290}"/>
              </a:ext>
            </a:extLst>
          </p:cNvPr>
          <p:cNvSpPr txBox="1"/>
          <p:nvPr/>
        </p:nvSpPr>
        <p:spPr>
          <a:xfrm>
            <a:off x="811844" y="70753"/>
            <a:ext cx="10568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3: Find the total number of stages crossed at each difficulty level for Level 2 with players using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zm_series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devices. Arrange the result in decreasing order of the total number of stages crossed.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D6A99C-B2B3-D8F1-23B2-75B8E0A52FC3}"/>
              </a:ext>
            </a:extLst>
          </p:cNvPr>
          <p:cNvGrpSpPr/>
          <p:nvPr/>
        </p:nvGrpSpPr>
        <p:grpSpPr>
          <a:xfrm>
            <a:off x="543577" y="1771308"/>
            <a:ext cx="5552423" cy="3763151"/>
            <a:chOff x="543577" y="1771308"/>
            <a:chExt cx="5552423" cy="37631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D73B32-DD2D-B6D7-35A5-32E960690945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BDEB5F-319D-614D-FCD9-FAC87B282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577" y="2581297"/>
              <a:ext cx="5552423" cy="295316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21A9E2B-2DB6-7ED3-6F83-D08A36102CB3}"/>
              </a:ext>
            </a:extLst>
          </p:cNvPr>
          <p:cNvGrpSpPr/>
          <p:nvPr/>
        </p:nvGrpSpPr>
        <p:grpSpPr>
          <a:xfrm>
            <a:off x="6688334" y="1771308"/>
            <a:ext cx="4760327" cy="3763151"/>
            <a:chOff x="6688334" y="1771308"/>
            <a:chExt cx="4760327" cy="376315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83898E-380B-24AC-E935-44E7CB89CDB2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5E5700-A207-4F09-EB2B-4AAAA38BD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88334" y="2581297"/>
              <a:ext cx="4760327" cy="2953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454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AA5A1-E874-55B8-91FC-9B36C9FAA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AE7486F2-22C1-7B87-47E5-124B6FED5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28D82-3A82-1FAD-B207-1E6AEECF8A41}"/>
              </a:ext>
            </a:extLst>
          </p:cNvPr>
          <p:cNvSpPr txBox="1"/>
          <p:nvPr/>
        </p:nvSpPr>
        <p:spPr>
          <a:xfrm>
            <a:off x="811844" y="70753"/>
            <a:ext cx="1056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4: Extract ‘P_ID’ and the total number of unique dates for those players who have played games on multiple days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1BDCAD-3C60-29FF-12A7-18D41809FD87}"/>
              </a:ext>
            </a:extLst>
          </p:cNvPr>
          <p:cNvGrpSpPr/>
          <p:nvPr/>
        </p:nvGrpSpPr>
        <p:grpSpPr>
          <a:xfrm>
            <a:off x="7847045" y="1771308"/>
            <a:ext cx="2363754" cy="4078985"/>
            <a:chOff x="7847045" y="1771308"/>
            <a:chExt cx="2363754" cy="407898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B759B-A292-7825-C3E2-6F8A9C3105BC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6D9A73-1681-FBC8-55D7-07756A306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7045" y="2467910"/>
              <a:ext cx="2363753" cy="338238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567EC4-B4F8-8945-C265-5ED909996E91}"/>
              </a:ext>
            </a:extLst>
          </p:cNvPr>
          <p:cNvGrpSpPr/>
          <p:nvPr/>
        </p:nvGrpSpPr>
        <p:grpSpPr>
          <a:xfrm>
            <a:off x="447950" y="1771308"/>
            <a:ext cx="5525271" cy="4144299"/>
            <a:chOff x="447950" y="1771308"/>
            <a:chExt cx="5525271" cy="41442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0EAB1F-025A-9201-A609-758DC1A22F7F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287948-0B6E-C0D8-E8A4-0613CC4AC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950" y="2533224"/>
              <a:ext cx="5525271" cy="3382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7019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26BB4-A55C-4295-A5A9-711C59C48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1EB5242A-5687-7268-20DB-559D9DCFB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C5989-3BDD-4253-F289-5E674283B0B7}"/>
              </a:ext>
            </a:extLst>
          </p:cNvPr>
          <p:cNvSpPr txBox="1"/>
          <p:nvPr/>
        </p:nvSpPr>
        <p:spPr>
          <a:xfrm>
            <a:off x="811844" y="70753"/>
            <a:ext cx="1056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5: Find ‘P_ID’ and 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levelwise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sum of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kill_counts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where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kill_count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is greater than the average kill count for Medium difficulty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300DE6-94C9-1AD8-64E8-5584B8078D06}"/>
              </a:ext>
            </a:extLst>
          </p:cNvPr>
          <p:cNvGrpSpPr/>
          <p:nvPr/>
        </p:nvGrpSpPr>
        <p:grpSpPr>
          <a:xfrm>
            <a:off x="1015465" y="1771308"/>
            <a:ext cx="4496064" cy="4598426"/>
            <a:chOff x="1015465" y="1771308"/>
            <a:chExt cx="4496064" cy="459842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2D938A-31DA-00A8-3AD6-B3A5FF0AEDE8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959BD8-31D1-BC7E-EA5A-45E050E59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465" y="2527793"/>
              <a:ext cx="4496064" cy="384194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6BA3AE5-682D-5AFA-76BC-110117D863F8}"/>
              </a:ext>
            </a:extLst>
          </p:cNvPr>
          <p:cNvGrpSpPr/>
          <p:nvPr/>
        </p:nvGrpSpPr>
        <p:grpSpPr>
          <a:xfrm>
            <a:off x="8162917" y="1771308"/>
            <a:ext cx="2393158" cy="4598426"/>
            <a:chOff x="8162917" y="1771308"/>
            <a:chExt cx="2393158" cy="45984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1F0A98-333C-C739-3F3A-065F1C0D1D4B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A56FE9-0F59-8D3B-4E98-7E5DF413F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2917" y="2527793"/>
              <a:ext cx="2393158" cy="3841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895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FF3C0-BC33-0C99-70C7-B006144EE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aming background Vectors &amp; Illustrations for Free Download | Freepik">
            <a:extLst>
              <a:ext uri="{FF2B5EF4-FFF2-40B4-BE49-F238E27FC236}">
                <a16:creationId xmlns:a16="http://schemas.microsoft.com/office/drawing/2014/main" id="{AD4B955C-EC9D-F7BD-B0D8-5EEF11A8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2"/>
            <a:ext cx="12191999" cy="685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D9E84C-CD9E-EF0A-4C18-76E2872E5285}"/>
              </a:ext>
            </a:extLst>
          </p:cNvPr>
          <p:cNvSpPr txBox="1"/>
          <p:nvPr/>
        </p:nvSpPr>
        <p:spPr>
          <a:xfrm>
            <a:off x="811844" y="70753"/>
            <a:ext cx="10568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Question 6: Find ‘Level’ and its corresponding ‘</a:t>
            </a:r>
            <a:r>
              <a:rPr lang="en-US" sz="2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Level_code</a:t>
            </a: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’ wise sum of lives earned, excluding Level 0. Arrange in ascending order of level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43BAB0-A6E0-5627-76BA-2781EF22F241}"/>
              </a:ext>
            </a:extLst>
          </p:cNvPr>
          <p:cNvGrpSpPr/>
          <p:nvPr/>
        </p:nvGrpSpPr>
        <p:grpSpPr>
          <a:xfrm>
            <a:off x="664699" y="1771308"/>
            <a:ext cx="5000585" cy="4637524"/>
            <a:chOff x="664699" y="1771308"/>
            <a:chExt cx="5000585" cy="46375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9B673D-01C5-DC25-F4A8-153252B5EF3F}"/>
                </a:ext>
              </a:extLst>
            </p:cNvPr>
            <p:cNvSpPr txBox="1"/>
            <p:nvPr/>
          </p:nvSpPr>
          <p:spPr>
            <a:xfrm>
              <a:off x="209495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Query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17A92E-7C47-9684-8D82-FA9ACC532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699" y="2320954"/>
              <a:ext cx="5000585" cy="408787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75D01B-C7DE-3266-CAC6-F7B01B77BE6F}"/>
              </a:ext>
            </a:extLst>
          </p:cNvPr>
          <p:cNvGrpSpPr/>
          <p:nvPr/>
        </p:nvGrpSpPr>
        <p:grpSpPr>
          <a:xfrm>
            <a:off x="7366472" y="1771308"/>
            <a:ext cx="4371438" cy="4637524"/>
            <a:chOff x="7366472" y="1771308"/>
            <a:chExt cx="4371438" cy="46375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B1283-9B6D-BAE2-DF19-A32078F8FE1C}"/>
                </a:ext>
              </a:extLst>
            </p:cNvPr>
            <p:cNvSpPr txBox="1"/>
            <p:nvPr/>
          </p:nvSpPr>
          <p:spPr>
            <a:xfrm>
              <a:off x="8508194" y="1771308"/>
              <a:ext cx="170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Output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057B601-7589-F81D-33EE-0CBE11A55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6472" y="2294528"/>
              <a:ext cx="4371438" cy="41143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9260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547</Words>
  <Application>Microsoft Office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Rakibul Islam</dc:creator>
  <cp:lastModifiedBy>MD. Rakibul Islam</cp:lastModifiedBy>
  <cp:revision>17</cp:revision>
  <dcterms:created xsi:type="dcterms:W3CDTF">2024-02-19T15:25:25Z</dcterms:created>
  <dcterms:modified xsi:type="dcterms:W3CDTF">2024-02-21T05:45:09Z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2024-02-19T15:25:31Z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44154a5b-6d59-4363-98fc-2497a7c078c1</vt:lpwstr>
  </property>
  <property fmtid="{D5CDD505-2E9C-101B-9397-08002B2CF9AE}" pid="7" name="MSIP_Label_defa4170-0d19-0005-0004-bc88714345d2_ActionId">
    <vt:lpwstr>557c5c91-9b02-49e0-a332-0c7ce49661eb</vt:lpwstr>
  </property>
  <property fmtid="{D5CDD505-2E9C-101B-9397-08002B2CF9AE}" pid="8" name="MSIP_Label_defa4170-0d19-0005-0004-bc88714345d2_ContentBits">
    <vt:lpwstr>0</vt:lpwstr>
  </property>
</Properties>
</file>