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3" r:id="rId4"/>
    <p:sldId id="264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C718-FC6D-A5D8-0CA1-CCA0F30E5B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B113BE-E421-D4F9-626C-A781C691C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EEAC2-A606-6A81-1156-455986D49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BF49-5A34-4B13-B97C-1E189CBB3E2D}" type="datetimeFigureOut">
              <a:rPr lang="en-US" smtClean="0"/>
              <a:t>05-Mar-24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0957C-071F-A285-B560-2D2163AA5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7A5F8-C0A6-EC9F-F93A-6B0099982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973B-9ACD-4E28-A8EF-56A9483E2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40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2DD15-6143-DCC3-767A-A14DF63BD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1D885-3718-D575-C27B-D6250B4C2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5A038-8DA3-0088-16FD-9EDCAB0E7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BF49-5A34-4B13-B97C-1E189CBB3E2D}" type="datetimeFigureOut">
              <a:rPr lang="en-US" smtClean="0"/>
              <a:t>05-Mar-24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4BE63-5D0D-458B-15BC-4C0A71CCF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C7EA5-875D-999A-5F81-2E2A2FD09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973B-9ACD-4E28-A8EF-56A9483E2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462EB5-3DD7-30F7-420B-637B72D608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DDC623-141E-F663-2EA7-40B9813AA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CBB99-3474-710E-E206-12A20FA6A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BF49-5A34-4B13-B97C-1E189CBB3E2D}" type="datetimeFigureOut">
              <a:rPr lang="en-US" smtClean="0"/>
              <a:t>05-Mar-24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0F4EA-5A83-8480-149D-F1F69F92A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8E96E-A5DF-52D9-3B2F-EFB11E01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973B-9ACD-4E28-A8EF-56A9483E2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55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ED361-7CB8-9C27-8B41-002403F5C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6A6EA-FE49-6BD3-C804-8A96B5818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C5FDA-C234-C9B9-4088-33C8B5A2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BF49-5A34-4B13-B97C-1E189CBB3E2D}" type="datetimeFigureOut">
              <a:rPr lang="en-US" smtClean="0"/>
              <a:t>05-Mar-24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7E75D-20E2-D3D1-BDBB-D222A029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B928B-3E7D-4315-6B3A-BE48C6448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973B-9ACD-4E28-A8EF-56A9483E2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7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8A947-869E-DA63-5B30-F1E0D9953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3E303-79CD-0A63-8D4D-5D6E9CC6E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FF3FD-22A4-CAFA-CB92-A6A3B4B55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BF49-5A34-4B13-B97C-1E189CBB3E2D}" type="datetimeFigureOut">
              <a:rPr lang="en-US" smtClean="0"/>
              <a:t>05-Mar-24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7CEBE-8B02-120E-959E-9724AFCD0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43AEE-B5E7-4959-609D-1A5F5FF5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973B-9ACD-4E28-A8EF-56A9483E2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2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32A56-097E-25E2-E501-5C4D2A16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43A0E-D7C6-BFE5-3A86-4D743C767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9EFB8-FF7B-06CA-9FC6-5DD71D0B5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DB840-9FD8-5285-F0EB-359DC45EF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BF49-5A34-4B13-B97C-1E189CBB3E2D}" type="datetimeFigureOut">
              <a:rPr lang="en-US" smtClean="0"/>
              <a:t>05-Mar-24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8C724-ADC5-8535-5984-53F4BBA03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4FB62-5B50-F7A1-F95A-C2A51DC34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973B-9ACD-4E28-A8EF-56A9483E2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7BAAE-0FE2-619B-82E5-3AFAF234D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2F235-1BFF-27C6-EBC1-ED3433C29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23E66-1C46-29CF-B0DE-DC1C96E5E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F4AC36-8990-196E-1435-29BF75312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8F0263-C3F2-D6B1-FC9D-42E2E750B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BA93B0-EF2F-D336-4C79-6DCC71B25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BF49-5A34-4B13-B97C-1E189CBB3E2D}" type="datetimeFigureOut">
              <a:rPr lang="en-US" smtClean="0"/>
              <a:t>05-Mar-24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6A04CD-D680-13EB-B4F1-6E0ED300C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AEEA54-EC99-6C20-B209-A0A7FDC97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973B-9ACD-4E28-A8EF-56A9483E2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84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AE35C-2D31-CA4C-EBB2-CBBF8DDB0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B119A-D0E4-18E6-FE23-EA863B86A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BF49-5A34-4B13-B97C-1E189CBB3E2D}" type="datetimeFigureOut">
              <a:rPr lang="en-US" smtClean="0"/>
              <a:t>05-Mar-24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6EEA5D-D7B5-BB78-F012-5BCB501E5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19BCDE-4062-9EE5-FCDB-A34D50AE7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973B-9ACD-4E28-A8EF-56A9483E2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40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2536D8-AF00-D916-2DF8-B92AA7A80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BF49-5A34-4B13-B97C-1E189CBB3E2D}" type="datetimeFigureOut">
              <a:rPr lang="en-US" smtClean="0"/>
              <a:t>05-Mar-24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6296B4-3792-DBD9-1332-622B17125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A3606-EC98-B4CD-8A81-8CC5651A3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973B-9ACD-4E28-A8EF-56A9483E2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8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A5E38-3223-53BF-B815-3CD3A9E87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B371A-4C00-C135-2A2F-D03C58A17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55F9F7-7D00-1D26-6B97-793B718DE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CF8D5-0BAB-DDDF-271D-9362CF149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BF49-5A34-4B13-B97C-1E189CBB3E2D}" type="datetimeFigureOut">
              <a:rPr lang="en-US" smtClean="0"/>
              <a:t>05-Mar-24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6236B-64F1-9FF2-7B2E-D4075FDCF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EC0D2-EDEE-BE1D-9219-4E5D6D62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973B-9ACD-4E28-A8EF-56A9483E2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31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D8509-17F3-708F-1F4F-5E85BD485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42312D-A106-1313-3B5B-AE93D4B15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C72E67-4EC1-D54C-CFE0-BA22C5AA2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82A94-F6EC-588C-C1AD-E729D1A2C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BF49-5A34-4B13-B97C-1E189CBB3E2D}" type="datetimeFigureOut">
              <a:rPr lang="en-US" smtClean="0"/>
              <a:t>05-Mar-24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4009B-0DE6-A033-9621-B3089C8F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04D24-3585-A8F9-C7DE-35DB822FC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973B-9ACD-4E28-A8EF-56A9483E2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0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A0B5DC-FE27-295C-FE04-414EE4AE3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93742-A76F-09D8-16CE-57E37F69E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953F1-66D2-0454-57ED-C87CB1CBAF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C6BF49-5A34-4B13-B97C-1E189CBB3E2D}" type="datetimeFigureOut">
              <a:rPr lang="en-US" smtClean="0"/>
              <a:t>05-Mar-24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799A4-6832-79B9-AF69-0A53428B1D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0187C-C31C-3834-8921-2238B6064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CE973B-9ACD-4E28-A8EF-56A9483E2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6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9C904-CC36-C943-DDCC-9FCBB88E0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E5F899-B53F-B452-4B15-6069F8F4ECC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95804">
                <a:schemeClr val="accent1">
                  <a:lumMod val="75000"/>
                  <a:alpha val="75000"/>
                </a:schemeClr>
              </a:gs>
              <a:gs pos="2098">
                <a:schemeClr val="accent1">
                  <a:lumMod val="75000"/>
                </a:schemeClr>
              </a:gs>
              <a:gs pos="19000">
                <a:srgbClr val="020646"/>
              </a:gs>
              <a:gs pos="81000">
                <a:srgbClr val="020646">
                  <a:alpha val="90000"/>
                </a:srgbClr>
              </a:gs>
            </a:gsLst>
            <a:lin ang="135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59385A-C1AB-5682-95AC-4C90D479DC13}"/>
              </a:ext>
            </a:extLst>
          </p:cNvPr>
          <p:cNvSpPr txBox="1"/>
          <p:nvPr/>
        </p:nvSpPr>
        <p:spPr>
          <a:xfrm>
            <a:off x="2545021" y="1207437"/>
            <a:ext cx="7101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Project Name: Global Terrorism Data Analysis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DF9A7F-E9E3-B966-7B31-4A8BED5AC5C3}"/>
              </a:ext>
            </a:extLst>
          </p:cNvPr>
          <p:cNvSpPr txBox="1"/>
          <p:nvPr/>
        </p:nvSpPr>
        <p:spPr>
          <a:xfrm>
            <a:off x="3047223" y="3894771"/>
            <a:ext cx="6097554" cy="170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Name</a:t>
            </a:r>
            <a:r>
              <a:rPr lang="en-US" sz="1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: Md Rakibul Islam</a:t>
            </a:r>
          </a:p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Intern Career Internship Program</a:t>
            </a:r>
            <a:endParaRPr lang="en-US" sz="18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Designation: Data Analyst Intern</a:t>
            </a:r>
          </a:p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Location: Remote</a:t>
            </a:r>
            <a:endParaRPr lang="en-US" sz="18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1" name="Picture 6" descr="InternCareer logo">
            <a:extLst>
              <a:ext uri="{FF2B5EF4-FFF2-40B4-BE49-F238E27FC236}">
                <a16:creationId xmlns:a16="http://schemas.microsoft.com/office/drawing/2014/main" id="{C60B1CDB-DD1A-8F51-D48F-04F1A6E80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638" y="1825965"/>
            <a:ext cx="1810722" cy="191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571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46E9A9-EE73-60F1-4716-E03A9FB7D0C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95804">
                <a:schemeClr val="accent1">
                  <a:lumMod val="75000"/>
                  <a:alpha val="75000"/>
                </a:schemeClr>
              </a:gs>
              <a:gs pos="2098">
                <a:schemeClr val="accent1">
                  <a:lumMod val="75000"/>
                </a:schemeClr>
              </a:gs>
              <a:gs pos="19000">
                <a:srgbClr val="020646"/>
              </a:gs>
              <a:gs pos="81000">
                <a:srgbClr val="020646">
                  <a:alpha val="90000"/>
                </a:srgbClr>
              </a:gs>
            </a:gsLst>
            <a:lin ang="135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C7CD9B3-A560-C771-ED7A-B1B1E541C08B}"/>
              </a:ext>
            </a:extLst>
          </p:cNvPr>
          <p:cNvSpPr/>
          <p:nvPr/>
        </p:nvSpPr>
        <p:spPr>
          <a:xfrm>
            <a:off x="665389" y="5828629"/>
            <a:ext cx="2495550" cy="504825"/>
          </a:xfrm>
          <a:prstGeom prst="ellipse">
            <a:avLst/>
          </a:prstGeom>
          <a:solidFill>
            <a:schemeClr val="bg2">
              <a:lumMod val="50000"/>
              <a:alpha val="56000"/>
            </a:schemeClr>
          </a:solidFill>
          <a:ln>
            <a:noFill/>
          </a:ln>
          <a:effectLst>
            <a:softEdge rad="1016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1E78D4D-8508-8B8D-9F38-F02FD2648447}"/>
              </a:ext>
            </a:extLst>
          </p:cNvPr>
          <p:cNvGrpSpPr/>
          <p:nvPr/>
        </p:nvGrpSpPr>
        <p:grpSpPr>
          <a:xfrm>
            <a:off x="579664" y="3098917"/>
            <a:ext cx="2581275" cy="2786063"/>
            <a:chOff x="579664" y="2614028"/>
            <a:chExt cx="2581275" cy="2786063"/>
          </a:xfrm>
        </p:grpSpPr>
        <p:sp>
          <p:nvSpPr>
            <p:cNvPr id="7" name="Circle: Hollow 6">
              <a:extLst>
                <a:ext uri="{FF2B5EF4-FFF2-40B4-BE49-F238E27FC236}">
                  <a16:creationId xmlns:a16="http://schemas.microsoft.com/office/drawing/2014/main" id="{3B85B755-29D8-7AC5-54F1-5DAC77E07B03}"/>
                </a:ext>
              </a:extLst>
            </p:cNvPr>
            <p:cNvSpPr/>
            <p:nvPr/>
          </p:nvSpPr>
          <p:spPr>
            <a:xfrm>
              <a:off x="579664" y="2614028"/>
              <a:ext cx="2581275" cy="2786063"/>
            </a:xfrm>
            <a:prstGeom prst="donut">
              <a:avLst>
                <a:gd name="adj" fmla="val 811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scene3d>
              <a:camera prst="orthographicFront">
                <a:rot lat="0" lon="18600000" rev="600000"/>
              </a:camera>
              <a:lightRig rig="threePt" dir="t"/>
            </a:scene3d>
            <a:sp3d extrusionH="133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Circle: Hollow 7">
              <a:extLst>
                <a:ext uri="{FF2B5EF4-FFF2-40B4-BE49-F238E27FC236}">
                  <a16:creationId xmlns:a16="http://schemas.microsoft.com/office/drawing/2014/main" id="{9293A48B-CC67-FFC0-836A-66AAB50BC0FD}"/>
                </a:ext>
              </a:extLst>
            </p:cNvPr>
            <p:cNvSpPr/>
            <p:nvPr/>
          </p:nvSpPr>
          <p:spPr>
            <a:xfrm>
              <a:off x="1148755" y="3228269"/>
              <a:ext cx="1443093" cy="1557582"/>
            </a:xfrm>
            <a:prstGeom prst="donut">
              <a:avLst>
                <a:gd name="adj" fmla="val 12672"/>
              </a:avLst>
            </a:prstGeom>
            <a:solidFill>
              <a:srgbClr val="00B0F0"/>
            </a:solidFill>
            <a:ln>
              <a:noFill/>
            </a:ln>
            <a:scene3d>
              <a:camera prst="orthographicFront">
                <a:rot lat="0" lon="18600000" rev="600000"/>
              </a:camera>
              <a:lightRig rig="threePt" dir="t"/>
            </a:scene3d>
            <a:sp3d extrusionH="133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583493B-E57F-1337-5F1F-70A6FA83362E}"/>
                </a:ext>
              </a:extLst>
            </p:cNvPr>
            <p:cNvSpPr/>
            <p:nvPr/>
          </p:nvSpPr>
          <p:spPr>
            <a:xfrm>
              <a:off x="1665637" y="3786158"/>
              <a:ext cx="409328" cy="44180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orthographicFront">
                <a:rot lat="0" lon="18600000" rev="600000"/>
              </a:camera>
              <a:lightRig rig="threePt" dir="t"/>
            </a:scene3d>
            <a:sp3d extrusionH="133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B97DC1-3735-AD5C-F74B-28CD1C818763}"/>
              </a:ext>
            </a:extLst>
          </p:cNvPr>
          <p:cNvGrpSpPr/>
          <p:nvPr/>
        </p:nvGrpSpPr>
        <p:grpSpPr>
          <a:xfrm>
            <a:off x="1784907" y="2907485"/>
            <a:ext cx="9234546" cy="1211429"/>
            <a:chOff x="1784907" y="2907485"/>
            <a:chExt cx="9234546" cy="121142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FC9304-98D1-F776-EC04-31C5A709F7CB}"/>
                </a:ext>
              </a:extLst>
            </p:cNvPr>
            <p:cNvSpPr txBox="1"/>
            <p:nvPr/>
          </p:nvSpPr>
          <p:spPr>
            <a:xfrm>
              <a:off x="5290457" y="3068900"/>
              <a:ext cx="53837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Visualize terrorist attack over time and attack location on map.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320AA28-4726-408B-BB4A-9EDF7197A301}"/>
                </a:ext>
              </a:extLst>
            </p:cNvPr>
            <p:cNvCxnSpPr/>
            <p:nvPr/>
          </p:nvCxnSpPr>
          <p:spPr>
            <a:xfrm>
              <a:off x="5290457" y="4012002"/>
              <a:ext cx="57289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C03C28E-24E2-9B6E-07FC-1FE79DB8F1A9}"/>
                </a:ext>
              </a:extLst>
            </p:cNvPr>
            <p:cNvGrpSpPr/>
            <p:nvPr/>
          </p:nvGrpSpPr>
          <p:grpSpPr>
            <a:xfrm>
              <a:off x="1784907" y="2907485"/>
              <a:ext cx="3240531" cy="1211429"/>
              <a:chOff x="1784907" y="2907485"/>
              <a:chExt cx="3240531" cy="1211429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6428126E-42E1-77C4-35D2-F3EA8F8A1FE5}"/>
                  </a:ext>
                </a:extLst>
              </p:cNvPr>
              <p:cNvCxnSpPr>
                <a:cxnSpLocks/>
              </p:cNvCxnSpPr>
              <p:nvPr/>
            </p:nvCxnSpPr>
            <p:spPr>
              <a:xfrm rot="20597358" flipV="1">
                <a:off x="1784907" y="3926002"/>
                <a:ext cx="2529121" cy="19291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55D54A57-30E8-DE8E-7310-29078DBF9D38}"/>
                  </a:ext>
                </a:extLst>
              </p:cNvPr>
              <p:cNvSpPr/>
              <p:nvPr/>
            </p:nvSpPr>
            <p:spPr>
              <a:xfrm rot="17358764">
                <a:off x="4162322" y="3087141"/>
                <a:ext cx="751647" cy="392336"/>
              </a:xfrm>
              <a:custGeom>
                <a:avLst/>
                <a:gdLst>
                  <a:gd name="connsiteX0" fmla="*/ 790128 w 1269850"/>
                  <a:gd name="connsiteY0" fmla="*/ 0 h 838407"/>
                  <a:gd name="connsiteX1" fmla="*/ 1269850 w 1269850"/>
                  <a:gd name="connsiteY1" fmla="*/ 838407 h 838407"/>
                  <a:gd name="connsiteX2" fmla="*/ 479722 w 1269850"/>
                  <a:gd name="connsiteY2" fmla="*/ 838407 h 838407"/>
                  <a:gd name="connsiteX3" fmla="*/ 0 w 1269850"/>
                  <a:gd name="connsiteY3" fmla="*/ 0 h 838407"/>
                  <a:gd name="connsiteX4" fmla="*/ 790128 w 1269850"/>
                  <a:gd name="connsiteY4" fmla="*/ 0 h 838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9850" h="838407">
                    <a:moveTo>
                      <a:pt x="790128" y="0"/>
                    </a:moveTo>
                    <a:lnTo>
                      <a:pt x="1269850" y="838407"/>
                    </a:lnTo>
                    <a:lnTo>
                      <a:pt x="479722" y="838407"/>
                    </a:lnTo>
                    <a:lnTo>
                      <a:pt x="0" y="0"/>
                    </a:lnTo>
                    <a:lnTo>
                      <a:pt x="790128" y="0"/>
                    </a:lnTo>
                    <a:close/>
                  </a:path>
                </a:pathLst>
              </a:custGeom>
              <a:solidFill>
                <a:srgbClr val="FFA5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7FF95BB-C2E5-0485-A561-415906F98A13}"/>
                  </a:ext>
                </a:extLst>
              </p:cNvPr>
              <p:cNvSpPr/>
              <p:nvPr/>
            </p:nvSpPr>
            <p:spPr>
              <a:xfrm rot="2288910" flipH="1">
                <a:off x="4273790" y="3448174"/>
                <a:ext cx="751648" cy="392336"/>
              </a:xfrm>
              <a:custGeom>
                <a:avLst/>
                <a:gdLst>
                  <a:gd name="connsiteX0" fmla="*/ 790128 w 1269850"/>
                  <a:gd name="connsiteY0" fmla="*/ 0 h 838407"/>
                  <a:gd name="connsiteX1" fmla="*/ 1269850 w 1269850"/>
                  <a:gd name="connsiteY1" fmla="*/ 838407 h 838407"/>
                  <a:gd name="connsiteX2" fmla="*/ 479722 w 1269850"/>
                  <a:gd name="connsiteY2" fmla="*/ 838407 h 838407"/>
                  <a:gd name="connsiteX3" fmla="*/ 0 w 1269850"/>
                  <a:gd name="connsiteY3" fmla="*/ 0 h 838407"/>
                  <a:gd name="connsiteX4" fmla="*/ 790128 w 1269850"/>
                  <a:gd name="connsiteY4" fmla="*/ 0 h 838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9850" h="838407">
                    <a:moveTo>
                      <a:pt x="790128" y="0"/>
                    </a:moveTo>
                    <a:lnTo>
                      <a:pt x="1269850" y="838407"/>
                    </a:lnTo>
                    <a:lnTo>
                      <a:pt x="479722" y="838407"/>
                    </a:lnTo>
                    <a:lnTo>
                      <a:pt x="0" y="0"/>
                    </a:lnTo>
                    <a:lnTo>
                      <a:pt x="790128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00E3F94-5ECF-1604-BF71-474FF19AA1C2}"/>
              </a:ext>
            </a:extLst>
          </p:cNvPr>
          <p:cNvGrpSpPr/>
          <p:nvPr/>
        </p:nvGrpSpPr>
        <p:grpSpPr>
          <a:xfrm>
            <a:off x="2109503" y="4289233"/>
            <a:ext cx="8909950" cy="1345929"/>
            <a:chOff x="2109503" y="4289233"/>
            <a:chExt cx="8909950" cy="134592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2F86BC-7594-9D2A-2E58-3378E711BA0B}"/>
                </a:ext>
              </a:extLst>
            </p:cNvPr>
            <p:cNvSpPr txBox="1"/>
            <p:nvPr/>
          </p:nvSpPr>
          <p:spPr>
            <a:xfrm>
              <a:off x="5269130" y="4289233"/>
              <a:ext cx="53837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Analyze trends in attack type and weapons used.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5347DAF-C17D-A2AE-ABFF-5D98D7039242}"/>
                </a:ext>
              </a:extLst>
            </p:cNvPr>
            <p:cNvCxnSpPr/>
            <p:nvPr/>
          </p:nvCxnSpPr>
          <p:spPr>
            <a:xfrm>
              <a:off x="5290457" y="5270740"/>
              <a:ext cx="57289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EDA0C5A-EA90-DD4F-463E-A398D6EB0AB3}"/>
                </a:ext>
              </a:extLst>
            </p:cNvPr>
            <p:cNvGrpSpPr/>
            <p:nvPr/>
          </p:nvGrpSpPr>
          <p:grpSpPr>
            <a:xfrm rot="20035390">
              <a:off x="2109503" y="4292164"/>
              <a:ext cx="3043834" cy="1342998"/>
              <a:chOff x="2046497" y="3945933"/>
              <a:chExt cx="3043834" cy="1342998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4A5F70EE-4C88-F1CE-7FD6-1BAF18F58200}"/>
                  </a:ext>
                </a:extLst>
              </p:cNvPr>
              <p:cNvSpPr/>
              <p:nvPr/>
            </p:nvSpPr>
            <p:spPr>
              <a:xfrm rot="20110393">
                <a:off x="4338684" y="4390524"/>
                <a:ext cx="751647" cy="392336"/>
              </a:xfrm>
              <a:custGeom>
                <a:avLst/>
                <a:gdLst>
                  <a:gd name="connsiteX0" fmla="*/ 790128 w 1269850"/>
                  <a:gd name="connsiteY0" fmla="*/ 0 h 838407"/>
                  <a:gd name="connsiteX1" fmla="*/ 1269850 w 1269850"/>
                  <a:gd name="connsiteY1" fmla="*/ 838407 h 838407"/>
                  <a:gd name="connsiteX2" fmla="*/ 479722 w 1269850"/>
                  <a:gd name="connsiteY2" fmla="*/ 838407 h 838407"/>
                  <a:gd name="connsiteX3" fmla="*/ 0 w 1269850"/>
                  <a:gd name="connsiteY3" fmla="*/ 0 h 838407"/>
                  <a:gd name="connsiteX4" fmla="*/ 790128 w 1269850"/>
                  <a:gd name="connsiteY4" fmla="*/ 0 h 838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9850" h="838407">
                    <a:moveTo>
                      <a:pt x="790128" y="0"/>
                    </a:moveTo>
                    <a:lnTo>
                      <a:pt x="1269850" y="838407"/>
                    </a:lnTo>
                    <a:lnTo>
                      <a:pt x="479722" y="838407"/>
                    </a:lnTo>
                    <a:lnTo>
                      <a:pt x="0" y="0"/>
                    </a:lnTo>
                    <a:lnTo>
                      <a:pt x="790128" y="0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5569766E-36A5-BD9F-7FCC-ADF0B66C5FC8}"/>
                  </a:ext>
                </a:extLst>
              </p:cNvPr>
              <p:cNvSpPr/>
              <p:nvPr/>
            </p:nvSpPr>
            <p:spPr>
              <a:xfrm rot="5040539" flipH="1">
                <a:off x="4162834" y="4716939"/>
                <a:ext cx="751648" cy="392336"/>
              </a:xfrm>
              <a:custGeom>
                <a:avLst/>
                <a:gdLst>
                  <a:gd name="connsiteX0" fmla="*/ 790128 w 1269850"/>
                  <a:gd name="connsiteY0" fmla="*/ 0 h 838407"/>
                  <a:gd name="connsiteX1" fmla="*/ 1269850 w 1269850"/>
                  <a:gd name="connsiteY1" fmla="*/ 838407 h 838407"/>
                  <a:gd name="connsiteX2" fmla="*/ 479722 w 1269850"/>
                  <a:gd name="connsiteY2" fmla="*/ 838407 h 838407"/>
                  <a:gd name="connsiteX3" fmla="*/ 0 w 1269850"/>
                  <a:gd name="connsiteY3" fmla="*/ 0 h 838407"/>
                  <a:gd name="connsiteX4" fmla="*/ 790128 w 1269850"/>
                  <a:gd name="connsiteY4" fmla="*/ 0 h 838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9850" h="838407">
                    <a:moveTo>
                      <a:pt x="790128" y="0"/>
                    </a:moveTo>
                    <a:lnTo>
                      <a:pt x="1269850" y="838407"/>
                    </a:lnTo>
                    <a:lnTo>
                      <a:pt x="479722" y="838407"/>
                    </a:lnTo>
                    <a:lnTo>
                      <a:pt x="0" y="0"/>
                    </a:lnTo>
                    <a:lnTo>
                      <a:pt x="790128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C5E5AEB4-911C-4BEF-6E64-2E0152716F5C}"/>
                  </a:ext>
                </a:extLst>
              </p:cNvPr>
              <p:cNvCxnSpPr>
                <a:cxnSpLocks/>
                <a:endCxn id="21" idx="3"/>
              </p:cNvCxnSpPr>
              <p:nvPr/>
            </p:nvCxnSpPr>
            <p:spPr>
              <a:xfrm rot="1564610">
                <a:off x="2046497" y="3945933"/>
                <a:ext cx="2388250" cy="10073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AC55C5D-329A-F5F2-D888-33DACC06FD38}"/>
              </a:ext>
            </a:extLst>
          </p:cNvPr>
          <p:cNvGrpSpPr/>
          <p:nvPr/>
        </p:nvGrpSpPr>
        <p:grpSpPr>
          <a:xfrm>
            <a:off x="1998083" y="4204959"/>
            <a:ext cx="8676138" cy="2168153"/>
            <a:chOff x="1998083" y="4204959"/>
            <a:chExt cx="8676138" cy="216815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BD1E450-290E-982C-BA19-1DE71ACDF5B3}"/>
                </a:ext>
              </a:extLst>
            </p:cNvPr>
            <p:cNvSpPr txBox="1"/>
            <p:nvPr/>
          </p:nvSpPr>
          <p:spPr>
            <a:xfrm>
              <a:off x="5290457" y="5732636"/>
              <a:ext cx="5383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Compare casualties by region and year.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BBA144B-161D-A942-FDEB-FF999E9ED182}"/>
                </a:ext>
              </a:extLst>
            </p:cNvPr>
            <p:cNvGrpSpPr/>
            <p:nvPr/>
          </p:nvGrpSpPr>
          <p:grpSpPr>
            <a:xfrm rot="20984953">
              <a:off x="1998083" y="4204959"/>
              <a:ext cx="2894802" cy="2168153"/>
              <a:chOff x="1844814" y="3997610"/>
              <a:chExt cx="3080621" cy="2286193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F8D8C109-E341-5753-917C-BB3AA39391C5}"/>
                  </a:ext>
                </a:extLst>
              </p:cNvPr>
              <p:cNvSpPr/>
              <p:nvPr/>
            </p:nvSpPr>
            <p:spPr>
              <a:xfrm rot="20353696">
                <a:off x="4173788" y="5402401"/>
                <a:ext cx="751647" cy="392336"/>
              </a:xfrm>
              <a:custGeom>
                <a:avLst/>
                <a:gdLst>
                  <a:gd name="connsiteX0" fmla="*/ 790128 w 1269850"/>
                  <a:gd name="connsiteY0" fmla="*/ 0 h 838407"/>
                  <a:gd name="connsiteX1" fmla="*/ 1269850 w 1269850"/>
                  <a:gd name="connsiteY1" fmla="*/ 838407 h 838407"/>
                  <a:gd name="connsiteX2" fmla="*/ 479722 w 1269850"/>
                  <a:gd name="connsiteY2" fmla="*/ 838407 h 838407"/>
                  <a:gd name="connsiteX3" fmla="*/ 0 w 1269850"/>
                  <a:gd name="connsiteY3" fmla="*/ 0 h 838407"/>
                  <a:gd name="connsiteX4" fmla="*/ 790128 w 1269850"/>
                  <a:gd name="connsiteY4" fmla="*/ 0 h 838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9850" h="838407">
                    <a:moveTo>
                      <a:pt x="790128" y="0"/>
                    </a:moveTo>
                    <a:lnTo>
                      <a:pt x="1269850" y="838407"/>
                    </a:lnTo>
                    <a:lnTo>
                      <a:pt x="479722" y="838407"/>
                    </a:lnTo>
                    <a:lnTo>
                      <a:pt x="0" y="0"/>
                    </a:lnTo>
                    <a:lnTo>
                      <a:pt x="790128" y="0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FE4EC463-3E6D-0EDE-53E5-D8CE456D489C}"/>
                  </a:ext>
                </a:extLst>
              </p:cNvPr>
              <p:cNvSpPr/>
              <p:nvPr/>
            </p:nvSpPr>
            <p:spPr>
              <a:xfrm rot="5283842" flipH="1">
                <a:off x="3960554" y="5711811"/>
                <a:ext cx="751648" cy="392336"/>
              </a:xfrm>
              <a:custGeom>
                <a:avLst/>
                <a:gdLst>
                  <a:gd name="connsiteX0" fmla="*/ 790128 w 1269850"/>
                  <a:gd name="connsiteY0" fmla="*/ 0 h 838407"/>
                  <a:gd name="connsiteX1" fmla="*/ 1269850 w 1269850"/>
                  <a:gd name="connsiteY1" fmla="*/ 838407 h 838407"/>
                  <a:gd name="connsiteX2" fmla="*/ 479722 w 1269850"/>
                  <a:gd name="connsiteY2" fmla="*/ 838407 h 838407"/>
                  <a:gd name="connsiteX3" fmla="*/ 0 w 1269850"/>
                  <a:gd name="connsiteY3" fmla="*/ 0 h 838407"/>
                  <a:gd name="connsiteX4" fmla="*/ 790128 w 1269850"/>
                  <a:gd name="connsiteY4" fmla="*/ 0 h 838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9850" h="838407">
                    <a:moveTo>
                      <a:pt x="790128" y="0"/>
                    </a:moveTo>
                    <a:lnTo>
                      <a:pt x="1269850" y="838407"/>
                    </a:lnTo>
                    <a:lnTo>
                      <a:pt x="479722" y="838407"/>
                    </a:lnTo>
                    <a:lnTo>
                      <a:pt x="0" y="0"/>
                    </a:lnTo>
                    <a:lnTo>
                      <a:pt x="790128" y="0"/>
                    </a:lnTo>
                    <a:close/>
                  </a:path>
                </a:pathLst>
              </a:custGeom>
              <a:solidFill>
                <a:srgbClr val="30193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E314FB6B-E47A-12E0-1D18-2191ECD0D8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4814" y="3997610"/>
                <a:ext cx="2283027" cy="154223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D2BB766-5020-9011-50B4-D25D4714D501}"/>
              </a:ext>
            </a:extLst>
          </p:cNvPr>
          <p:cNvSpPr txBox="1"/>
          <p:nvPr/>
        </p:nvSpPr>
        <p:spPr>
          <a:xfrm>
            <a:off x="0" y="484889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Objectives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33E52F3-02FC-D4E1-241D-CD0A8CA5C7D4}"/>
              </a:ext>
            </a:extLst>
          </p:cNvPr>
          <p:cNvGrpSpPr/>
          <p:nvPr/>
        </p:nvGrpSpPr>
        <p:grpSpPr>
          <a:xfrm>
            <a:off x="1869837" y="1757105"/>
            <a:ext cx="9149616" cy="2702839"/>
            <a:chOff x="1869837" y="1757105"/>
            <a:chExt cx="9149616" cy="270283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574B73A-6E25-74D5-C80C-89FCBA9870C7}"/>
                </a:ext>
              </a:extLst>
            </p:cNvPr>
            <p:cNvSpPr txBox="1"/>
            <p:nvPr/>
          </p:nvSpPr>
          <p:spPr>
            <a:xfrm>
              <a:off x="5290457" y="1848567"/>
              <a:ext cx="53837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rial Rounded MT Bold" panose="020F0704030504030204" pitchFamily="34" charset="0"/>
                  <a:cs typeface="Times New Roman" panose="02020603050405020304" pitchFamily="18" charset="0"/>
                </a:rPr>
                <a:t>Data Exploration, Cleaning , handling missing values and outliers.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0A3BD14-8E07-DD9D-5AE5-EB604B08D247}"/>
                </a:ext>
              </a:extLst>
            </p:cNvPr>
            <p:cNvCxnSpPr/>
            <p:nvPr/>
          </p:nvCxnSpPr>
          <p:spPr>
            <a:xfrm>
              <a:off x="5290457" y="2749034"/>
              <a:ext cx="57289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C084F7D-23C8-42F6-AA33-8C484C4E011E}"/>
                </a:ext>
              </a:extLst>
            </p:cNvPr>
            <p:cNvGrpSpPr/>
            <p:nvPr/>
          </p:nvGrpSpPr>
          <p:grpSpPr>
            <a:xfrm>
              <a:off x="1869837" y="1757105"/>
              <a:ext cx="3356085" cy="2702839"/>
              <a:chOff x="1869837" y="1757105"/>
              <a:chExt cx="3356085" cy="2702839"/>
            </a:xfrm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D6EB102F-F242-EACC-2D04-11A24CB77BB5}"/>
                  </a:ext>
                </a:extLst>
              </p:cNvPr>
              <p:cNvSpPr/>
              <p:nvPr/>
            </p:nvSpPr>
            <p:spPr>
              <a:xfrm rot="16200000">
                <a:off x="4260598" y="1936761"/>
                <a:ext cx="751647" cy="392336"/>
              </a:xfrm>
              <a:custGeom>
                <a:avLst/>
                <a:gdLst>
                  <a:gd name="connsiteX0" fmla="*/ 790128 w 1269850"/>
                  <a:gd name="connsiteY0" fmla="*/ 0 h 838407"/>
                  <a:gd name="connsiteX1" fmla="*/ 1269850 w 1269850"/>
                  <a:gd name="connsiteY1" fmla="*/ 838407 h 838407"/>
                  <a:gd name="connsiteX2" fmla="*/ 479722 w 1269850"/>
                  <a:gd name="connsiteY2" fmla="*/ 838407 h 838407"/>
                  <a:gd name="connsiteX3" fmla="*/ 0 w 1269850"/>
                  <a:gd name="connsiteY3" fmla="*/ 0 h 838407"/>
                  <a:gd name="connsiteX4" fmla="*/ 790128 w 1269850"/>
                  <a:gd name="connsiteY4" fmla="*/ 0 h 838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9850" h="838407">
                    <a:moveTo>
                      <a:pt x="790128" y="0"/>
                    </a:moveTo>
                    <a:lnTo>
                      <a:pt x="1269850" y="838407"/>
                    </a:lnTo>
                    <a:lnTo>
                      <a:pt x="479722" y="838407"/>
                    </a:lnTo>
                    <a:lnTo>
                      <a:pt x="0" y="0"/>
                    </a:lnTo>
                    <a:lnTo>
                      <a:pt x="790128" y="0"/>
                    </a:lnTo>
                    <a:close/>
                  </a:path>
                </a:pathLst>
              </a:custGeom>
              <a:solidFill>
                <a:srgbClr val="3EFF0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9E8850E9-D86E-BA83-A696-E0C8D2CC7B27}"/>
                  </a:ext>
                </a:extLst>
              </p:cNvPr>
              <p:cNvSpPr/>
              <p:nvPr/>
            </p:nvSpPr>
            <p:spPr>
              <a:xfrm rot="1130146" flipH="1">
                <a:off x="4474274" y="2245865"/>
                <a:ext cx="751648" cy="392336"/>
              </a:xfrm>
              <a:custGeom>
                <a:avLst/>
                <a:gdLst>
                  <a:gd name="connsiteX0" fmla="*/ 790128 w 1269850"/>
                  <a:gd name="connsiteY0" fmla="*/ 0 h 838407"/>
                  <a:gd name="connsiteX1" fmla="*/ 1269850 w 1269850"/>
                  <a:gd name="connsiteY1" fmla="*/ 838407 h 838407"/>
                  <a:gd name="connsiteX2" fmla="*/ 479722 w 1269850"/>
                  <a:gd name="connsiteY2" fmla="*/ 838407 h 838407"/>
                  <a:gd name="connsiteX3" fmla="*/ 0 w 1269850"/>
                  <a:gd name="connsiteY3" fmla="*/ 0 h 838407"/>
                  <a:gd name="connsiteX4" fmla="*/ 790128 w 1269850"/>
                  <a:gd name="connsiteY4" fmla="*/ 0 h 838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9850" h="838407">
                    <a:moveTo>
                      <a:pt x="790128" y="0"/>
                    </a:moveTo>
                    <a:lnTo>
                      <a:pt x="1269850" y="838407"/>
                    </a:lnTo>
                    <a:lnTo>
                      <a:pt x="479722" y="838407"/>
                    </a:lnTo>
                    <a:lnTo>
                      <a:pt x="0" y="0"/>
                    </a:lnTo>
                    <a:lnTo>
                      <a:pt x="790128" y="0"/>
                    </a:lnTo>
                    <a:close/>
                  </a:path>
                </a:pathLst>
              </a:custGeom>
              <a:solidFill>
                <a:srgbClr val="0AD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0755A2E3-FF15-5AEF-A5B7-CC430DF23A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69837" y="2507983"/>
                <a:ext cx="2558494" cy="1951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9400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526EAC4-9883-29AA-D90B-983D2AD73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" y="48768"/>
            <a:ext cx="12100560" cy="676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416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4C5DB7C-0BF7-486C-EAD7-C4622C252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6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101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170B533-1432-A94D-D41C-241BB5B012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95804">
                <a:schemeClr val="accent1">
                  <a:lumMod val="75000"/>
                  <a:alpha val="75000"/>
                </a:schemeClr>
              </a:gs>
              <a:gs pos="2098">
                <a:schemeClr val="accent1">
                  <a:lumMod val="75000"/>
                </a:schemeClr>
              </a:gs>
              <a:gs pos="19000">
                <a:srgbClr val="020646"/>
              </a:gs>
              <a:gs pos="81000">
                <a:srgbClr val="020646">
                  <a:alpha val="90000"/>
                </a:srgbClr>
              </a:gs>
            </a:gsLst>
            <a:lin ang="135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947110-AE8B-A93C-439F-3EC243600EAA}"/>
              </a:ext>
            </a:extLst>
          </p:cNvPr>
          <p:cNvSpPr txBox="1"/>
          <p:nvPr/>
        </p:nvSpPr>
        <p:spPr>
          <a:xfrm>
            <a:off x="2883694" y="2767281"/>
            <a:ext cx="64246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63730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65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Arial Rounded MT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Rakibul Islam</dc:creator>
  <cp:lastModifiedBy>MD. Rakibul Islam</cp:lastModifiedBy>
  <cp:revision>8</cp:revision>
  <dcterms:created xsi:type="dcterms:W3CDTF">2024-03-01T12:43:48Z</dcterms:created>
  <dcterms:modified xsi:type="dcterms:W3CDTF">2024-03-05T09:13:04Z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2024-03-01T12:43:54Z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44154a5b-6d59-4363-98fc-2497a7c078c1</vt:lpwstr>
  </property>
  <property fmtid="{D5CDD505-2E9C-101B-9397-08002B2CF9AE}" pid="7" name="MSIP_Label_defa4170-0d19-0005-0004-bc88714345d2_ActionId">
    <vt:lpwstr>3e582d35-b078-469a-afaf-f2db0464897a</vt:lpwstr>
  </property>
  <property fmtid="{D5CDD505-2E9C-101B-9397-08002B2CF9AE}" pid="8" name="MSIP_Label_defa4170-0d19-0005-0004-bc88714345d2_ContentBits">
    <vt:lpwstr>0</vt:lpwstr>
  </property>
</Properties>
</file>