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 id="2147485449" r:id="rId2"/>
  </p:sldMasterIdLst>
  <p:notesMasterIdLst>
    <p:notesMasterId r:id="rId11"/>
  </p:notesMasterIdLst>
  <p:sldIdLst>
    <p:sldId id="2070" r:id="rId3"/>
    <p:sldId id="2071" r:id="rId4"/>
    <p:sldId id="2072" r:id="rId5"/>
    <p:sldId id="2073" r:id="rId6"/>
    <p:sldId id="2134805013" r:id="rId7"/>
    <p:sldId id="2134805014" r:id="rId8"/>
    <p:sldId id="2134805015" r:id="rId9"/>
    <p:sldId id="213480500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57E"/>
    <a:srgbClr val="01AF60"/>
    <a:srgbClr val="00B0AC"/>
    <a:srgbClr val="077BD6"/>
    <a:srgbClr val="BF8E03"/>
    <a:srgbClr val="B45C13"/>
    <a:srgbClr val="A01E17"/>
    <a:srgbClr val="FF4B4B"/>
    <a:srgbClr val="5C9FEE"/>
    <a:srgbClr val="F054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53" autoAdjust="0"/>
    <p:restoredTop sz="94660"/>
  </p:normalViewPr>
  <p:slideViewPr>
    <p:cSldViewPr snapToGrid="0">
      <p:cViewPr>
        <p:scale>
          <a:sx n="150" d="100"/>
          <a:sy n="150" d="100"/>
        </p:scale>
        <p:origin x="10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04T16:22:05.33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0,'0'0,"19"17,8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4T16:22:06.207"/>
    </inkml:context>
    <inkml:brush xml:id="br0">
      <inkml:brushProperty name="width" value="0.05" units="cm"/>
      <inkml:brushProperty name="height" value="0.05" units="cm"/>
      <inkml:brushProperty name="color" value="#50E6FF"/>
    </inkml:brush>
  </inkml:definitions>
  <inkml:trace contextRef="#ctx0" brushRef="#br0">738 0 6447 0 0,'-62'33'696'0'0,"22"-7"-138"0"0,2 0 0 0 0,1 5 0 0 0,-1-1 0 0 0,2 3-1 0 0,3 1 1 0 0,3 1 0 0 0,-1 0 0 0 0,3 5 0 0 0,-1-2-1 0 0,-27 61 1 0 0,6 1 104 0 0,5 1-1 0 0,-45 152 0 0 0,64-161-979 0 0,5 0-1 0 0,2 2 0 0 0,5 1 1 0 0,5-1-1 0 0,4 171 0 0 0,10-216 318 0 0,2 1 0 0 0,2-1-1 0 0,3 1 1 0 0,0 0 0 0 0,4-3-1 0 0,3 2 1 0 0,0-4 0 0 0,2 3-1 0 0,5-4 1 0 0,-2-1 0 0 0,4-1-1 0 0,3 1 1 0 0,0-5 0 0 0,63 66-1 0 0,-14-31 3 0 0,3-2 0 0 0,2-5-1 0 0,2-3 1 0 0,3-4 0 0 0,191 90-1 0 0,-229-125-407 0 0,2-3 0 0 0,1-4 0 0 0,1-1 0 0 0,1-2 0 0 0,0-2 0 0 0,84 5 0 0 0,-20-22-616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04T16:22:08.857"/>
    </inkml:context>
    <inkml:brush xml:id="br0">
      <inkml:brushProperty name="width" value="0.05" units="cm"/>
      <inkml:brushProperty name="height" value="0.05" units="cm"/>
      <inkml:brushProperty name="color" value="#50E6FF"/>
    </inkml:brush>
  </inkml:definitions>
  <inkml:trace contextRef="#ctx0" brushRef="#br0">229 1 6447 0 0,'0'0'483'0'0,"-2"0"-326"0"0,-10 2 3987 0 0,35 3-4144 0 0,3 5 0 0 0,0-1 0 0 0,-2 0 0 0 0,0 3 0 0 0,-1 0 0 0 0,29 19 0 0 0,135 108 0 0 0,-131-94 0 0 0,8 2 0 0 0,-64-47 8 0 0,0 2-1 0 0,0-2 1 0 0,0 0-1 0 0,0 3 1 0 0,0-3 0 0 0,0 0-1 0 0,0 2 1 0 0,0-2-1 0 0,0 3 1 0 0,0-3-1 0 0,0 0 1 0 0,0 2-1 0 0,0-2 1 0 0,-2 0-1 0 0,2 2 1 0 0,0-2 0 0 0,0 0-1 0 0,0 3 1 0 0,0-3-1 0 0,-3 0 1 0 0,3 2-1 0 0,0-2 1 0 0,0 0-1 0 0,-2 0 1 0 0,2 2-1 0 0,0-2 1 0 0,0 0-1 0 0,-2 0 1 0 0,2 0 0 0 0,0 3-1 0 0,-3-3 1 0 0,3 0-1 0 0,0 0 1 0 0,-2 0-1 0 0,2 0 1 0 0,0 0-1 0 0,-2 2 1 0 0,2-2-1 0 0,0 0 1 0 0,-3 0 0 0 0,3 0-1 0 0,-2 0 1 0 0,2 0-1 0 0,-2 0 1 0 0,-39 14 583 0 0,-112 8 600 0 0,23-8-1265 0 0,85-3-10 0 0,0 1 0 0 0,0 5 0 0 0,1-1 0 0 0,1 3 0 0 0,1 0 0 0 0,-65 45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27T01:59:00.314"/>
    </inkml:context>
    <inkml:brush xml:id="br0">
      <inkml:brushProperty name="width" value="0.1" units="cm"/>
      <inkml:brushProperty name="height" value="0.1" units="cm"/>
      <inkml:brushProperty name="color" value="#33CCFF"/>
    </inkml:brush>
  </inkml:definitions>
  <inkml:trace contextRef="#ctx0" brushRef="#br0">1013 7008 6447 0 0,'0'0'586'0'0,"-2"-1"-486"0"0,-19-13-30 0 0,0 1 145 0 0,1-1 1 0 0,0-1 0 0 0,-29-29 0 0 0,2-5 1351 0 0,5 6-887 0 0,2-2 1 0 0,-42-61-1 0 0,24 27 226 0 0,-109-116 0 0 0,71 88 327 0 0,34 34-902 0 0,-67-103 0 0 0,107 143-340 0 0,2-2 0 0 0,2 0 0 0 0,1-2 0 0 0,2 1 0 0 0,-19-73 0 0 0,23 57 9 0 0,3 0 0 0 0,2-1 0 0 0,2 0 0 0 0,2-1 0 0 0,3 1 0 0 0,2 0 0 0 0,11-63 0 0 0,-1 56 0 0 0,1 0 0 0 0,4 1 0 0 0,2 0 0 0 0,2 2 0 0 0,58-105 0 0 0,-35 84 0 0 0,124-233 0 0 0,-139 247 0 0 0,-2-2 0 0 0,36-134 0 0 0,-56 169-16 0 0,6-24-248 0 0,-2 0-1 0 0,-3 0 1 0 0,3-64-1 0 0,-12 101 204 0 0,0 1 0 0 0,-1-1 0 0 0,-1 1-1 0 0,-1-1 1 0 0,-1 1 0 0 0,0 0 0 0 0,-1 0 0 0 0,-1 1-1 0 0,0-1 1 0 0,-1 1 0 0 0,-1 1 0 0 0,0-1 0 0 0,-1 1-1 0 0,-16-19 1 0 0,-39-40 61 0 0,-94-83 0 0 0,121 129 0 0 0,37 27 0 0 0,-1 0 0 0 0,0 0 0 0 0,0 0 0 0 0,0 0 0 0 0,0 0 0 0 0,0 0 0 0 0,0 0 0 0 0,0 0 0 0 0,0 1 0 0 0,0-1 0 0 0,-1 0 0 0 0,1 1 0 0 0,0-1 0 0 0,0 1 0 0 0,-1-1 0 0 0,1 1 0 0 0,0 0 0 0 0,-1-1 0 0 0,0 1 0 0 0,0 0 0 0 0,1 0 0 0 0,0-1 0 0 0,0 1 0 0 0,-1 0 0 0 0,1-1 0 0 0,0 1 0 0 0,0-1 0 0 0,0 1 0 0 0,0-1 0 0 0,0 0 0 0 0,0 1 0 0 0,0-1 0 0 0,0 0 0 0 0,0 0 0 0 0,0 0 0 0 0,0 1 0 0 0,0-1 0 0 0,0 0 0 0 0,1 0 0 0 0,-2-2 0 0 0,-4-7 0 0 0,5 7 0 0 0,0 1 0 0 0,-1-1 0 0 0,1 0 0 0 0,-1 1 0 0 0,1 0 0 0 0,-1-1 0 0 0,0 1 0 0 0,0 0 0 0 0,0 0 0 0 0,0 0 0 0 0,0 0 0 0 0,-4-3 0 0 0,-1-2 0 0 0,7 7 0 0 0,-1 0 0 0 0,1-1 0 0 0,-1 1 0 0 0,1-1 0 0 0,-1 1 0 0 0,1 0 0 0 0,-1-1 0 0 0,1 1 0 0 0,0-1 0 0 0,-1 1 0 0 0,1-1 0 0 0,0 1 0 0 0,-1-1 0 0 0,1 1 0 0 0,0-1 0 0 0,0 1 0 0 0,-1-1 0 0 0,1 0 0 0 0,0 1 0 0 0,0-1 0 0 0,0 1 0 0 0,0-1 0 0 0,0 0 0 0 0,0 1 0 0 0,0-2 0 0 0,-1-10 0 0 0,0 1 0 0 0,1 11 0 0 0,0 0 0 0 0,0 0 0 0 0,0-1 0 0 0,1 1 0 0 0,-1 0 0 0 0,0 0 0 0 0,0 0 0 0 0,0 0 0 0 0,0-1 0 0 0,0 1 0 0 0,0 0 0 0 0,0 0 0 0 0,0 0 0 0 0,0 0 0 0 0,1 0 0 0 0,-1-1 0 0 0,0 1 0 0 0,0 0 0 0 0,0 0 0 0 0,0 0 0 0 0,1 0 0 0 0,-1 0 0 0 0,0 0 0 0 0,0 0 0 0 0,0 0 0 0 0,0-1 0 0 0,1 1 0 0 0,-1 0 0 0 0,0 0 0 0 0,0 0 0 0 0,0 0 0 0 0,1 0 0 0 0,-1 0 0 0 0,0 0 0 0 0,0 0 0 0 0,0 0 0 0 0,0 0 0 0 0,1 0 0 0 0,-1 0 0 0 0,0 0 0 0 0,0 1 0 0 0,0-1 0 0 0,1 0 0 0 0,-1 0 0 0 0,0 0 0 0 0,0 0 0 0 0,0 0 0 0 0,0 0 0 0 0,1 0 0 0 0,-1 0 0 0 0,0 1 0 0 0,0-1 0 0 0,0 0 0 0 0,0 0 0 0 0,0 0 0 0 0,0 0 0 0 0,1 0 0 0 0,-1 1 0 0 0,0-1 0 0 0,16 12 0 0 0,-9-8 0 0 0,11 6 0 0 0,1-2 0 0 0,-1 0 0 0 0,1-1 0 0 0,1-1 0 0 0,33 6 0 0 0,-43-10 0 0 0,-1-1 0 0 0,1 0 0 0 0,-1-1 0 0 0,1 0 0 0 0,-1 0 0 0 0,1-1 0 0 0,-1 0 0 0 0,1-1 0 0 0,-1 0 0 0 0,0-1 0 0 0,0 0 0 0 0,0 0 0 0 0,0-1 0 0 0,9-5 0 0 0,-7 3 0 0 0,0-1 0 0 0,-1-1 0 0 0,0 0 0 0 0,0 0 0 0 0,-1-1 0 0 0,0 0 0 0 0,-1-1 0 0 0,0 0 0 0 0,0 0 0 0 0,-1 0 0 0 0,-1-1 0 0 0,0 0 0 0 0,0-1 0 0 0,-1 1 0 0 0,0-1 0 0 0,-1 0 0 0 0,0 0 0 0 0,2-20 0 0 0,23-139 32 0 0,10-301 0 0 0,-41 241 932 0 0,-51-381 0 0 0,11 364-964 0 0,-20-197 0 0 0,59 394 0 0 0,2-1 0 0 0,2 1 0 0 0,3-1 0 0 0,2 1 0 0 0,2 0 0 0 0,24-80 0 0 0,-27 115-83 0 0,1 1 0 0 0,1 0 0 0 0,1 0 0 0 0,0 0 0 0 0,0 1 0 0 0,2 0 0 0 0,-1 1 0 0 0,2 0 0 0 0,0 0 0 0 0,0 1 0 0 0,18-14 0 0 0,-8 11-59 0 0,0 0 0 0 0,1 2-1 0 0,1 0 1 0 0,0 1 0 0 0,1 2 0 0 0,38-13-1 0 0,147-31-2013 0 0,-172 45-1936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27T01:59:08.150"/>
    </inkml:context>
    <inkml:brush xml:id="br0">
      <inkml:brushProperty name="width" value="0.1" units="cm"/>
      <inkml:brushProperty name="height" value="0.1" units="cm"/>
      <inkml:brushProperty name="color" value="#33CCFF"/>
    </inkml:brush>
  </inkml:definitions>
  <inkml:trace contextRef="#ctx0" brushRef="#br0">0 23 6447 0 0,'25'-20'142'0'0,"-25"19"-134"0"0,0 1 1 0 0,1 0 0 0 0,0 0-1 0 0,-1-1 1 0 0,1 1-1 0 0,-1 0 1 0 0,1 0 0 0 0,-1 0-1 0 0,1 0 1 0 0,-1 0-1 0 0,1 0 1 0 0,-1 0 0 0 0,1 0-1 0 0,0 0 1 0 0,-1 0-1 0 0,1 0 1 0 0,-1 0 0 0 0,1 0-1 0 0,-1 0 1 0 0,1 0 0 0 0,-1 1-1 0 0,1-1 1 0 0,-1 0-1 0 0,1 0 1 0 0,-1 1 0 0 0,1-1-1 0 0,-1 0 1 0 0,1 1-1 0 0,-1-1 1 0 0,0 0 0 0 0,1 1-1 0 0,-1-1 1 0 0,1 1-1 0 0,-1 0 1 0 0,1-1 31 0 0,90 56 883 0 0,-2 3 1 0 0,-4 5-1 0 0,127 119 0 0 0,5 48-208 0 0,60 61 1061 0 0,-184-196-1455 0 0,-3 4 0 0 0,-5 4 0 0 0,-5 3 0 0 0,106 186 0 0 0,-165-253-211 0 0,-2 1 1 0 0,-2 0-1 0 0,-1 2 0 0 0,-3 0 0 0 0,15 79 0 0 0,-20-62-123 0 0,-2 0 0 0 0,-3 1-1 0 0,-8 107 1 0 0,-68 290 13 0 0,4-31 0 0 0,54-247 512 0 0,8 1 0 0 0,7 0 0 0 0,27 192 0 0 0,-19-311-512 0 0,3 0 0 0 0,3-1 0 0 0,32 90 0 0 0,-34-120 0 0 0,2 0 0 0 0,1 0 0 0 0,1-2 0 0 0,2 0 0 0 0,1-1 0 0 0,1 0 0 0 0,1-2 0 0 0,29 28 0 0 0,-38-44-89 0 0,0 0 0 0 0,1-1-1 0 0,-1-1 1 0 0,2 0 0 0 0,-1-1-1 0 0,1 0 1 0 0,0-1 0 0 0,21 7-1 0 0,15 0-458 0 0,59 8-1 0 0,-63-12 458 0 0,-14-5 127 0 0,65 0 0 0 0,-77-5-406 0 0,1 1 0 0 0,-1 0 1 0 0,1 2-1 0 0,-1 1 1 0 0,0 0-1 0 0,0 2 1 0 0,32 11-1 0 0,-46-14 35 0 0,0 1 0 0 0,-1 0 0 0 0,0 1 0 0 0,1-1-1 0 0,5 6 1 0 0,4 9-689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27T01:59:09.328"/>
    </inkml:context>
    <inkml:brush xml:id="br0">
      <inkml:brushProperty name="width" value="0.1" units="cm"/>
      <inkml:brushProperty name="height" value="0.1" units="cm"/>
      <inkml:brushProperty name="color" value="#33CCFF"/>
    </inkml:brush>
  </inkml:definitions>
  <inkml:trace contextRef="#ctx0" brushRef="#br0">1 730 4607 0 0,'0'0'912'0'0,"35"-10"2144"0"0,-19 4-3000 0 0,0 2 0 0 0,0 0 0 0 0,1 1 0 0 0,-1 0-1 0 0,1 1 1 0 0,-1 1 0 0 0,1 1 0 0 0,0 1-1 0 0,19 2 1 0 0,28 0-6 0 0,-58-3-32 0 0,14-1 490 0 0,-1 2-1 0 0,1 0 1 0 0,29 6-1 0 0,-42-5-507 0 0,68 21 0 0 0,-61-17 0 0 0,0-1 0 0 0,0 0 0 0 0,1-1 0 0 0,15 2 0 0 0,-28-6 35 0 0,-1 1 0 0 0,0-1-1 0 0,0-1 1 0 0,0 1-1 0 0,1 0 1 0 0,-1 0 0 0 0,0 0-1 0 0,0-1 1 0 0,0 1-1 0 0,0 0 1 0 0,1-1 0 0 0,-1 1-1 0 0,0-1 1 0 0,0 0-1 0 0,0 1 1 0 0,0-1 0 0 0,0 0-1 0 0,0 0 1 0 0,0 1 0 0 0,-1-1-1 0 0,1 0 1 0 0,0 0-1 0 0,0 0 1 0 0,-1 0 0 0 0,1 0-1 0 0,0 0 1 0 0,-1 0-1 0 0,1 0 1 0 0,-1 0 0 0 0,1-1-1 0 0,-1 1 1 0 0,0 0-1 0 0,0 0 1 0 0,1 0 0 0 0,-1-1-1 0 0,0 1 1 0 0,0-2 0 0 0,0 1 89 0 0,3-15 249 0 0,-1 0 0 0 0,0 0-1 0 0,-2 0 1 0 0,0 0 0 0 0,-3-18-1 0 0,-17-87 91 0 0,12 81-506 0 0,-79-354-2555 0 0,85 387 2367 0 0,-3-33-1780 0 0,5 36 987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27T01:59:41.216"/>
    </inkml:context>
    <inkml:brush xml:id="br0">
      <inkml:brushProperty name="width" value="0.1" units="cm"/>
      <inkml:brushProperty name="height" value="0.1" units="cm"/>
      <inkml:brushProperty name="color" value="#008C3A"/>
    </inkml:brush>
  </inkml:definitions>
  <inkml:trace contextRef="#ctx0" brushRef="#br0">32 12 4607 0 0,'0'0'208'0'0,"-31"-9"7888"0"0,49 7-7187 0 0,28 2-1450 0 0,-21 3 541 0 0,0 2 0 0 0,-1 0 0 0 0,1 1 0 0 0,-1 2 0 0 0,30 13 0 0 0,-15-4 0 0 0,-1 3 0 0 0,47 32 0 0 0,-64-37 0 0 0,0 2 0 0 0,-2 0 0 0 0,0 2 0 0 0,-1 0 0 0 0,-1 0 0 0 0,0 2 0 0 0,-2 0 0 0 0,-1 1 0 0 0,18 35 0 0 0,-13-16 0 0 0,-1 0 0 0 0,-2 2 0 0 0,-3 0 0 0 0,15 73 0 0 0,-12-12 0 0 0,4 183 0 0 0,-27 107 0 0 0,6-365 0 0 0,-40 597 0 0 0,14-149 0 0 0,29-360 0 0 0,4-1 0 0 0,24 125 0 0 0,-24-206-1 0 0,2-1 0 0 0,1 0 0 0 0,2 0-1 0 0,27 58 1 0 0,-30-76 8 0 0,1-1-1 0 0,0 0 1 0 0,1-1-1 0 0,0 0 1 0 0,2-1-1 0 0,-1 0 1 0 0,2-1-1 0 0,-1 0 1 0 0,2-1-1 0 0,0-1 1 0 0,26 17-1 0 0,-25-20 137 0 0,-1 0-1 0 0,1-1 0 0 0,1 0 1 0 0,-1-2-1 0 0,1 1 1 0 0,0-2-1 0 0,0 0 0 0 0,0-1 1 0 0,0-1-1 0 0,0 0 1 0 0,1-1-1 0 0,-1-1 0 0 0,21-4 1 0 0,-2-1-146 0 0,-1-3 0 0 0,-1-1 0 0 0,0-1 0 0 0,0-2 0 0 0,35-19 0 0 0,-61 28 3 0 0,-4 2 0 0 0,1 0 0 0 0,-1 1 0 0 0,0-1 0 0 0,1 1 0 0 0,-1 0 0 0 0,1-1 0 0 0,-1 2 0 0 0,1-1 0 0 0,0 0 0 0 0,-1 1 0 0 0,1-1 0 0 0,0 1 0 0 0,-1 0 0 0 0,1 1 0 0 0,0-1 0 0 0,-1 0 0 0 0,1 1 0 0 0,-1 0 0 0 0,1 0 0 0 0,3 1 0 0 0,-5-1 0 0 0,-1 0 0 0 0,1 0 0 0 0,-1 0 0 0 0,1 0 0 0 0,-1 1 0 0 0,1-1 0 0 0,-1 0 0 0 0,1 1 0 0 0,-1-1 0 0 0,0 1 0 0 0,0-1 0 0 0,0 1 0 0 0,0-1 0 0 0,0 1 0 0 0,0 0 0 0 0,0-1 0 0 0,-1 1 0 0 0,1 0 0 0 0,-1 0 0 0 0,1 0 0 0 0,-1 0 0 0 0,1-1 0 0 0,-1 1 0 0 0,0 0 0 0 0,0 0 0 0 0,0 0 0 0 0,0 0 0 0 0,0 0 0 0 0,-1 2 0 0 0,-1 9 0 0 0,0 0 0 0 0,0 0 0 0 0,-5 13 0 0 0,5-20 0 0 0,-8 25 0 0 0,-2 0 0 0 0,0-1 0 0 0,-2 0 0 0 0,-25 38 0 0 0,-82 105 0 0 0,19-29 0 0 0,-118 174 0 0 0,72-107 0 0 0,93-126 0 0 0,5 2 0 0 0,-48 110 0 0 0,-47 199 0 0 0,128-337 0 0 0,3 0 0 0 0,2 1 0 0 0,-7 115 0 0 0,18-132 0 0 0,2 0 0 0 0,1 0 0 0 0,3 0 0 0 0,2-1 0 0 0,1 1 0 0 0,18 52 0 0 0,3-14 0 0 0,23 80 0 0 0,-45-135 0 0 0,-2 0 0 0 0,-1 0 0 0 0,-1 0 0 0 0,-1 39 0 0 0,-5-11 0 0 0,-3 1 0 0 0,-2-1 0 0 0,-30 101 0 0 0,11-71 0 0 0,-64 133 0 0 0,76-189-1401 0 0,-2-1 1 0 0,-33 43-1 0 0,27-47-133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27T01:59:47.799"/>
    </inkml:context>
    <inkml:brush xml:id="br0">
      <inkml:brushProperty name="width" value="0.1" units="cm"/>
      <inkml:brushProperty name="height" value="0.1" units="cm"/>
      <inkml:brushProperty name="color" value="#008C3A"/>
    </inkml:brush>
  </inkml:definitions>
  <inkml:trace contextRef="#ctx0" brushRef="#br0">2138 78 8287 0 0,'0'0'191'0'0,"4"-6"26"0"0,20-42 1201 0 0,-23 46-1300 0 0,0 1 0 0 0,0-1 0 0 0,0 1 0 0 0,0-1 1 0 0,1 1-1 0 0,-1 0 0 0 0,0-1 0 0 0,0 1 0 0 0,1 0 1 0 0,-1 0-1 0 0,1 0 0 0 0,-1 0 0 0 0,1 0 0 0 0,-1 0 1 0 0,1 1-1 0 0,0-1 0 0 0,-1 0 0 0 0,1 1 0 0 0,0-1 1 0 0,0 1-1 0 0,-1 0 0 0 0,1-1 0 0 0,2 1 0 0 0,2 0-63 0 0,1 0 0 0 0,-1 0 0 0 0,0 0 0 0 0,0 1 0 0 0,8 1 0 0 0,-5 1-55 0 0,1 1 0 0 0,-1 0 0 0 0,0 0 0 0 0,-1 0 0 0 0,1 1 0 0 0,-1 1 0 0 0,0-1 0 0 0,9 9 0 0 0,56 56 0 0 0,-72-70 0 0 0,33 35 0 0 0,-1 2 0 0 0,-1 2 0 0 0,-2 0 0 0 0,42 75 0 0 0,2 24 0 0 0,-12-25 0 0 0,78 193 0 0 0,-105-201-490 0 0,-4 2 0 0 0,-4 1-1 0 0,-5 1 1 0 0,-5 1 0 0 0,-5 0 0 0 0,-2 127-1 0 0,-12-107 401 0 0,-6-1-1 0 0,-5 0 0 0 0,-6 0 1 0 0,-5-2-1 0 0,-43 128 0 0 0,-96 229 2003 0 0,138-413-1867 0 0,-51 100 0 0 0,-49 61 788 0 0,75-143-300 0 0,-7 17-94 0 0,-183 306-270 0 0,-194 185-169 0 0,315-455 0 0 0,-271 248 0 0 0,163-186 17 0 0,-57 48-65 0 0,-17-23 522 0 0,192-152 503 0 0,50-35-663 0 0,-90 51 0 0 0,119-75-312 0 0,19-11-19 0 0,1 0 1 0 0,-1-1 0 0 0,-17 7-1 0 0,27-13-17 0 0,1 0-1 0 0,-1-1 0 0 0,1 1 0 0 0,0 0 1 0 0,-1 0-1 0 0,1 0 0 0 0,-1-1 0 0 0,1 1 1 0 0,0 0-1 0 0,-1 0 0 0 0,1-1 0 0 0,0 1 1 0 0,-1 0-1 0 0,1-1 0 0 0,0 1 0 0 0,0-1 1 0 0,-1 1-1 0 0,1 0 0 0 0,0-1 0 0 0,0 1 0 0 0,0-1 1 0 0,-1 1-1 0 0,1 0 0 0 0,0-1 0 0 0,0 1 1 0 0,0-1-1 0 0,0 1 0 0 0,0-1 0 0 0,0 1 1 0 0,0-1-1 0 0,0 1 0 0 0,0 0 0 0 0,0-2 1 0 0,-1-15-705 0 0,1 16 691 0 0,4-82-4169 0 0,-6 46 2682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1-27T01:59:50.544"/>
    </inkml:context>
    <inkml:brush xml:id="br0">
      <inkml:brushProperty name="width" value="0.1" units="cm"/>
      <inkml:brushProperty name="height" value="0.1" units="cm"/>
      <inkml:brushProperty name="color" value="#008C3A"/>
    </inkml:brush>
  </inkml:definitions>
  <inkml:trace contextRef="#ctx0" brushRef="#br0">257 693 6447 0 0,'0'0'306'0'0,"-16"-2"60"0"0,10 0 581 0 0,3 3-438 0 0,-13 6 554 0 0,15-7-1009 0 0,1 0 1 0 0,0 0-1 0 0,0 0 1 0 0,-1 0-1 0 0,1 0 0 0 0,0 0 1 0 0,-1 0-1 0 0,1 0 1 0 0,0 0-1 0 0,0 0 1 0 0,-1 0-1 0 0,1-1 1 0 0,0 1-1 0 0,0 0 1 0 0,0 0-1 0 0,-1 0 1 0 0,1 0-1 0 0,0-1 1 0 0,0 1-1 0 0,0 0 1 0 0,-1 0-1 0 0,1 0 1 0 0,0-1-1 0 0,0 1 1 0 0,0 0-1 0 0,0 0 1 0 0,0-1-1 0 0,-1 1 1 0 0,1 0-1 0 0,0 0 1 0 0,0-1-1 0 0,0 1 1 0 0,0 0-1 0 0,5-36 2478 0 0,-2 19-3275 0 0,7-19 1151 0 0,1 2 0 0 0,2-1-1 0 0,2 1 1 0 0,22-38 0 0 0,-36 70-415 0 0,47-82 15 0 0,101-132 0 0 0,-65 101-8 0 0,-77 105 0 0 0,-2 10 0 0 0,-5 9 0 0 0,-4 9 0 0 0,-6 12 1 0 0,-1 0 0 0 0,-2-1 0 0 0,-1 0 0 0 0,-22 33 0 0 0,-80 101-46 0 0,99-140 21 0 0,-150 186-1803 0 0,139-175 1726 0 0,-4 7 101 0 0,19-23 0 0 0,0-1 0 0 0,-2 0 0 0 0,0-1 0 0 0,-26 22 0 0 0,-11 3 876 0 0,64-44 75 0 0,52-21-770 0 0,-51 18-184 0 0,0 0 0 0 0,1 1 0 0 0,-1 1 0 0 0,17-4-1 0 0,2 4 4 0 0,0 2 0 0 0,0 1 0 0 0,34 3 0 0 0,98 17 0 0 0,-9-1 0 0 0,-75-10 0 0 0,-56-4 0 0 0,1-1 0 0 0,-1-1 0 0 0,1-1 0 0 0,0-1 0 0 0,33-5 0 0 0,72-20-3476 0 0,-103 21-960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8BE8-02AD-4813-A149-3E3EF4D7B416}" type="datetimeFigureOut">
              <a:rPr lang="en-CA" smtClean="0"/>
              <a:t>2021-01-28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0FD28-ABBC-423E-957A-7FF65DF84C98}" type="slidenum">
              <a:rPr lang="en-CA" smtClean="0"/>
              <a:t>‹#›</a:t>
            </a:fld>
            <a:endParaRPr lang="en-CA"/>
          </a:p>
        </p:txBody>
      </p:sp>
    </p:spTree>
    <p:extLst>
      <p:ext uri="{BB962C8B-B14F-4D97-AF65-F5344CB8AC3E}">
        <p14:creationId xmlns:p14="http://schemas.microsoft.com/office/powerpoint/2010/main" val="147799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982" lvl="1"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43FACBC-306F-47B9-81C3-428BB4AA8297}" type="datetime8">
              <a:rPr lang="en-US" smtClean="0"/>
              <a:t>1/28/2021 8:08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22306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982" lvl="1"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43FACBC-306F-47B9-81C3-428BB4AA8297}" type="datetime8">
              <a:rPr lang="en-US" smtClean="0"/>
              <a:t>1/28/2021 12:20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306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982" lvl="1"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43FACBC-306F-47B9-81C3-428BB4AA8297}" type="datetime8">
              <a:rPr lang="en-US" smtClean="0"/>
              <a:t>1/28/2021 8:08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7226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982" lvl="1"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743FACBC-306F-47B9-81C3-428BB4AA8297}" type="datetime8">
              <a:rPr lang="en-US" smtClean="0"/>
              <a:t>1/28/2021 8:08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7514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206E34-2AFF-4543-9429-368FDE16B2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3083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206E34-2AFF-4543-9429-368FDE16B2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3083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206E34-2AFF-4543-9429-368FDE16B2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3083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206E34-2AFF-4543-9429-368FDE16B2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7982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24" name="Graphic 23">
            <a:extLst>
              <a:ext uri="{FF2B5EF4-FFF2-40B4-BE49-F238E27FC236}">
                <a16:creationId xmlns:a16="http://schemas.microsoft.com/office/drawing/2014/main" id="{6691F0E6-520C-48C4-97A4-196C522C8D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3496" y="52387"/>
            <a:ext cx="3400425" cy="6753225"/>
          </a:xfrm>
          <a:prstGeom prst="rect">
            <a:avLst/>
          </a:prstGeom>
        </p:spPr>
      </p:pic>
      <p:grpSp>
        <p:nvGrpSpPr>
          <p:cNvPr id="25" name="Group 24">
            <a:extLst>
              <a:ext uri="{FF2B5EF4-FFF2-40B4-BE49-F238E27FC236}">
                <a16:creationId xmlns:a16="http://schemas.microsoft.com/office/drawing/2014/main" id="{E495A339-1A4A-4E41-B731-C58A5E64D7D6}"/>
              </a:ext>
            </a:extLst>
          </p:cNvPr>
          <p:cNvGrpSpPr/>
          <p:nvPr userDrawn="1"/>
        </p:nvGrpSpPr>
        <p:grpSpPr>
          <a:xfrm>
            <a:off x="7375751" y="2390243"/>
            <a:ext cx="3176375" cy="1793104"/>
            <a:chOff x="3662362" y="3651981"/>
            <a:chExt cx="4108917" cy="2421731"/>
          </a:xfrm>
        </p:grpSpPr>
        <p:sp>
          <p:nvSpPr>
            <p:cNvPr id="26" name="AutoShape 3">
              <a:extLst>
                <a:ext uri="{FF2B5EF4-FFF2-40B4-BE49-F238E27FC236}">
                  <a16:creationId xmlns:a16="http://schemas.microsoft.com/office/drawing/2014/main" id="{2B60F444-03D5-466B-BCEC-651DB884BB25}"/>
                </a:ext>
              </a:extLst>
            </p:cNvPr>
            <p:cNvSpPr>
              <a:spLocks noChangeAspect="1" noChangeArrowheads="1" noTextEdit="1"/>
            </p:cNvSpPr>
            <p:nvPr/>
          </p:nvSpPr>
          <p:spPr bwMode="auto">
            <a:xfrm>
              <a:off x="3662362" y="3897249"/>
              <a:ext cx="3952875" cy="21764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C3C41"/>
                </a:solidFill>
                <a:effectLst/>
                <a:uLnTx/>
                <a:uFillTx/>
              </a:endParaRPr>
            </a:p>
          </p:txBody>
        </p:sp>
        <p:sp>
          <p:nvSpPr>
            <p:cNvPr id="27" name="Freeform 5">
              <a:extLst>
                <a:ext uri="{FF2B5EF4-FFF2-40B4-BE49-F238E27FC236}">
                  <a16:creationId xmlns:a16="http://schemas.microsoft.com/office/drawing/2014/main" id="{AA59A913-EFD1-46DC-8F7B-0C026653B577}"/>
                </a:ext>
              </a:extLst>
            </p:cNvPr>
            <p:cNvSpPr>
              <a:spLocks/>
            </p:cNvSpPr>
            <p:nvPr/>
          </p:nvSpPr>
          <p:spPr bwMode="auto">
            <a:xfrm>
              <a:off x="4057324" y="4025044"/>
              <a:ext cx="3328988" cy="1920875"/>
            </a:xfrm>
            <a:custGeom>
              <a:avLst/>
              <a:gdLst>
                <a:gd name="T0" fmla="*/ 0 w 767"/>
                <a:gd name="T1" fmla="*/ 334 h 432"/>
                <a:gd name="T2" fmla="*/ 0 w 767"/>
                <a:gd name="T3" fmla="*/ 334 h 432"/>
                <a:gd name="T4" fmla="*/ 0 w 767"/>
                <a:gd name="T5" fmla="*/ 338 h 432"/>
                <a:gd name="T6" fmla="*/ 93 w 767"/>
                <a:gd name="T7" fmla="*/ 432 h 432"/>
                <a:gd name="T8" fmla="*/ 673 w 767"/>
                <a:gd name="T9" fmla="*/ 432 h 432"/>
                <a:gd name="T10" fmla="*/ 767 w 767"/>
                <a:gd name="T11" fmla="*/ 338 h 432"/>
                <a:gd name="T12" fmla="*/ 767 w 767"/>
                <a:gd name="T13" fmla="*/ 334 h 432"/>
                <a:gd name="T14" fmla="*/ 693 w 767"/>
                <a:gd name="T15" fmla="*/ 242 h 432"/>
                <a:gd name="T16" fmla="*/ 695 w 767"/>
                <a:gd name="T17" fmla="*/ 216 h 432"/>
                <a:gd name="T18" fmla="*/ 479 w 767"/>
                <a:gd name="T19" fmla="*/ 0 h 432"/>
                <a:gd name="T20" fmla="*/ 297 w 767"/>
                <a:gd name="T21" fmla="*/ 100 h 432"/>
                <a:gd name="T22" fmla="*/ 263 w 767"/>
                <a:gd name="T23" fmla="*/ 96 h 432"/>
                <a:gd name="T24" fmla="*/ 120 w 767"/>
                <a:gd name="T25" fmla="*/ 240 h 432"/>
                <a:gd name="T26" fmla="*/ 93 w 767"/>
                <a:gd name="T27" fmla="*/ 240 h 432"/>
                <a:gd name="T28" fmla="*/ 0 w 767"/>
                <a:gd name="T29" fmla="*/ 334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7" h="432">
                  <a:moveTo>
                    <a:pt x="0" y="334"/>
                  </a:moveTo>
                  <a:lnTo>
                    <a:pt x="0" y="334"/>
                  </a:lnTo>
                  <a:lnTo>
                    <a:pt x="0" y="338"/>
                  </a:lnTo>
                  <a:cubicBezTo>
                    <a:pt x="0" y="390"/>
                    <a:pt x="41" y="432"/>
                    <a:pt x="93" y="432"/>
                  </a:cubicBezTo>
                  <a:lnTo>
                    <a:pt x="673" y="432"/>
                  </a:lnTo>
                  <a:cubicBezTo>
                    <a:pt x="725" y="432"/>
                    <a:pt x="767" y="390"/>
                    <a:pt x="767" y="338"/>
                  </a:cubicBezTo>
                  <a:lnTo>
                    <a:pt x="767" y="334"/>
                  </a:lnTo>
                  <a:cubicBezTo>
                    <a:pt x="767" y="289"/>
                    <a:pt x="735" y="251"/>
                    <a:pt x="693" y="242"/>
                  </a:cubicBezTo>
                  <a:cubicBezTo>
                    <a:pt x="694" y="233"/>
                    <a:pt x="695" y="225"/>
                    <a:pt x="695" y="216"/>
                  </a:cubicBezTo>
                  <a:cubicBezTo>
                    <a:pt x="695" y="97"/>
                    <a:pt x="598" y="0"/>
                    <a:pt x="479" y="0"/>
                  </a:cubicBezTo>
                  <a:cubicBezTo>
                    <a:pt x="403" y="0"/>
                    <a:pt x="335" y="40"/>
                    <a:pt x="297" y="100"/>
                  </a:cubicBezTo>
                  <a:cubicBezTo>
                    <a:pt x="286" y="98"/>
                    <a:pt x="275" y="96"/>
                    <a:pt x="263" y="96"/>
                  </a:cubicBezTo>
                  <a:cubicBezTo>
                    <a:pt x="184" y="96"/>
                    <a:pt x="120" y="161"/>
                    <a:pt x="120" y="240"/>
                  </a:cubicBezTo>
                  <a:lnTo>
                    <a:pt x="93" y="240"/>
                  </a:lnTo>
                  <a:cubicBezTo>
                    <a:pt x="41" y="240"/>
                    <a:pt x="0" y="282"/>
                    <a:pt x="0" y="334"/>
                  </a:cubicBezTo>
                  <a:close/>
                </a:path>
              </a:pathLst>
            </a:custGeom>
            <a:solidFill>
              <a:srgbClr val="7CE3FC"/>
            </a:solidFill>
            <a:ln w="0">
              <a:solidFill>
                <a:srgbClr val="50E6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C3C41"/>
                </a:solidFill>
                <a:effectLst/>
                <a:uLnTx/>
                <a:uFillTx/>
              </a:endParaRPr>
            </a:p>
          </p:txBody>
        </p:sp>
        <p:sp>
          <p:nvSpPr>
            <p:cNvPr id="28" name="Freeform 6">
              <a:extLst>
                <a:ext uri="{FF2B5EF4-FFF2-40B4-BE49-F238E27FC236}">
                  <a16:creationId xmlns:a16="http://schemas.microsoft.com/office/drawing/2014/main" id="{C44451E3-891E-4FCB-987C-19B7C10581F2}"/>
                </a:ext>
              </a:extLst>
            </p:cNvPr>
            <p:cNvSpPr>
              <a:spLocks/>
            </p:cNvSpPr>
            <p:nvPr/>
          </p:nvSpPr>
          <p:spPr bwMode="auto">
            <a:xfrm>
              <a:off x="5791666" y="3651981"/>
              <a:ext cx="1979613" cy="1139825"/>
            </a:xfrm>
            <a:custGeom>
              <a:avLst/>
              <a:gdLst>
                <a:gd name="T0" fmla="*/ 0 w 456"/>
                <a:gd name="T1" fmla="*/ 198 h 256"/>
                <a:gd name="T2" fmla="*/ 0 w 456"/>
                <a:gd name="T3" fmla="*/ 198 h 256"/>
                <a:gd name="T4" fmla="*/ 0 w 456"/>
                <a:gd name="T5" fmla="*/ 201 h 256"/>
                <a:gd name="T6" fmla="*/ 55 w 456"/>
                <a:gd name="T7" fmla="*/ 256 h 256"/>
                <a:gd name="T8" fmla="*/ 400 w 456"/>
                <a:gd name="T9" fmla="*/ 256 h 256"/>
                <a:gd name="T10" fmla="*/ 456 w 456"/>
                <a:gd name="T11" fmla="*/ 201 h 256"/>
                <a:gd name="T12" fmla="*/ 456 w 456"/>
                <a:gd name="T13" fmla="*/ 198 h 256"/>
                <a:gd name="T14" fmla="*/ 412 w 456"/>
                <a:gd name="T15" fmla="*/ 144 h 256"/>
                <a:gd name="T16" fmla="*/ 413 w 456"/>
                <a:gd name="T17" fmla="*/ 128 h 256"/>
                <a:gd name="T18" fmla="*/ 285 w 456"/>
                <a:gd name="T19" fmla="*/ 0 h 256"/>
                <a:gd name="T20" fmla="*/ 177 w 456"/>
                <a:gd name="T21" fmla="*/ 59 h 256"/>
                <a:gd name="T22" fmla="*/ 156 w 456"/>
                <a:gd name="T23" fmla="*/ 57 h 256"/>
                <a:gd name="T24" fmla="*/ 71 w 456"/>
                <a:gd name="T25" fmla="*/ 142 h 256"/>
                <a:gd name="T26" fmla="*/ 55 w 456"/>
                <a:gd name="T27" fmla="*/ 142 h 256"/>
                <a:gd name="T28" fmla="*/ 0 w 456"/>
                <a:gd name="T29" fmla="*/ 19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6" h="256">
                  <a:moveTo>
                    <a:pt x="0" y="198"/>
                  </a:moveTo>
                  <a:lnTo>
                    <a:pt x="0" y="198"/>
                  </a:lnTo>
                  <a:lnTo>
                    <a:pt x="0" y="201"/>
                  </a:lnTo>
                  <a:cubicBezTo>
                    <a:pt x="0" y="232"/>
                    <a:pt x="24" y="256"/>
                    <a:pt x="55" y="256"/>
                  </a:cubicBezTo>
                  <a:lnTo>
                    <a:pt x="400" y="256"/>
                  </a:lnTo>
                  <a:cubicBezTo>
                    <a:pt x="431" y="256"/>
                    <a:pt x="456" y="232"/>
                    <a:pt x="456" y="201"/>
                  </a:cubicBezTo>
                  <a:lnTo>
                    <a:pt x="456" y="198"/>
                  </a:lnTo>
                  <a:cubicBezTo>
                    <a:pt x="456" y="171"/>
                    <a:pt x="437" y="149"/>
                    <a:pt x="412" y="144"/>
                  </a:cubicBezTo>
                  <a:cubicBezTo>
                    <a:pt x="413" y="138"/>
                    <a:pt x="413" y="133"/>
                    <a:pt x="413" y="128"/>
                  </a:cubicBezTo>
                  <a:cubicBezTo>
                    <a:pt x="413" y="57"/>
                    <a:pt x="356" y="0"/>
                    <a:pt x="285" y="0"/>
                  </a:cubicBezTo>
                  <a:cubicBezTo>
                    <a:pt x="239" y="0"/>
                    <a:pt x="199" y="23"/>
                    <a:pt x="177" y="59"/>
                  </a:cubicBezTo>
                  <a:cubicBezTo>
                    <a:pt x="170" y="58"/>
                    <a:pt x="163" y="57"/>
                    <a:pt x="156" y="57"/>
                  </a:cubicBezTo>
                  <a:cubicBezTo>
                    <a:pt x="109" y="57"/>
                    <a:pt x="71" y="95"/>
                    <a:pt x="71" y="142"/>
                  </a:cubicBezTo>
                  <a:lnTo>
                    <a:pt x="55" y="142"/>
                  </a:lnTo>
                  <a:cubicBezTo>
                    <a:pt x="24" y="142"/>
                    <a:pt x="0" y="167"/>
                    <a:pt x="0" y="198"/>
                  </a:cubicBezTo>
                  <a:close/>
                </a:path>
              </a:pathLst>
            </a:custGeom>
            <a:solidFill>
              <a:srgbClr val="2F7ACC"/>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C3C41"/>
                </a:solidFill>
                <a:effectLst/>
                <a:uLnTx/>
                <a:uFillTx/>
              </a:endParaRPr>
            </a:p>
          </p:txBody>
        </p:sp>
      </p:grpSp>
      <p:pic>
        <p:nvPicPr>
          <p:cNvPr id="22" name="MS logo gray - EMF" descr="Microsoft logo, gray text version">
            <a:extLst>
              <a:ext uri="{FF2B5EF4-FFF2-40B4-BE49-F238E27FC236}">
                <a16:creationId xmlns:a16="http://schemas.microsoft.com/office/drawing/2014/main" id="{7974B5BE-9DE3-4677-9705-03E3F55E5966}"/>
              </a:ext>
            </a:extLst>
          </p:cNvPr>
          <p:cNvPicPr>
            <a:picLocks noChangeAspect="1"/>
          </p:cNvPicPr>
          <p:nvPr userDrawn="1"/>
        </p:nvPicPr>
        <p:blipFill>
          <a:blip r:embed="rId4"/>
          <a:stretch>
            <a:fillRect/>
          </a:stretch>
        </p:blipFill>
        <p:spPr bwMode="black">
          <a:xfrm>
            <a:off x="1568195" y="589877"/>
            <a:ext cx="1366440" cy="292608"/>
          </a:xfrm>
          <a:prstGeom prst="rect">
            <a:avLst/>
          </a:prstGeom>
        </p:spPr>
      </p:pic>
      <p:pic>
        <p:nvPicPr>
          <p:cNvPr id="23" name="Picture 4" descr="Bell Canada - Wikipedia">
            <a:extLst>
              <a:ext uri="{FF2B5EF4-FFF2-40B4-BE49-F238E27FC236}">
                <a16:creationId xmlns:a16="http://schemas.microsoft.com/office/drawing/2014/main" id="{D56C791F-B339-4A4E-954F-B2676691D6B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82042" y="585788"/>
            <a:ext cx="520521" cy="29669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221A671E-C19A-48C3-A91F-668CCCE5323D}"/>
              </a:ext>
            </a:extLst>
          </p:cNvPr>
          <p:cNvCxnSpPr/>
          <p:nvPr userDrawn="1"/>
        </p:nvCxnSpPr>
        <p:spPr>
          <a:xfrm>
            <a:off x="1342070" y="585788"/>
            <a:ext cx="0" cy="296697"/>
          </a:xfrm>
          <a:prstGeom prst="line">
            <a:avLst/>
          </a:prstGeom>
          <a:ln w="12700">
            <a:solidFill>
              <a:srgbClr val="73737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6" name="Picture 5" descr="Two women working in an office.&#10;&#10;">
            <a:extLst>
              <a:ext uri="{FF2B5EF4-FFF2-40B4-BE49-F238E27FC236}">
                <a16:creationId xmlns:a16="http://schemas.microsoft.com/office/drawing/2014/main" id="{73666D3B-9CD2-42EE-B937-0DD8CE1638AA}"/>
              </a:ext>
            </a:extLst>
          </p:cNvPr>
          <p:cNvPicPr>
            <a:picLocks noChangeAspect="1"/>
          </p:cNvPicPr>
          <p:nvPr userDrawn="1"/>
        </p:nvPicPr>
        <p:blipFill rotWithShape="1">
          <a:blip r:embed="rId2"/>
          <a:srcRect l="10963" r="22388"/>
          <a:stretch/>
        </p:blipFill>
        <p:spPr bwMode="ltGray">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gradFill>
                  <a:gsLst>
                    <a:gs pos="0">
                      <a:schemeClr val="tx1"/>
                    </a:gs>
                    <a:gs pos="100000">
                      <a:schemeClr val="tx1"/>
                    </a:gs>
                  </a:gsLst>
                  <a:lin ang="5400000" scaled="1"/>
                </a:gradFill>
              </a:defRPr>
            </a:lvl1pPr>
          </a:lstStyle>
          <a:p>
            <a:r>
              <a:rPr lang="en-US"/>
              <a:t>Title</a:t>
            </a:r>
          </a:p>
        </p:txBody>
      </p:sp>
    </p:spTree>
    <p:extLst>
      <p:ext uri="{BB962C8B-B14F-4D97-AF65-F5344CB8AC3E}">
        <p14:creationId xmlns:p14="http://schemas.microsoft.com/office/powerpoint/2010/main" val="13569629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zure Data All Hands">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EE0C23-C0DD-6E4A-9E72-11CB6C3AA833}"/>
              </a:ext>
            </a:extLst>
          </p:cNvPr>
          <p:cNvSpPr/>
          <p:nvPr userDrawn="1"/>
        </p:nvSpPr>
        <p:spPr bwMode="auto">
          <a:xfrm>
            <a:off x="5326064" y="1"/>
            <a:ext cx="68659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l" defTabSz="811730" fontAlgn="base">
              <a:spcBef>
                <a:spcPct val="0"/>
              </a:spcBef>
              <a:spcAft>
                <a:spcPct val="0"/>
              </a:spcAft>
            </a:pPr>
            <a:endParaRPr lang="en-US" sz="1741" err="1">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1372" y="377372"/>
            <a:ext cx="6103257" cy="6103258"/>
          </a:xfrm>
          <a:prstGeom prst="rect">
            <a:avLst/>
          </a:prstGeom>
        </p:spPr>
      </p:pic>
      <p:sp>
        <p:nvSpPr>
          <p:cNvPr id="3" name="Rectangle 2">
            <a:extLst>
              <a:ext uri="{FF2B5EF4-FFF2-40B4-BE49-F238E27FC236}">
                <a16:creationId xmlns:a16="http://schemas.microsoft.com/office/drawing/2014/main" id="{4696F784-A615-2F41-93AA-8064D970D771}"/>
              </a:ext>
            </a:extLst>
          </p:cNvPr>
          <p:cNvSpPr/>
          <p:nvPr userDrawn="1"/>
        </p:nvSpPr>
        <p:spPr bwMode="auto">
          <a:xfrm>
            <a:off x="1" y="2"/>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l" defTabSz="811730" fontAlgn="base">
              <a:spcBef>
                <a:spcPct val="0"/>
              </a:spcBef>
              <a:spcAft>
                <a:spcPct val="0"/>
              </a:spcAft>
            </a:pPr>
            <a:endParaRPr lang="en-US" sz="1741"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568914"/>
            <a:ext cx="4167887" cy="964623"/>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0"/>
            <a:ext cx="4164583"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a:t>Speaker name or subtitle</a:t>
            </a:r>
          </a:p>
        </p:txBody>
      </p:sp>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3" y="6088741"/>
            <a:ext cx="4164583" cy="187615"/>
          </a:xfrm>
          <a:noFill/>
        </p:spPr>
        <p:txBody>
          <a:bodyPr wrap="square" lIns="0" tIns="0" rIns="0" bIns="0">
            <a:spAutoFit/>
          </a:bodyPr>
          <a:lstStyle>
            <a:lvl1pPr marL="0" indent="0">
              <a:spcBef>
                <a:spcPts val="0"/>
              </a:spcBef>
              <a:buNone/>
              <a:defRPr sz="1219"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3" y="4400889"/>
            <a:ext cx="4164583" cy="187615"/>
          </a:xfrm>
          <a:noFill/>
        </p:spPr>
        <p:txBody>
          <a:bodyPr wrap="square" lIns="0" tIns="0" rIns="0" bIns="0">
            <a:spAutoFit/>
          </a:bodyPr>
          <a:lstStyle>
            <a:lvl1pPr marL="0" indent="0">
              <a:spcBef>
                <a:spcPts val="0"/>
              </a:spcBef>
              <a:buNone/>
              <a:defRPr sz="1219"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34ABE124-0544-0C4D-9FCE-68AA16069F0C}"/>
              </a:ext>
            </a:extLst>
          </p:cNvPr>
          <p:cNvPicPr>
            <a:picLocks noChangeAspect="1"/>
          </p:cNvPicPr>
          <p:nvPr userDrawn="1"/>
        </p:nvPicPr>
        <p:blipFill>
          <a:blip r:embed="rId4"/>
          <a:stretch>
            <a:fillRect/>
          </a:stretch>
        </p:blipFill>
        <p:spPr bwMode="black">
          <a:xfrm>
            <a:off x="584201" y="585788"/>
            <a:ext cx="1366245" cy="292608"/>
          </a:xfrm>
          <a:prstGeom prst="rect">
            <a:avLst/>
          </a:prstGeom>
        </p:spPr>
      </p:pic>
    </p:spTree>
    <p:extLst>
      <p:ext uri="{BB962C8B-B14F-4D97-AF65-F5344CB8AC3E}">
        <p14:creationId xmlns:p14="http://schemas.microsoft.com/office/powerpoint/2010/main" val="3753986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zure title square Analytic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E32DCC-89E6-2942-BD28-909F19CCECED}"/>
              </a:ext>
            </a:extLst>
          </p:cNvPr>
          <p:cNvSpPr/>
          <p:nvPr userDrawn="1"/>
        </p:nvSpPr>
        <p:spPr bwMode="auto">
          <a:xfrm>
            <a:off x="1" y="2"/>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l" defTabSz="811730" fontAlgn="base">
              <a:spcBef>
                <a:spcPct val="0"/>
              </a:spcBef>
              <a:spcAft>
                <a:spcPct val="0"/>
              </a:spcAft>
            </a:pPr>
            <a:endParaRPr lang="en-US" sz="1741"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568914"/>
            <a:ext cx="4167887" cy="964623"/>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0"/>
            <a:ext cx="4164583"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2" y="377372"/>
            <a:ext cx="6103257" cy="6103258"/>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3" y="6088741"/>
            <a:ext cx="4164583" cy="187615"/>
          </a:xfrm>
          <a:noFill/>
        </p:spPr>
        <p:txBody>
          <a:bodyPr wrap="square" lIns="0" tIns="0" rIns="0" bIns="0">
            <a:spAutoFit/>
          </a:bodyPr>
          <a:lstStyle>
            <a:lvl1pPr marL="0" indent="0">
              <a:spcBef>
                <a:spcPts val="0"/>
              </a:spcBef>
              <a:buNone/>
              <a:defRPr sz="1219"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3" y="4400889"/>
            <a:ext cx="4164583" cy="187615"/>
          </a:xfrm>
          <a:noFill/>
        </p:spPr>
        <p:txBody>
          <a:bodyPr wrap="square" lIns="0" tIns="0" rIns="0" bIns="0">
            <a:spAutoFit/>
          </a:bodyPr>
          <a:lstStyle>
            <a:lvl1pPr marL="0" indent="0">
              <a:spcBef>
                <a:spcPts val="0"/>
              </a:spcBef>
              <a:buNone/>
              <a:defRPr sz="1219"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23134787-BE40-F64C-A6DE-5715D574AD88}"/>
              </a:ext>
            </a:extLst>
          </p:cNvPr>
          <p:cNvPicPr>
            <a:picLocks noChangeAspect="1"/>
          </p:cNvPicPr>
          <p:nvPr userDrawn="1"/>
        </p:nvPicPr>
        <p:blipFill>
          <a:blip r:embed="rId4"/>
          <a:stretch>
            <a:fillRect/>
          </a:stretch>
        </p:blipFill>
        <p:spPr bwMode="black">
          <a:xfrm>
            <a:off x="584201" y="585788"/>
            <a:ext cx="1366245" cy="292608"/>
          </a:xfrm>
          <a:prstGeom prst="rect">
            <a:avLst/>
          </a:prstGeom>
        </p:spPr>
      </p:pic>
    </p:spTree>
    <p:extLst>
      <p:ext uri="{BB962C8B-B14F-4D97-AF65-F5344CB8AC3E}">
        <p14:creationId xmlns:p14="http://schemas.microsoft.com/office/powerpoint/2010/main" val="23656148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0"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l" defTabSz="811730" fontAlgn="base">
              <a:spcBef>
                <a:spcPct val="0"/>
              </a:spcBef>
              <a:spcAft>
                <a:spcPct val="0"/>
              </a:spcAft>
            </a:pPr>
            <a:endParaRPr lang="en-US" sz="1741"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568914"/>
            <a:ext cx="4167887" cy="964623"/>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0"/>
            <a:ext cx="4164583" cy="294824"/>
          </a:xfrm>
          <a:noFill/>
        </p:spPr>
        <p:txBody>
          <a:bodyPr wrap="square" lIns="0" tIns="0" rIns="0" bIns="0">
            <a:spAutoFit/>
          </a:bodyPr>
          <a:lstStyle>
            <a:lvl1pPr marL="0" indent="0">
              <a:spcBef>
                <a:spcPts val="0"/>
              </a:spcBef>
              <a:buNone/>
              <a:defRPr sz="1916"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2" y="377372"/>
            <a:ext cx="6103257" cy="6103258"/>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3" y="6088741"/>
            <a:ext cx="4164583" cy="187615"/>
          </a:xfrm>
          <a:noFill/>
        </p:spPr>
        <p:txBody>
          <a:bodyPr wrap="square" lIns="0" tIns="0" rIns="0" bIns="0">
            <a:spAutoFit/>
          </a:bodyPr>
          <a:lstStyle>
            <a:lvl1pPr marL="0" indent="0">
              <a:spcBef>
                <a:spcPts val="0"/>
              </a:spcBef>
              <a:buNone/>
              <a:defRPr sz="1219"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3" y="4400889"/>
            <a:ext cx="4164583" cy="187615"/>
          </a:xfrm>
          <a:noFill/>
        </p:spPr>
        <p:txBody>
          <a:bodyPr wrap="square" lIns="0" tIns="0" rIns="0" bIns="0">
            <a:spAutoFit/>
          </a:bodyPr>
          <a:lstStyle>
            <a:lvl1pPr marL="0" indent="0">
              <a:spcBef>
                <a:spcPts val="0"/>
              </a:spcBef>
              <a:buNone/>
              <a:defRPr sz="1219"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1" y="585788"/>
            <a:ext cx="1366245" cy="292608"/>
          </a:xfrm>
          <a:prstGeom prst="rect">
            <a:avLst/>
          </a:prstGeom>
        </p:spPr>
      </p:pic>
    </p:spTree>
    <p:extLst>
      <p:ext uri="{BB962C8B-B14F-4D97-AF65-F5344CB8AC3E}">
        <p14:creationId xmlns:p14="http://schemas.microsoft.com/office/powerpoint/2010/main" val="24978901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D0D0D"/>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F2A1E73-C241-4852-B10C-055BD97191F8}"/>
              </a:ext>
            </a:extLst>
          </p:cNvPr>
          <p:cNvSpPr>
            <a:spLocks noGrp="1"/>
          </p:cNvSpPr>
          <p:nvPr>
            <p:ph type="pic" sz="quarter" idx="13"/>
          </p:nvPr>
        </p:nvSpPr>
        <p:spPr>
          <a:xfrm>
            <a:off x="1" y="0"/>
            <a:ext cx="12252325" cy="375039"/>
          </a:xfrm>
        </p:spPr>
        <p:txBody>
          <a:bodyPr/>
          <a:lstStyle/>
          <a:p>
            <a:endParaRPr lang="en-US"/>
          </a:p>
        </p:txBody>
      </p:sp>
      <p:sp>
        <p:nvSpPr>
          <p:cNvPr id="9" name="Title 1"/>
          <p:cNvSpPr>
            <a:spLocks noGrp="1"/>
          </p:cNvSpPr>
          <p:nvPr>
            <p:ph type="title" hasCustomPrompt="1"/>
          </p:nvPr>
        </p:nvSpPr>
        <p:spPr>
          <a:xfrm>
            <a:off x="811327" y="2354995"/>
            <a:ext cx="4916874" cy="1178784"/>
          </a:xfrm>
          <a:noFill/>
        </p:spPr>
        <p:txBody>
          <a:bodyPr wrap="square" lIns="0" tIns="0" rIns="0" bIns="0" anchor="b" anchorCtr="0">
            <a:spAutoFit/>
          </a:bodyPr>
          <a:lstStyle>
            <a:lvl1pPr algn="l">
              <a:defRPr sz="3830" spc="-44"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811326" y="3962400"/>
            <a:ext cx="4916874" cy="267894"/>
          </a:xfrm>
          <a:noFill/>
        </p:spPr>
        <p:txBody>
          <a:bodyPr wrap="square" lIns="0" tIns="0" rIns="0" bIns="0">
            <a:spAutoFit/>
          </a:bodyPr>
          <a:lstStyle>
            <a:lvl1pPr marL="0" indent="0">
              <a:spcBef>
                <a:spcPts val="0"/>
              </a:spcBef>
              <a:buNone/>
              <a:defRPr sz="1741"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grpSp>
        <p:nvGrpSpPr>
          <p:cNvPr id="6" name="Group 21">
            <a:extLst>
              <a:ext uri="{FF2B5EF4-FFF2-40B4-BE49-F238E27FC236}">
                <a16:creationId xmlns:a16="http://schemas.microsoft.com/office/drawing/2014/main" id="{00C90369-85BA-4C47-BECC-EC63A981D611}"/>
              </a:ext>
            </a:extLst>
          </p:cNvPr>
          <p:cNvGrpSpPr>
            <a:grpSpLocks noChangeAspect="1"/>
          </p:cNvGrpSpPr>
          <p:nvPr userDrawn="1"/>
        </p:nvGrpSpPr>
        <p:grpSpPr bwMode="auto">
          <a:xfrm>
            <a:off x="434975" y="444500"/>
            <a:ext cx="2032492" cy="292608"/>
            <a:chOff x="428" y="664"/>
            <a:chExt cx="4126" cy="594"/>
          </a:xfrm>
        </p:grpSpPr>
        <p:sp>
          <p:nvSpPr>
            <p:cNvPr id="8" name="Freeform 22">
              <a:extLst>
                <a:ext uri="{FF2B5EF4-FFF2-40B4-BE49-F238E27FC236}">
                  <a16:creationId xmlns:a16="http://schemas.microsoft.com/office/drawing/2014/main" id="{62F29EE8-7181-4963-946D-2FC7711C3A36}"/>
                </a:ext>
              </a:extLst>
            </p:cNvPr>
            <p:cNvSpPr>
              <a:spLocks noEditPoints="1"/>
            </p:cNvSpPr>
            <p:nvPr/>
          </p:nvSpPr>
          <p:spPr bwMode="auto">
            <a:xfrm>
              <a:off x="3296" y="784"/>
              <a:ext cx="335" cy="354"/>
            </a:xfrm>
            <a:custGeom>
              <a:avLst/>
              <a:gdLst>
                <a:gd name="T0" fmla="*/ 202 w 335"/>
                <a:gd name="T1" fmla="*/ 0 h 354"/>
                <a:gd name="T2" fmla="*/ 335 w 335"/>
                <a:gd name="T3" fmla="*/ 354 h 354"/>
                <a:gd name="T4" fmla="*/ 267 w 335"/>
                <a:gd name="T5" fmla="*/ 354 h 354"/>
                <a:gd name="T6" fmla="*/ 237 w 335"/>
                <a:gd name="T7" fmla="*/ 266 h 354"/>
                <a:gd name="T8" fmla="*/ 96 w 335"/>
                <a:gd name="T9" fmla="*/ 266 h 354"/>
                <a:gd name="T10" fmla="*/ 67 w 335"/>
                <a:gd name="T11" fmla="*/ 354 h 354"/>
                <a:gd name="T12" fmla="*/ 0 w 335"/>
                <a:gd name="T13" fmla="*/ 354 h 354"/>
                <a:gd name="T14" fmla="*/ 133 w 335"/>
                <a:gd name="T15" fmla="*/ 0 h 354"/>
                <a:gd name="T16" fmla="*/ 202 w 335"/>
                <a:gd name="T17" fmla="*/ 0 h 354"/>
                <a:gd name="T18" fmla="*/ 165 w 335"/>
                <a:gd name="T19" fmla="*/ 66 h 354"/>
                <a:gd name="T20" fmla="*/ 112 w 335"/>
                <a:gd name="T21" fmla="*/ 214 h 354"/>
                <a:gd name="T22" fmla="*/ 218 w 335"/>
                <a:gd name="T23" fmla="*/ 214 h 354"/>
                <a:gd name="T24" fmla="*/ 167 w 335"/>
                <a:gd name="T25" fmla="*/ 66 h 354"/>
                <a:gd name="T26" fmla="*/ 165 w 335"/>
                <a:gd name="T27" fmla="*/ 6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54">
                  <a:moveTo>
                    <a:pt x="202" y="0"/>
                  </a:moveTo>
                  <a:lnTo>
                    <a:pt x="335" y="354"/>
                  </a:lnTo>
                  <a:lnTo>
                    <a:pt x="267" y="354"/>
                  </a:lnTo>
                  <a:lnTo>
                    <a:pt x="237" y="266"/>
                  </a:lnTo>
                  <a:lnTo>
                    <a:pt x="96" y="266"/>
                  </a:lnTo>
                  <a:lnTo>
                    <a:pt x="67" y="354"/>
                  </a:lnTo>
                  <a:lnTo>
                    <a:pt x="0" y="354"/>
                  </a:lnTo>
                  <a:lnTo>
                    <a:pt x="133" y="0"/>
                  </a:lnTo>
                  <a:lnTo>
                    <a:pt x="202" y="0"/>
                  </a:lnTo>
                  <a:close/>
                  <a:moveTo>
                    <a:pt x="165" y="66"/>
                  </a:moveTo>
                  <a:lnTo>
                    <a:pt x="112" y="214"/>
                  </a:lnTo>
                  <a:lnTo>
                    <a:pt x="218" y="214"/>
                  </a:lnTo>
                  <a:lnTo>
                    <a:pt x="167" y="66"/>
                  </a:lnTo>
                  <a:lnTo>
                    <a:pt x="165"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0" name="Freeform 23">
              <a:extLst>
                <a:ext uri="{FF2B5EF4-FFF2-40B4-BE49-F238E27FC236}">
                  <a16:creationId xmlns:a16="http://schemas.microsoft.com/office/drawing/2014/main" id="{E69A5CB7-9986-49D1-A320-9F9F9E2E30D3}"/>
                </a:ext>
              </a:extLst>
            </p:cNvPr>
            <p:cNvSpPr>
              <a:spLocks/>
            </p:cNvSpPr>
            <p:nvPr/>
          </p:nvSpPr>
          <p:spPr bwMode="auto">
            <a:xfrm>
              <a:off x="3651" y="883"/>
              <a:ext cx="213" cy="255"/>
            </a:xfrm>
            <a:custGeom>
              <a:avLst/>
              <a:gdLst>
                <a:gd name="T0" fmla="*/ 8 w 213"/>
                <a:gd name="T1" fmla="*/ 0 h 255"/>
                <a:gd name="T2" fmla="*/ 211 w 213"/>
                <a:gd name="T3" fmla="*/ 0 h 255"/>
                <a:gd name="T4" fmla="*/ 211 w 213"/>
                <a:gd name="T5" fmla="*/ 24 h 255"/>
                <a:gd name="T6" fmla="*/ 78 w 213"/>
                <a:gd name="T7" fmla="*/ 208 h 255"/>
                <a:gd name="T8" fmla="*/ 213 w 213"/>
                <a:gd name="T9" fmla="*/ 208 h 255"/>
                <a:gd name="T10" fmla="*/ 213 w 213"/>
                <a:gd name="T11" fmla="*/ 255 h 255"/>
                <a:gd name="T12" fmla="*/ 0 w 213"/>
                <a:gd name="T13" fmla="*/ 255 h 255"/>
                <a:gd name="T14" fmla="*/ 0 w 213"/>
                <a:gd name="T15" fmla="*/ 229 h 255"/>
                <a:gd name="T16" fmla="*/ 131 w 213"/>
                <a:gd name="T17" fmla="*/ 49 h 255"/>
                <a:gd name="T18" fmla="*/ 8 w 213"/>
                <a:gd name="T19" fmla="*/ 49 h 255"/>
                <a:gd name="T20" fmla="*/ 8 w 213"/>
                <a:gd name="T2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55">
                  <a:moveTo>
                    <a:pt x="8" y="0"/>
                  </a:moveTo>
                  <a:lnTo>
                    <a:pt x="211" y="0"/>
                  </a:lnTo>
                  <a:lnTo>
                    <a:pt x="211" y="24"/>
                  </a:lnTo>
                  <a:lnTo>
                    <a:pt x="78" y="208"/>
                  </a:lnTo>
                  <a:lnTo>
                    <a:pt x="213" y="208"/>
                  </a:lnTo>
                  <a:lnTo>
                    <a:pt x="213" y="255"/>
                  </a:lnTo>
                  <a:lnTo>
                    <a:pt x="0" y="255"/>
                  </a:lnTo>
                  <a:lnTo>
                    <a:pt x="0" y="229"/>
                  </a:lnTo>
                  <a:lnTo>
                    <a:pt x="131" y="49"/>
                  </a:lnTo>
                  <a:lnTo>
                    <a:pt x="8" y="49"/>
                  </a:lnTo>
                  <a:lnTo>
                    <a:pt x="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1" name="Freeform 24">
              <a:extLst>
                <a:ext uri="{FF2B5EF4-FFF2-40B4-BE49-F238E27FC236}">
                  <a16:creationId xmlns:a16="http://schemas.microsoft.com/office/drawing/2014/main" id="{C09AEB02-6BBE-4F10-B6D8-125786A3E3A2}"/>
                </a:ext>
              </a:extLst>
            </p:cNvPr>
            <p:cNvSpPr>
              <a:spLocks/>
            </p:cNvSpPr>
            <p:nvPr/>
          </p:nvSpPr>
          <p:spPr bwMode="auto">
            <a:xfrm>
              <a:off x="3890" y="883"/>
              <a:ext cx="227" cy="260"/>
            </a:xfrm>
            <a:custGeom>
              <a:avLst/>
              <a:gdLst>
                <a:gd name="T0" fmla="*/ 111 w 111"/>
                <a:gd name="T1" fmla="*/ 0 h 126"/>
                <a:gd name="T2" fmla="*/ 111 w 111"/>
                <a:gd name="T3" fmla="*/ 124 h 126"/>
                <a:gd name="T4" fmla="*/ 81 w 111"/>
                <a:gd name="T5" fmla="*/ 124 h 126"/>
                <a:gd name="T6" fmla="*/ 81 w 111"/>
                <a:gd name="T7" fmla="*/ 108 h 126"/>
                <a:gd name="T8" fmla="*/ 81 w 111"/>
                <a:gd name="T9" fmla="*/ 108 h 126"/>
                <a:gd name="T10" fmla="*/ 66 w 111"/>
                <a:gd name="T11" fmla="*/ 121 h 126"/>
                <a:gd name="T12" fmla="*/ 44 w 111"/>
                <a:gd name="T13" fmla="*/ 126 h 126"/>
                <a:gd name="T14" fmla="*/ 11 w 111"/>
                <a:gd name="T15" fmla="*/ 114 h 126"/>
                <a:gd name="T16" fmla="*/ 0 w 111"/>
                <a:gd name="T17" fmla="*/ 76 h 126"/>
                <a:gd name="T18" fmla="*/ 0 w 111"/>
                <a:gd name="T19" fmla="*/ 0 h 126"/>
                <a:gd name="T20" fmla="*/ 29 w 111"/>
                <a:gd name="T21" fmla="*/ 0 h 126"/>
                <a:gd name="T22" fmla="*/ 29 w 111"/>
                <a:gd name="T23" fmla="*/ 72 h 126"/>
                <a:gd name="T24" fmla="*/ 35 w 111"/>
                <a:gd name="T25" fmla="*/ 96 h 126"/>
                <a:gd name="T26" fmla="*/ 54 w 111"/>
                <a:gd name="T27" fmla="*/ 104 h 126"/>
                <a:gd name="T28" fmla="*/ 74 w 111"/>
                <a:gd name="T29" fmla="*/ 95 h 126"/>
                <a:gd name="T30" fmla="*/ 81 w 111"/>
                <a:gd name="T31" fmla="*/ 72 h 126"/>
                <a:gd name="T32" fmla="*/ 81 w 111"/>
                <a:gd name="T33" fmla="*/ 0 h 126"/>
                <a:gd name="T34" fmla="*/ 111 w 111"/>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26">
                  <a:moveTo>
                    <a:pt x="111" y="0"/>
                  </a:moveTo>
                  <a:cubicBezTo>
                    <a:pt x="111" y="124"/>
                    <a:pt x="111" y="124"/>
                    <a:pt x="111" y="124"/>
                  </a:cubicBezTo>
                  <a:cubicBezTo>
                    <a:pt x="81" y="124"/>
                    <a:pt x="81" y="124"/>
                    <a:pt x="81" y="124"/>
                  </a:cubicBezTo>
                  <a:cubicBezTo>
                    <a:pt x="81" y="108"/>
                    <a:pt x="81" y="108"/>
                    <a:pt x="81" y="108"/>
                  </a:cubicBezTo>
                  <a:cubicBezTo>
                    <a:pt x="81" y="108"/>
                    <a:pt x="81" y="108"/>
                    <a:pt x="81" y="108"/>
                  </a:cubicBezTo>
                  <a:cubicBezTo>
                    <a:pt x="77" y="114"/>
                    <a:pt x="72" y="118"/>
                    <a:pt x="66" y="121"/>
                  </a:cubicBezTo>
                  <a:cubicBezTo>
                    <a:pt x="59" y="124"/>
                    <a:pt x="52" y="126"/>
                    <a:pt x="44" y="126"/>
                  </a:cubicBezTo>
                  <a:cubicBezTo>
                    <a:pt x="29" y="126"/>
                    <a:pt x="18" y="122"/>
                    <a:pt x="11" y="114"/>
                  </a:cubicBezTo>
                  <a:cubicBezTo>
                    <a:pt x="3" y="106"/>
                    <a:pt x="0" y="93"/>
                    <a:pt x="0" y="76"/>
                  </a:cubicBezTo>
                  <a:cubicBezTo>
                    <a:pt x="0" y="0"/>
                    <a:pt x="0" y="0"/>
                    <a:pt x="0" y="0"/>
                  </a:cubicBezTo>
                  <a:cubicBezTo>
                    <a:pt x="29" y="0"/>
                    <a:pt x="29" y="0"/>
                    <a:pt x="29" y="0"/>
                  </a:cubicBezTo>
                  <a:cubicBezTo>
                    <a:pt x="29" y="72"/>
                    <a:pt x="29" y="72"/>
                    <a:pt x="29" y="72"/>
                  </a:cubicBezTo>
                  <a:cubicBezTo>
                    <a:pt x="29" y="83"/>
                    <a:pt x="31" y="91"/>
                    <a:pt x="35" y="96"/>
                  </a:cubicBezTo>
                  <a:cubicBezTo>
                    <a:pt x="40" y="101"/>
                    <a:pt x="46" y="104"/>
                    <a:pt x="54" y="104"/>
                  </a:cubicBezTo>
                  <a:cubicBezTo>
                    <a:pt x="62" y="104"/>
                    <a:pt x="69" y="101"/>
                    <a:pt x="74" y="95"/>
                  </a:cubicBezTo>
                  <a:cubicBezTo>
                    <a:pt x="79" y="89"/>
                    <a:pt x="81" y="82"/>
                    <a:pt x="81" y="72"/>
                  </a:cubicBezTo>
                  <a:cubicBezTo>
                    <a:pt x="81" y="0"/>
                    <a:pt x="81" y="0"/>
                    <a:pt x="81" y="0"/>
                  </a:cubicBezTo>
                  <a:lnTo>
                    <a:pt x="11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2" name="Freeform 25">
              <a:extLst>
                <a:ext uri="{FF2B5EF4-FFF2-40B4-BE49-F238E27FC236}">
                  <a16:creationId xmlns:a16="http://schemas.microsoft.com/office/drawing/2014/main" id="{B5B16689-F626-4CBB-A9ED-263B2AFF48F3}"/>
                </a:ext>
              </a:extLst>
            </p:cNvPr>
            <p:cNvSpPr>
              <a:spLocks/>
            </p:cNvSpPr>
            <p:nvPr/>
          </p:nvSpPr>
          <p:spPr bwMode="auto">
            <a:xfrm>
              <a:off x="4172" y="879"/>
              <a:ext cx="147" cy="259"/>
            </a:xfrm>
            <a:custGeom>
              <a:avLst/>
              <a:gdLst>
                <a:gd name="T0" fmla="*/ 61 w 72"/>
                <a:gd name="T1" fmla="*/ 0 h 126"/>
                <a:gd name="T2" fmla="*/ 67 w 72"/>
                <a:gd name="T3" fmla="*/ 1 h 126"/>
                <a:gd name="T4" fmla="*/ 72 w 72"/>
                <a:gd name="T5" fmla="*/ 2 h 126"/>
                <a:gd name="T6" fmla="*/ 72 w 72"/>
                <a:gd name="T7" fmla="*/ 32 h 126"/>
                <a:gd name="T8" fmla="*/ 65 w 72"/>
                <a:gd name="T9" fmla="*/ 28 h 126"/>
                <a:gd name="T10" fmla="*/ 54 w 72"/>
                <a:gd name="T11" fmla="*/ 27 h 126"/>
                <a:gd name="T12" fmla="*/ 36 w 72"/>
                <a:gd name="T13" fmla="*/ 36 h 126"/>
                <a:gd name="T14" fmla="*/ 29 w 72"/>
                <a:gd name="T15" fmla="*/ 64 h 126"/>
                <a:gd name="T16" fmla="*/ 29 w 72"/>
                <a:gd name="T17" fmla="*/ 126 h 126"/>
                <a:gd name="T18" fmla="*/ 0 w 72"/>
                <a:gd name="T19" fmla="*/ 126 h 126"/>
                <a:gd name="T20" fmla="*/ 0 w 72"/>
                <a:gd name="T21" fmla="*/ 2 h 126"/>
                <a:gd name="T22" fmla="*/ 29 w 72"/>
                <a:gd name="T23" fmla="*/ 2 h 126"/>
                <a:gd name="T24" fmla="*/ 29 w 72"/>
                <a:gd name="T25" fmla="*/ 22 h 126"/>
                <a:gd name="T26" fmla="*/ 29 w 72"/>
                <a:gd name="T27" fmla="*/ 22 h 126"/>
                <a:gd name="T28" fmla="*/ 41 w 72"/>
                <a:gd name="T29" fmla="*/ 6 h 126"/>
                <a:gd name="T30" fmla="*/ 61 w 72"/>
                <a:gd name="T3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26">
                  <a:moveTo>
                    <a:pt x="61" y="0"/>
                  </a:moveTo>
                  <a:cubicBezTo>
                    <a:pt x="63" y="0"/>
                    <a:pt x="65" y="1"/>
                    <a:pt x="67" y="1"/>
                  </a:cubicBezTo>
                  <a:cubicBezTo>
                    <a:pt x="69" y="1"/>
                    <a:pt x="70" y="2"/>
                    <a:pt x="72" y="2"/>
                  </a:cubicBezTo>
                  <a:cubicBezTo>
                    <a:pt x="72" y="32"/>
                    <a:pt x="72" y="32"/>
                    <a:pt x="72" y="32"/>
                  </a:cubicBezTo>
                  <a:cubicBezTo>
                    <a:pt x="70" y="31"/>
                    <a:pt x="68" y="29"/>
                    <a:pt x="65" y="28"/>
                  </a:cubicBezTo>
                  <a:cubicBezTo>
                    <a:pt x="62" y="27"/>
                    <a:pt x="58" y="27"/>
                    <a:pt x="54" y="27"/>
                  </a:cubicBezTo>
                  <a:cubicBezTo>
                    <a:pt x="47" y="27"/>
                    <a:pt x="41" y="30"/>
                    <a:pt x="36" y="36"/>
                  </a:cubicBezTo>
                  <a:cubicBezTo>
                    <a:pt x="31" y="42"/>
                    <a:pt x="29" y="51"/>
                    <a:pt x="29" y="64"/>
                  </a:cubicBezTo>
                  <a:cubicBezTo>
                    <a:pt x="29" y="126"/>
                    <a:pt x="29" y="126"/>
                    <a:pt x="29" y="126"/>
                  </a:cubicBezTo>
                  <a:cubicBezTo>
                    <a:pt x="0" y="126"/>
                    <a:pt x="0" y="126"/>
                    <a:pt x="0" y="126"/>
                  </a:cubicBezTo>
                  <a:cubicBezTo>
                    <a:pt x="0" y="2"/>
                    <a:pt x="0" y="2"/>
                    <a:pt x="0" y="2"/>
                  </a:cubicBezTo>
                  <a:cubicBezTo>
                    <a:pt x="29" y="2"/>
                    <a:pt x="29" y="2"/>
                    <a:pt x="29" y="2"/>
                  </a:cubicBezTo>
                  <a:cubicBezTo>
                    <a:pt x="29" y="22"/>
                    <a:pt x="29" y="22"/>
                    <a:pt x="29" y="22"/>
                  </a:cubicBezTo>
                  <a:cubicBezTo>
                    <a:pt x="29" y="22"/>
                    <a:pt x="29" y="22"/>
                    <a:pt x="29" y="22"/>
                  </a:cubicBezTo>
                  <a:cubicBezTo>
                    <a:pt x="32" y="15"/>
                    <a:pt x="36" y="10"/>
                    <a:pt x="41" y="6"/>
                  </a:cubicBezTo>
                  <a:cubicBezTo>
                    <a:pt x="47" y="2"/>
                    <a:pt x="53" y="0"/>
                    <a:pt x="6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3" name="Freeform 26">
              <a:extLst>
                <a:ext uri="{FF2B5EF4-FFF2-40B4-BE49-F238E27FC236}">
                  <a16:creationId xmlns:a16="http://schemas.microsoft.com/office/drawing/2014/main" id="{ABFFBE7A-8D30-4026-A686-6D267229F7A4}"/>
                </a:ext>
              </a:extLst>
            </p:cNvPr>
            <p:cNvSpPr>
              <a:spLocks noEditPoints="1"/>
            </p:cNvSpPr>
            <p:nvPr/>
          </p:nvSpPr>
          <p:spPr bwMode="auto">
            <a:xfrm>
              <a:off x="4321" y="879"/>
              <a:ext cx="233" cy="266"/>
            </a:xfrm>
            <a:custGeom>
              <a:avLst/>
              <a:gdLst>
                <a:gd name="T0" fmla="*/ 104 w 114"/>
                <a:gd name="T1" fmla="*/ 95 h 129"/>
                <a:gd name="T2" fmla="*/ 104 w 114"/>
                <a:gd name="T3" fmla="*/ 119 h 129"/>
                <a:gd name="T4" fmla="*/ 85 w 114"/>
                <a:gd name="T5" fmla="*/ 127 h 129"/>
                <a:gd name="T6" fmla="*/ 60 w 114"/>
                <a:gd name="T7" fmla="*/ 129 h 129"/>
                <a:gd name="T8" fmla="*/ 16 w 114"/>
                <a:gd name="T9" fmla="*/ 113 h 129"/>
                <a:gd name="T10" fmla="*/ 0 w 114"/>
                <a:gd name="T11" fmla="*/ 66 h 129"/>
                <a:gd name="T12" fmla="*/ 17 w 114"/>
                <a:gd name="T13" fmla="*/ 19 h 129"/>
                <a:gd name="T14" fmla="*/ 59 w 114"/>
                <a:gd name="T15" fmla="*/ 0 h 129"/>
                <a:gd name="T16" fmla="*/ 99 w 114"/>
                <a:gd name="T17" fmla="*/ 16 h 129"/>
                <a:gd name="T18" fmla="*/ 114 w 114"/>
                <a:gd name="T19" fmla="*/ 59 h 129"/>
                <a:gd name="T20" fmla="*/ 114 w 114"/>
                <a:gd name="T21" fmla="*/ 73 h 129"/>
                <a:gd name="T22" fmla="*/ 29 w 114"/>
                <a:gd name="T23" fmla="*/ 73 h 129"/>
                <a:gd name="T24" fmla="*/ 41 w 114"/>
                <a:gd name="T25" fmla="*/ 99 h 129"/>
                <a:gd name="T26" fmla="*/ 67 w 114"/>
                <a:gd name="T27" fmla="*/ 107 h 129"/>
                <a:gd name="T28" fmla="*/ 87 w 114"/>
                <a:gd name="T29" fmla="*/ 104 h 129"/>
                <a:gd name="T30" fmla="*/ 104 w 114"/>
                <a:gd name="T31" fmla="*/ 95 h 129"/>
                <a:gd name="T32" fmla="*/ 85 w 114"/>
                <a:gd name="T33" fmla="*/ 52 h 129"/>
                <a:gd name="T34" fmla="*/ 78 w 114"/>
                <a:gd name="T35" fmla="*/ 30 h 129"/>
                <a:gd name="T36" fmla="*/ 59 w 114"/>
                <a:gd name="T37" fmla="*/ 22 h 129"/>
                <a:gd name="T38" fmla="*/ 41 w 114"/>
                <a:gd name="T39" fmla="*/ 30 h 129"/>
                <a:gd name="T40" fmla="*/ 30 w 114"/>
                <a:gd name="T41" fmla="*/ 52 h 129"/>
                <a:gd name="T42" fmla="*/ 85 w 114"/>
                <a:gd name="T43" fmla="*/ 5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04" y="95"/>
                  </a:moveTo>
                  <a:cubicBezTo>
                    <a:pt x="104" y="119"/>
                    <a:pt x="104" y="119"/>
                    <a:pt x="104" y="119"/>
                  </a:cubicBezTo>
                  <a:cubicBezTo>
                    <a:pt x="99" y="122"/>
                    <a:pt x="92" y="125"/>
                    <a:pt x="85" y="127"/>
                  </a:cubicBezTo>
                  <a:cubicBezTo>
                    <a:pt x="77" y="128"/>
                    <a:pt x="69" y="129"/>
                    <a:pt x="60" y="129"/>
                  </a:cubicBezTo>
                  <a:cubicBezTo>
                    <a:pt x="41" y="129"/>
                    <a:pt x="26" y="124"/>
                    <a:pt x="16" y="113"/>
                  </a:cubicBezTo>
                  <a:cubicBezTo>
                    <a:pt x="5" y="101"/>
                    <a:pt x="0" y="86"/>
                    <a:pt x="0" y="66"/>
                  </a:cubicBezTo>
                  <a:cubicBezTo>
                    <a:pt x="0" y="47"/>
                    <a:pt x="6" y="31"/>
                    <a:pt x="17" y="19"/>
                  </a:cubicBezTo>
                  <a:cubicBezTo>
                    <a:pt x="28" y="6"/>
                    <a:pt x="42" y="0"/>
                    <a:pt x="59" y="0"/>
                  </a:cubicBezTo>
                  <a:cubicBezTo>
                    <a:pt x="76" y="0"/>
                    <a:pt x="90" y="5"/>
                    <a:pt x="99" y="16"/>
                  </a:cubicBezTo>
                  <a:cubicBezTo>
                    <a:pt x="109" y="26"/>
                    <a:pt x="114" y="41"/>
                    <a:pt x="114" y="59"/>
                  </a:cubicBezTo>
                  <a:cubicBezTo>
                    <a:pt x="114" y="73"/>
                    <a:pt x="114" y="73"/>
                    <a:pt x="114" y="73"/>
                  </a:cubicBezTo>
                  <a:cubicBezTo>
                    <a:pt x="29" y="73"/>
                    <a:pt x="29" y="73"/>
                    <a:pt x="29" y="73"/>
                  </a:cubicBezTo>
                  <a:cubicBezTo>
                    <a:pt x="30" y="86"/>
                    <a:pt x="34" y="94"/>
                    <a:pt x="41" y="99"/>
                  </a:cubicBezTo>
                  <a:cubicBezTo>
                    <a:pt x="47" y="104"/>
                    <a:pt x="56" y="107"/>
                    <a:pt x="67" y="107"/>
                  </a:cubicBezTo>
                  <a:cubicBezTo>
                    <a:pt x="74" y="107"/>
                    <a:pt x="80" y="106"/>
                    <a:pt x="87" y="104"/>
                  </a:cubicBezTo>
                  <a:cubicBezTo>
                    <a:pt x="93" y="101"/>
                    <a:pt x="99" y="99"/>
                    <a:pt x="104" y="95"/>
                  </a:cubicBezTo>
                  <a:close/>
                  <a:moveTo>
                    <a:pt x="85" y="52"/>
                  </a:moveTo>
                  <a:cubicBezTo>
                    <a:pt x="85" y="42"/>
                    <a:pt x="83" y="35"/>
                    <a:pt x="78" y="30"/>
                  </a:cubicBezTo>
                  <a:cubicBezTo>
                    <a:pt x="74" y="25"/>
                    <a:pt x="68" y="22"/>
                    <a:pt x="59" y="22"/>
                  </a:cubicBezTo>
                  <a:cubicBezTo>
                    <a:pt x="52" y="22"/>
                    <a:pt x="46" y="25"/>
                    <a:pt x="41" y="30"/>
                  </a:cubicBezTo>
                  <a:cubicBezTo>
                    <a:pt x="35" y="35"/>
                    <a:pt x="31" y="42"/>
                    <a:pt x="30" y="52"/>
                  </a:cubicBezTo>
                  <a:lnTo>
                    <a:pt x="85" y="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4" name="Freeform 27">
              <a:extLst>
                <a:ext uri="{FF2B5EF4-FFF2-40B4-BE49-F238E27FC236}">
                  <a16:creationId xmlns:a16="http://schemas.microsoft.com/office/drawing/2014/main" id="{8581D62F-4E26-4198-9792-7DDD8C11D1E6}"/>
                </a:ext>
              </a:extLst>
            </p:cNvPr>
            <p:cNvSpPr>
              <a:spLocks noEditPoints="1"/>
            </p:cNvSpPr>
            <p:nvPr/>
          </p:nvSpPr>
          <p:spPr bwMode="auto">
            <a:xfrm>
              <a:off x="1192" y="757"/>
              <a:ext cx="1996" cy="388"/>
            </a:xfrm>
            <a:custGeom>
              <a:avLst/>
              <a:gdLst>
                <a:gd name="T0" fmla="*/ 157 w 977"/>
                <a:gd name="T1" fmla="*/ 185 h 188"/>
                <a:gd name="T2" fmla="*/ 103 w 977"/>
                <a:gd name="T3" fmla="*/ 185 h 188"/>
                <a:gd name="T4" fmla="*/ 28 w 977"/>
                <a:gd name="T5" fmla="*/ 50 h 188"/>
                <a:gd name="T6" fmla="*/ 0 w 977"/>
                <a:gd name="T7" fmla="*/ 13 h 188"/>
                <a:gd name="T8" fmla="*/ 94 w 977"/>
                <a:gd name="T9" fmla="*/ 141 h 188"/>
                <a:gd name="T10" fmla="*/ 212 w 977"/>
                <a:gd name="T11" fmla="*/ 26 h 188"/>
                <a:gd name="T12" fmla="*/ 243 w 977"/>
                <a:gd name="T13" fmla="*/ 14 h 188"/>
                <a:gd name="T14" fmla="*/ 230 w 977"/>
                <a:gd name="T15" fmla="*/ 42 h 188"/>
                <a:gd name="T16" fmla="*/ 245 w 977"/>
                <a:gd name="T17" fmla="*/ 61 h 188"/>
                <a:gd name="T18" fmla="*/ 215 w 977"/>
                <a:gd name="T19" fmla="*/ 61 h 188"/>
                <a:gd name="T20" fmla="*/ 347 w 977"/>
                <a:gd name="T21" fmla="*/ 161 h 188"/>
                <a:gd name="T22" fmla="*/ 346 w 977"/>
                <a:gd name="T23" fmla="*/ 186 h 188"/>
                <a:gd name="T24" fmla="*/ 265 w 977"/>
                <a:gd name="T25" fmla="*/ 127 h 188"/>
                <a:gd name="T26" fmla="*/ 349 w 977"/>
                <a:gd name="T27" fmla="*/ 60 h 188"/>
                <a:gd name="T28" fmla="*/ 348 w 977"/>
                <a:gd name="T29" fmla="*/ 86 h 188"/>
                <a:gd name="T30" fmla="*/ 295 w 977"/>
                <a:gd name="T31" fmla="*/ 124 h 188"/>
                <a:gd name="T32" fmla="*/ 445 w 977"/>
                <a:gd name="T33" fmla="*/ 59 h 188"/>
                <a:gd name="T34" fmla="*/ 456 w 977"/>
                <a:gd name="T35" fmla="*/ 91 h 188"/>
                <a:gd name="T36" fmla="*/ 420 w 977"/>
                <a:gd name="T37" fmla="*/ 95 h 188"/>
                <a:gd name="T38" fmla="*/ 384 w 977"/>
                <a:gd name="T39" fmla="*/ 185 h 188"/>
                <a:gd name="T40" fmla="*/ 413 w 977"/>
                <a:gd name="T41" fmla="*/ 81 h 188"/>
                <a:gd name="T42" fmla="*/ 445 w 977"/>
                <a:gd name="T43" fmla="*/ 59 h 188"/>
                <a:gd name="T44" fmla="*/ 523 w 977"/>
                <a:gd name="T45" fmla="*/ 59 h 188"/>
                <a:gd name="T46" fmla="*/ 567 w 977"/>
                <a:gd name="T47" fmla="*/ 171 h 188"/>
                <a:gd name="T48" fmla="*/ 457 w 977"/>
                <a:gd name="T49" fmla="*/ 125 h 188"/>
                <a:gd name="T50" fmla="*/ 522 w 977"/>
                <a:gd name="T51" fmla="*/ 164 h 188"/>
                <a:gd name="T52" fmla="*/ 546 w 977"/>
                <a:gd name="T53" fmla="*/ 93 h 188"/>
                <a:gd name="T54" fmla="*/ 488 w 977"/>
                <a:gd name="T55" fmla="*/ 124 h 188"/>
                <a:gd name="T56" fmla="*/ 650 w 977"/>
                <a:gd name="T57" fmla="*/ 113 h 188"/>
                <a:gd name="T58" fmla="*/ 668 w 977"/>
                <a:gd name="T59" fmla="*/ 178 h 188"/>
                <a:gd name="T60" fmla="*/ 599 w 977"/>
                <a:gd name="T61" fmla="*/ 182 h 188"/>
                <a:gd name="T62" fmla="*/ 632 w 977"/>
                <a:gd name="T63" fmla="*/ 165 h 188"/>
                <a:gd name="T64" fmla="*/ 647 w 977"/>
                <a:gd name="T65" fmla="*/ 143 h 188"/>
                <a:gd name="T66" fmla="*/ 599 w 977"/>
                <a:gd name="T67" fmla="*/ 97 h 188"/>
                <a:gd name="T68" fmla="*/ 661 w 977"/>
                <a:gd name="T69" fmla="*/ 60 h 188"/>
                <a:gd name="T70" fmla="*/ 661 w 977"/>
                <a:gd name="T71" fmla="*/ 85 h 188"/>
                <a:gd name="T72" fmla="*/ 628 w 977"/>
                <a:gd name="T73" fmla="*/ 94 h 188"/>
                <a:gd name="T74" fmla="*/ 759 w 977"/>
                <a:gd name="T75" fmla="*/ 59 h 188"/>
                <a:gd name="T76" fmla="*/ 804 w 977"/>
                <a:gd name="T77" fmla="*/ 171 h 188"/>
                <a:gd name="T78" fmla="*/ 694 w 977"/>
                <a:gd name="T79" fmla="*/ 125 h 188"/>
                <a:gd name="T80" fmla="*/ 758 w 977"/>
                <a:gd name="T81" fmla="*/ 164 h 188"/>
                <a:gd name="T82" fmla="*/ 782 w 977"/>
                <a:gd name="T83" fmla="*/ 93 h 188"/>
                <a:gd name="T84" fmla="*/ 724 w 977"/>
                <a:gd name="T85" fmla="*/ 124 h 188"/>
                <a:gd name="T86" fmla="*/ 874 w 977"/>
                <a:gd name="T87" fmla="*/ 185 h 188"/>
                <a:gd name="T88" fmla="*/ 824 w 977"/>
                <a:gd name="T89" fmla="*/ 85 h 188"/>
                <a:gd name="T90" fmla="*/ 845 w 977"/>
                <a:gd name="T91" fmla="*/ 44 h 188"/>
                <a:gd name="T92" fmla="*/ 900 w 977"/>
                <a:gd name="T93" fmla="*/ 0 h 188"/>
                <a:gd name="T94" fmla="*/ 902 w 977"/>
                <a:gd name="T95" fmla="*/ 25 h 188"/>
                <a:gd name="T96" fmla="*/ 874 w 977"/>
                <a:gd name="T97" fmla="*/ 47 h 188"/>
                <a:gd name="T98" fmla="*/ 918 w 977"/>
                <a:gd name="T99" fmla="*/ 34 h 188"/>
                <a:gd name="T100" fmla="*/ 977 w 977"/>
                <a:gd name="T101" fmla="*/ 61 h 188"/>
                <a:gd name="T102" fmla="*/ 947 w 977"/>
                <a:gd name="T103" fmla="*/ 143 h 188"/>
                <a:gd name="T104" fmla="*/ 970 w 977"/>
                <a:gd name="T105" fmla="*/ 163 h 188"/>
                <a:gd name="T106" fmla="*/ 967 w 977"/>
                <a:gd name="T107" fmla="*/ 187 h 188"/>
                <a:gd name="T108" fmla="*/ 918 w 977"/>
                <a:gd name="T109" fmla="*/ 14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7" h="188">
                  <a:moveTo>
                    <a:pt x="187" y="13"/>
                  </a:moveTo>
                  <a:cubicBezTo>
                    <a:pt x="187" y="185"/>
                    <a:pt x="187" y="185"/>
                    <a:pt x="187" y="185"/>
                  </a:cubicBezTo>
                  <a:cubicBezTo>
                    <a:pt x="157" y="185"/>
                    <a:pt x="157" y="185"/>
                    <a:pt x="157" y="185"/>
                  </a:cubicBezTo>
                  <a:cubicBezTo>
                    <a:pt x="157" y="50"/>
                    <a:pt x="157" y="50"/>
                    <a:pt x="157" y="50"/>
                  </a:cubicBezTo>
                  <a:cubicBezTo>
                    <a:pt x="157" y="50"/>
                    <a:pt x="157" y="50"/>
                    <a:pt x="157" y="50"/>
                  </a:cubicBezTo>
                  <a:cubicBezTo>
                    <a:pt x="103" y="185"/>
                    <a:pt x="103" y="185"/>
                    <a:pt x="103" y="185"/>
                  </a:cubicBezTo>
                  <a:cubicBezTo>
                    <a:pt x="83" y="185"/>
                    <a:pt x="83" y="185"/>
                    <a:pt x="83" y="185"/>
                  </a:cubicBezTo>
                  <a:cubicBezTo>
                    <a:pt x="28" y="50"/>
                    <a:pt x="28" y="50"/>
                    <a:pt x="28" y="50"/>
                  </a:cubicBezTo>
                  <a:cubicBezTo>
                    <a:pt x="28" y="50"/>
                    <a:pt x="28" y="50"/>
                    <a:pt x="28" y="50"/>
                  </a:cubicBezTo>
                  <a:cubicBezTo>
                    <a:pt x="28" y="185"/>
                    <a:pt x="28" y="185"/>
                    <a:pt x="28" y="185"/>
                  </a:cubicBezTo>
                  <a:cubicBezTo>
                    <a:pt x="0" y="185"/>
                    <a:pt x="0" y="185"/>
                    <a:pt x="0" y="185"/>
                  </a:cubicBezTo>
                  <a:cubicBezTo>
                    <a:pt x="0" y="13"/>
                    <a:pt x="0" y="13"/>
                    <a:pt x="0" y="13"/>
                  </a:cubicBezTo>
                  <a:cubicBezTo>
                    <a:pt x="43" y="13"/>
                    <a:pt x="43" y="13"/>
                    <a:pt x="43" y="13"/>
                  </a:cubicBezTo>
                  <a:cubicBezTo>
                    <a:pt x="93" y="141"/>
                    <a:pt x="93" y="141"/>
                    <a:pt x="93" y="141"/>
                  </a:cubicBezTo>
                  <a:cubicBezTo>
                    <a:pt x="94" y="141"/>
                    <a:pt x="94" y="141"/>
                    <a:pt x="94" y="141"/>
                  </a:cubicBezTo>
                  <a:cubicBezTo>
                    <a:pt x="146" y="13"/>
                    <a:pt x="146" y="13"/>
                    <a:pt x="146" y="13"/>
                  </a:cubicBezTo>
                  <a:lnTo>
                    <a:pt x="187" y="13"/>
                  </a:lnTo>
                  <a:close/>
                  <a:moveTo>
                    <a:pt x="212" y="26"/>
                  </a:moveTo>
                  <a:cubicBezTo>
                    <a:pt x="212" y="21"/>
                    <a:pt x="214" y="17"/>
                    <a:pt x="218" y="14"/>
                  </a:cubicBezTo>
                  <a:cubicBezTo>
                    <a:pt x="221" y="10"/>
                    <a:pt x="225" y="9"/>
                    <a:pt x="230" y="9"/>
                  </a:cubicBezTo>
                  <a:cubicBezTo>
                    <a:pt x="235" y="9"/>
                    <a:pt x="240" y="10"/>
                    <a:pt x="243" y="14"/>
                  </a:cubicBezTo>
                  <a:cubicBezTo>
                    <a:pt x="246" y="17"/>
                    <a:pt x="248" y="21"/>
                    <a:pt x="248" y="26"/>
                  </a:cubicBezTo>
                  <a:cubicBezTo>
                    <a:pt x="248" y="30"/>
                    <a:pt x="246" y="34"/>
                    <a:pt x="243" y="38"/>
                  </a:cubicBezTo>
                  <a:cubicBezTo>
                    <a:pt x="239" y="41"/>
                    <a:pt x="235" y="42"/>
                    <a:pt x="230" y="42"/>
                  </a:cubicBezTo>
                  <a:cubicBezTo>
                    <a:pt x="225" y="42"/>
                    <a:pt x="221" y="41"/>
                    <a:pt x="218" y="38"/>
                  </a:cubicBezTo>
                  <a:cubicBezTo>
                    <a:pt x="214" y="34"/>
                    <a:pt x="212" y="30"/>
                    <a:pt x="212" y="26"/>
                  </a:cubicBezTo>
                  <a:close/>
                  <a:moveTo>
                    <a:pt x="245" y="61"/>
                  </a:moveTo>
                  <a:cubicBezTo>
                    <a:pt x="245" y="185"/>
                    <a:pt x="245" y="185"/>
                    <a:pt x="245" y="185"/>
                  </a:cubicBezTo>
                  <a:cubicBezTo>
                    <a:pt x="215" y="185"/>
                    <a:pt x="215" y="185"/>
                    <a:pt x="215" y="185"/>
                  </a:cubicBezTo>
                  <a:cubicBezTo>
                    <a:pt x="215" y="61"/>
                    <a:pt x="215" y="61"/>
                    <a:pt x="215" y="61"/>
                  </a:cubicBezTo>
                  <a:lnTo>
                    <a:pt x="245" y="61"/>
                  </a:lnTo>
                  <a:close/>
                  <a:moveTo>
                    <a:pt x="333" y="164"/>
                  </a:moveTo>
                  <a:cubicBezTo>
                    <a:pt x="337" y="164"/>
                    <a:pt x="342" y="163"/>
                    <a:pt x="347" y="161"/>
                  </a:cubicBezTo>
                  <a:cubicBezTo>
                    <a:pt x="353" y="159"/>
                    <a:pt x="357" y="156"/>
                    <a:pt x="362" y="153"/>
                  </a:cubicBezTo>
                  <a:cubicBezTo>
                    <a:pt x="362" y="180"/>
                    <a:pt x="362" y="180"/>
                    <a:pt x="362" y="180"/>
                  </a:cubicBezTo>
                  <a:cubicBezTo>
                    <a:pt x="357" y="183"/>
                    <a:pt x="352" y="185"/>
                    <a:pt x="346" y="186"/>
                  </a:cubicBezTo>
                  <a:cubicBezTo>
                    <a:pt x="340" y="188"/>
                    <a:pt x="334" y="188"/>
                    <a:pt x="327" y="188"/>
                  </a:cubicBezTo>
                  <a:cubicBezTo>
                    <a:pt x="308" y="188"/>
                    <a:pt x="294" y="183"/>
                    <a:pt x="282" y="171"/>
                  </a:cubicBezTo>
                  <a:cubicBezTo>
                    <a:pt x="271" y="160"/>
                    <a:pt x="265" y="145"/>
                    <a:pt x="265" y="127"/>
                  </a:cubicBezTo>
                  <a:cubicBezTo>
                    <a:pt x="265" y="107"/>
                    <a:pt x="271" y="91"/>
                    <a:pt x="282" y="78"/>
                  </a:cubicBezTo>
                  <a:cubicBezTo>
                    <a:pt x="294" y="65"/>
                    <a:pt x="311" y="58"/>
                    <a:pt x="332" y="58"/>
                  </a:cubicBezTo>
                  <a:cubicBezTo>
                    <a:pt x="337" y="58"/>
                    <a:pt x="343" y="59"/>
                    <a:pt x="349" y="60"/>
                  </a:cubicBezTo>
                  <a:cubicBezTo>
                    <a:pt x="354" y="62"/>
                    <a:pt x="359" y="64"/>
                    <a:pt x="362" y="65"/>
                  </a:cubicBezTo>
                  <a:cubicBezTo>
                    <a:pt x="362" y="93"/>
                    <a:pt x="362" y="93"/>
                    <a:pt x="362" y="93"/>
                  </a:cubicBezTo>
                  <a:cubicBezTo>
                    <a:pt x="357" y="90"/>
                    <a:pt x="353" y="87"/>
                    <a:pt x="348" y="86"/>
                  </a:cubicBezTo>
                  <a:cubicBezTo>
                    <a:pt x="343" y="84"/>
                    <a:pt x="339" y="83"/>
                    <a:pt x="334" y="83"/>
                  </a:cubicBezTo>
                  <a:cubicBezTo>
                    <a:pt x="322" y="83"/>
                    <a:pt x="313" y="87"/>
                    <a:pt x="306" y="94"/>
                  </a:cubicBezTo>
                  <a:cubicBezTo>
                    <a:pt x="299" y="102"/>
                    <a:pt x="295" y="112"/>
                    <a:pt x="295" y="124"/>
                  </a:cubicBezTo>
                  <a:cubicBezTo>
                    <a:pt x="295" y="137"/>
                    <a:pt x="299" y="147"/>
                    <a:pt x="305" y="154"/>
                  </a:cubicBezTo>
                  <a:cubicBezTo>
                    <a:pt x="312" y="161"/>
                    <a:pt x="321" y="164"/>
                    <a:pt x="333" y="164"/>
                  </a:cubicBezTo>
                  <a:close/>
                  <a:moveTo>
                    <a:pt x="445" y="59"/>
                  </a:moveTo>
                  <a:cubicBezTo>
                    <a:pt x="447" y="59"/>
                    <a:pt x="449" y="60"/>
                    <a:pt x="451" y="60"/>
                  </a:cubicBezTo>
                  <a:cubicBezTo>
                    <a:pt x="453" y="60"/>
                    <a:pt x="455" y="61"/>
                    <a:pt x="456" y="61"/>
                  </a:cubicBezTo>
                  <a:cubicBezTo>
                    <a:pt x="456" y="91"/>
                    <a:pt x="456" y="91"/>
                    <a:pt x="456" y="91"/>
                  </a:cubicBezTo>
                  <a:cubicBezTo>
                    <a:pt x="454" y="90"/>
                    <a:pt x="452" y="88"/>
                    <a:pt x="449" y="87"/>
                  </a:cubicBezTo>
                  <a:cubicBezTo>
                    <a:pt x="446" y="86"/>
                    <a:pt x="443" y="86"/>
                    <a:pt x="439" y="86"/>
                  </a:cubicBezTo>
                  <a:cubicBezTo>
                    <a:pt x="431" y="86"/>
                    <a:pt x="425" y="89"/>
                    <a:pt x="420" y="95"/>
                  </a:cubicBezTo>
                  <a:cubicBezTo>
                    <a:pt x="415" y="101"/>
                    <a:pt x="413" y="110"/>
                    <a:pt x="413" y="123"/>
                  </a:cubicBezTo>
                  <a:cubicBezTo>
                    <a:pt x="413" y="185"/>
                    <a:pt x="413" y="185"/>
                    <a:pt x="413" y="185"/>
                  </a:cubicBezTo>
                  <a:cubicBezTo>
                    <a:pt x="384" y="185"/>
                    <a:pt x="384" y="185"/>
                    <a:pt x="384" y="185"/>
                  </a:cubicBezTo>
                  <a:cubicBezTo>
                    <a:pt x="384" y="61"/>
                    <a:pt x="384" y="61"/>
                    <a:pt x="384" y="61"/>
                  </a:cubicBezTo>
                  <a:cubicBezTo>
                    <a:pt x="413" y="61"/>
                    <a:pt x="413" y="61"/>
                    <a:pt x="413" y="61"/>
                  </a:cubicBezTo>
                  <a:cubicBezTo>
                    <a:pt x="413" y="81"/>
                    <a:pt x="413" y="81"/>
                    <a:pt x="413" y="81"/>
                  </a:cubicBezTo>
                  <a:cubicBezTo>
                    <a:pt x="413" y="81"/>
                    <a:pt x="413" y="81"/>
                    <a:pt x="413" y="81"/>
                  </a:cubicBezTo>
                  <a:cubicBezTo>
                    <a:pt x="416" y="74"/>
                    <a:pt x="420" y="69"/>
                    <a:pt x="426" y="65"/>
                  </a:cubicBezTo>
                  <a:cubicBezTo>
                    <a:pt x="431" y="61"/>
                    <a:pt x="437" y="59"/>
                    <a:pt x="445" y="59"/>
                  </a:cubicBezTo>
                  <a:close/>
                  <a:moveTo>
                    <a:pt x="457" y="125"/>
                  </a:moveTo>
                  <a:cubicBezTo>
                    <a:pt x="457" y="105"/>
                    <a:pt x="463" y="89"/>
                    <a:pt x="475" y="77"/>
                  </a:cubicBezTo>
                  <a:cubicBezTo>
                    <a:pt x="486" y="65"/>
                    <a:pt x="502" y="59"/>
                    <a:pt x="523" y="59"/>
                  </a:cubicBezTo>
                  <a:cubicBezTo>
                    <a:pt x="542" y="59"/>
                    <a:pt x="558" y="64"/>
                    <a:pt x="568" y="76"/>
                  </a:cubicBezTo>
                  <a:cubicBezTo>
                    <a:pt x="579" y="87"/>
                    <a:pt x="585" y="103"/>
                    <a:pt x="585" y="123"/>
                  </a:cubicBezTo>
                  <a:cubicBezTo>
                    <a:pt x="585" y="143"/>
                    <a:pt x="579" y="159"/>
                    <a:pt x="567" y="171"/>
                  </a:cubicBezTo>
                  <a:cubicBezTo>
                    <a:pt x="556" y="182"/>
                    <a:pt x="540" y="188"/>
                    <a:pt x="520" y="188"/>
                  </a:cubicBezTo>
                  <a:cubicBezTo>
                    <a:pt x="501" y="188"/>
                    <a:pt x="486" y="183"/>
                    <a:pt x="474" y="171"/>
                  </a:cubicBezTo>
                  <a:cubicBezTo>
                    <a:pt x="463" y="160"/>
                    <a:pt x="457" y="145"/>
                    <a:pt x="457" y="125"/>
                  </a:cubicBezTo>
                  <a:close/>
                  <a:moveTo>
                    <a:pt x="488" y="124"/>
                  </a:moveTo>
                  <a:cubicBezTo>
                    <a:pt x="488" y="137"/>
                    <a:pt x="491" y="147"/>
                    <a:pt x="497" y="154"/>
                  </a:cubicBezTo>
                  <a:cubicBezTo>
                    <a:pt x="503" y="161"/>
                    <a:pt x="511" y="164"/>
                    <a:pt x="522" y="164"/>
                  </a:cubicBezTo>
                  <a:cubicBezTo>
                    <a:pt x="532" y="164"/>
                    <a:pt x="541" y="161"/>
                    <a:pt x="546" y="154"/>
                  </a:cubicBezTo>
                  <a:cubicBezTo>
                    <a:pt x="552" y="147"/>
                    <a:pt x="554" y="137"/>
                    <a:pt x="554" y="124"/>
                  </a:cubicBezTo>
                  <a:cubicBezTo>
                    <a:pt x="554" y="110"/>
                    <a:pt x="551" y="100"/>
                    <a:pt x="546" y="93"/>
                  </a:cubicBezTo>
                  <a:cubicBezTo>
                    <a:pt x="540" y="87"/>
                    <a:pt x="532" y="83"/>
                    <a:pt x="522" y="83"/>
                  </a:cubicBezTo>
                  <a:cubicBezTo>
                    <a:pt x="511" y="83"/>
                    <a:pt x="503" y="87"/>
                    <a:pt x="497" y="94"/>
                  </a:cubicBezTo>
                  <a:cubicBezTo>
                    <a:pt x="491" y="101"/>
                    <a:pt x="488" y="111"/>
                    <a:pt x="488" y="124"/>
                  </a:cubicBezTo>
                  <a:close/>
                  <a:moveTo>
                    <a:pt x="628" y="94"/>
                  </a:moveTo>
                  <a:cubicBezTo>
                    <a:pt x="628" y="98"/>
                    <a:pt x="629" y="101"/>
                    <a:pt x="632" y="104"/>
                  </a:cubicBezTo>
                  <a:cubicBezTo>
                    <a:pt x="635" y="106"/>
                    <a:pt x="641" y="109"/>
                    <a:pt x="650" y="113"/>
                  </a:cubicBezTo>
                  <a:cubicBezTo>
                    <a:pt x="661" y="117"/>
                    <a:pt x="669" y="123"/>
                    <a:pt x="674" y="129"/>
                  </a:cubicBezTo>
                  <a:cubicBezTo>
                    <a:pt x="679" y="134"/>
                    <a:pt x="681" y="141"/>
                    <a:pt x="681" y="150"/>
                  </a:cubicBezTo>
                  <a:cubicBezTo>
                    <a:pt x="681" y="161"/>
                    <a:pt x="677" y="171"/>
                    <a:pt x="668" y="178"/>
                  </a:cubicBezTo>
                  <a:cubicBezTo>
                    <a:pt x="659" y="185"/>
                    <a:pt x="647" y="188"/>
                    <a:pt x="631" y="188"/>
                  </a:cubicBezTo>
                  <a:cubicBezTo>
                    <a:pt x="626" y="188"/>
                    <a:pt x="621" y="188"/>
                    <a:pt x="614" y="187"/>
                  </a:cubicBezTo>
                  <a:cubicBezTo>
                    <a:pt x="608" y="185"/>
                    <a:pt x="603" y="184"/>
                    <a:pt x="599" y="182"/>
                  </a:cubicBezTo>
                  <a:cubicBezTo>
                    <a:pt x="599" y="153"/>
                    <a:pt x="599" y="153"/>
                    <a:pt x="599" y="153"/>
                  </a:cubicBezTo>
                  <a:cubicBezTo>
                    <a:pt x="604" y="157"/>
                    <a:pt x="610" y="160"/>
                    <a:pt x="616" y="162"/>
                  </a:cubicBezTo>
                  <a:cubicBezTo>
                    <a:pt x="622" y="164"/>
                    <a:pt x="627" y="165"/>
                    <a:pt x="632" y="165"/>
                  </a:cubicBezTo>
                  <a:cubicBezTo>
                    <a:pt x="639" y="165"/>
                    <a:pt x="644" y="164"/>
                    <a:pt x="647" y="162"/>
                  </a:cubicBezTo>
                  <a:cubicBezTo>
                    <a:pt x="650" y="161"/>
                    <a:pt x="652" y="157"/>
                    <a:pt x="652" y="153"/>
                  </a:cubicBezTo>
                  <a:cubicBezTo>
                    <a:pt x="652" y="149"/>
                    <a:pt x="650" y="146"/>
                    <a:pt x="647" y="143"/>
                  </a:cubicBezTo>
                  <a:cubicBezTo>
                    <a:pt x="643" y="140"/>
                    <a:pt x="637" y="137"/>
                    <a:pt x="628" y="133"/>
                  </a:cubicBezTo>
                  <a:cubicBezTo>
                    <a:pt x="617" y="129"/>
                    <a:pt x="610" y="124"/>
                    <a:pt x="605" y="118"/>
                  </a:cubicBezTo>
                  <a:cubicBezTo>
                    <a:pt x="601" y="113"/>
                    <a:pt x="599" y="105"/>
                    <a:pt x="599" y="97"/>
                  </a:cubicBezTo>
                  <a:cubicBezTo>
                    <a:pt x="599" y="86"/>
                    <a:pt x="603" y="76"/>
                    <a:pt x="612" y="69"/>
                  </a:cubicBezTo>
                  <a:cubicBezTo>
                    <a:pt x="621" y="62"/>
                    <a:pt x="632" y="58"/>
                    <a:pt x="646" y="58"/>
                  </a:cubicBezTo>
                  <a:cubicBezTo>
                    <a:pt x="651" y="58"/>
                    <a:pt x="656" y="59"/>
                    <a:pt x="661" y="60"/>
                  </a:cubicBezTo>
                  <a:cubicBezTo>
                    <a:pt x="666" y="61"/>
                    <a:pt x="671" y="62"/>
                    <a:pt x="674" y="64"/>
                  </a:cubicBezTo>
                  <a:cubicBezTo>
                    <a:pt x="674" y="91"/>
                    <a:pt x="674" y="91"/>
                    <a:pt x="674" y="91"/>
                  </a:cubicBezTo>
                  <a:cubicBezTo>
                    <a:pt x="671" y="89"/>
                    <a:pt x="666" y="86"/>
                    <a:pt x="661" y="85"/>
                  </a:cubicBezTo>
                  <a:cubicBezTo>
                    <a:pt x="656" y="83"/>
                    <a:pt x="651" y="82"/>
                    <a:pt x="646" y="82"/>
                  </a:cubicBezTo>
                  <a:cubicBezTo>
                    <a:pt x="640" y="82"/>
                    <a:pt x="636" y="83"/>
                    <a:pt x="633" y="85"/>
                  </a:cubicBezTo>
                  <a:cubicBezTo>
                    <a:pt x="630" y="87"/>
                    <a:pt x="628" y="90"/>
                    <a:pt x="628" y="94"/>
                  </a:cubicBezTo>
                  <a:close/>
                  <a:moveTo>
                    <a:pt x="694" y="125"/>
                  </a:moveTo>
                  <a:cubicBezTo>
                    <a:pt x="694" y="105"/>
                    <a:pt x="700" y="89"/>
                    <a:pt x="711" y="77"/>
                  </a:cubicBezTo>
                  <a:cubicBezTo>
                    <a:pt x="723" y="65"/>
                    <a:pt x="739" y="59"/>
                    <a:pt x="759" y="59"/>
                  </a:cubicBezTo>
                  <a:cubicBezTo>
                    <a:pt x="779" y="59"/>
                    <a:pt x="794" y="64"/>
                    <a:pt x="805" y="76"/>
                  </a:cubicBezTo>
                  <a:cubicBezTo>
                    <a:pt x="816" y="87"/>
                    <a:pt x="821" y="103"/>
                    <a:pt x="821" y="123"/>
                  </a:cubicBezTo>
                  <a:cubicBezTo>
                    <a:pt x="821" y="143"/>
                    <a:pt x="815" y="159"/>
                    <a:pt x="804" y="171"/>
                  </a:cubicBezTo>
                  <a:cubicBezTo>
                    <a:pt x="792" y="182"/>
                    <a:pt x="776" y="188"/>
                    <a:pt x="756" y="188"/>
                  </a:cubicBezTo>
                  <a:cubicBezTo>
                    <a:pt x="737" y="188"/>
                    <a:pt x="722" y="183"/>
                    <a:pt x="711" y="171"/>
                  </a:cubicBezTo>
                  <a:cubicBezTo>
                    <a:pt x="699" y="160"/>
                    <a:pt x="694" y="145"/>
                    <a:pt x="694" y="125"/>
                  </a:cubicBezTo>
                  <a:close/>
                  <a:moveTo>
                    <a:pt x="724" y="124"/>
                  </a:moveTo>
                  <a:cubicBezTo>
                    <a:pt x="724" y="137"/>
                    <a:pt x="727" y="147"/>
                    <a:pt x="733" y="154"/>
                  </a:cubicBezTo>
                  <a:cubicBezTo>
                    <a:pt x="739" y="161"/>
                    <a:pt x="747" y="164"/>
                    <a:pt x="758" y="164"/>
                  </a:cubicBezTo>
                  <a:cubicBezTo>
                    <a:pt x="769" y="164"/>
                    <a:pt x="777" y="161"/>
                    <a:pt x="782" y="154"/>
                  </a:cubicBezTo>
                  <a:cubicBezTo>
                    <a:pt x="788" y="147"/>
                    <a:pt x="791" y="137"/>
                    <a:pt x="791" y="124"/>
                  </a:cubicBezTo>
                  <a:cubicBezTo>
                    <a:pt x="791" y="110"/>
                    <a:pt x="788" y="100"/>
                    <a:pt x="782" y="93"/>
                  </a:cubicBezTo>
                  <a:cubicBezTo>
                    <a:pt x="776" y="87"/>
                    <a:pt x="768" y="83"/>
                    <a:pt x="758" y="83"/>
                  </a:cubicBezTo>
                  <a:cubicBezTo>
                    <a:pt x="747" y="83"/>
                    <a:pt x="739" y="87"/>
                    <a:pt x="733" y="94"/>
                  </a:cubicBezTo>
                  <a:cubicBezTo>
                    <a:pt x="727" y="101"/>
                    <a:pt x="724" y="111"/>
                    <a:pt x="724" y="124"/>
                  </a:cubicBezTo>
                  <a:close/>
                  <a:moveTo>
                    <a:pt x="918" y="85"/>
                  </a:moveTo>
                  <a:cubicBezTo>
                    <a:pt x="874" y="85"/>
                    <a:pt x="874" y="85"/>
                    <a:pt x="874" y="85"/>
                  </a:cubicBezTo>
                  <a:cubicBezTo>
                    <a:pt x="874" y="185"/>
                    <a:pt x="874" y="185"/>
                    <a:pt x="874" y="185"/>
                  </a:cubicBezTo>
                  <a:cubicBezTo>
                    <a:pt x="845" y="185"/>
                    <a:pt x="845" y="185"/>
                    <a:pt x="845" y="185"/>
                  </a:cubicBezTo>
                  <a:cubicBezTo>
                    <a:pt x="845" y="85"/>
                    <a:pt x="845" y="85"/>
                    <a:pt x="845" y="85"/>
                  </a:cubicBezTo>
                  <a:cubicBezTo>
                    <a:pt x="824" y="85"/>
                    <a:pt x="824" y="85"/>
                    <a:pt x="824" y="85"/>
                  </a:cubicBezTo>
                  <a:cubicBezTo>
                    <a:pt x="824" y="61"/>
                    <a:pt x="824" y="61"/>
                    <a:pt x="824" y="61"/>
                  </a:cubicBezTo>
                  <a:cubicBezTo>
                    <a:pt x="845" y="61"/>
                    <a:pt x="845" y="61"/>
                    <a:pt x="845" y="61"/>
                  </a:cubicBezTo>
                  <a:cubicBezTo>
                    <a:pt x="845" y="44"/>
                    <a:pt x="845" y="44"/>
                    <a:pt x="845" y="44"/>
                  </a:cubicBezTo>
                  <a:cubicBezTo>
                    <a:pt x="845" y="31"/>
                    <a:pt x="849" y="21"/>
                    <a:pt x="858" y="12"/>
                  </a:cubicBezTo>
                  <a:cubicBezTo>
                    <a:pt x="866" y="4"/>
                    <a:pt x="877" y="0"/>
                    <a:pt x="890" y="0"/>
                  </a:cubicBezTo>
                  <a:cubicBezTo>
                    <a:pt x="894" y="0"/>
                    <a:pt x="897" y="0"/>
                    <a:pt x="900" y="0"/>
                  </a:cubicBezTo>
                  <a:cubicBezTo>
                    <a:pt x="902" y="1"/>
                    <a:pt x="905" y="1"/>
                    <a:pt x="907" y="2"/>
                  </a:cubicBezTo>
                  <a:cubicBezTo>
                    <a:pt x="907" y="27"/>
                    <a:pt x="907" y="27"/>
                    <a:pt x="907" y="27"/>
                  </a:cubicBezTo>
                  <a:cubicBezTo>
                    <a:pt x="906" y="27"/>
                    <a:pt x="904" y="26"/>
                    <a:pt x="902" y="25"/>
                  </a:cubicBezTo>
                  <a:cubicBezTo>
                    <a:pt x="899" y="24"/>
                    <a:pt x="897" y="24"/>
                    <a:pt x="893" y="24"/>
                  </a:cubicBezTo>
                  <a:cubicBezTo>
                    <a:pt x="887" y="24"/>
                    <a:pt x="883" y="26"/>
                    <a:pt x="879" y="30"/>
                  </a:cubicBezTo>
                  <a:cubicBezTo>
                    <a:pt x="876" y="33"/>
                    <a:pt x="874" y="39"/>
                    <a:pt x="874" y="47"/>
                  </a:cubicBezTo>
                  <a:cubicBezTo>
                    <a:pt x="874" y="61"/>
                    <a:pt x="874" y="61"/>
                    <a:pt x="874" y="61"/>
                  </a:cubicBezTo>
                  <a:cubicBezTo>
                    <a:pt x="918" y="61"/>
                    <a:pt x="918" y="61"/>
                    <a:pt x="918" y="61"/>
                  </a:cubicBezTo>
                  <a:cubicBezTo>
                    <a:pt x="918" y="34"/>
                    <a:pt x="918" y="34"/>
                    <a:pt x="918" y="34"/>
                  </a:cubicBezTo>
                  <a:cubicBezTo>
                    <a:pt x="947" y="25"/>
                    <a:pt x="947" y="25"/>
                    <a:pt x="947" y="25"/>
                  </a:cubicBezTo>
                  <a:cubicBezTo>
                    <a:pt x="947" y="61"/>
                    <a:pt x="947" y="61"/>
                    <a:pt x="947" y="61"/>
                  </a:cubicBezTo>
                  <a:cubicBezTo>
                    <a:pt x="977" y="61"/>
                    <a:pt x="977" y="61"/>
                    <a:pt x="977" y="61"/>
                  </a:cubicBezTo>
                  <a:cubicBezTo>
                    <a:pt x="977" y="85"/>
                    <a:pt x="977" y="85"/>
                    <a:pt x="977" y="85"/>
                  </a:cubicBezTo>
                  <a:cubicBezTo>
                    <a:pt x="947" y="85"/>
                    <a:pt x="947" y="85"/>
                    <a:pt x="947" y="85"/>
                  </a:cubicBezTo>
                  <a:cubicBezTo>
                    <a:pt x="947" y="143"/>
                    <a:pt x="947" y="143"/>
                    <a:pt x="947" y="143"/>
                  </a:cubicBezTo>
                  <a:cubicBezTo>
                    <a:pt x="947" y="151"/>
                    <a:pt x="948" y="156"/>
                    <a:pt x="951" y="159"/>
                  </a:cubicBezTo>
                  <a:cubicBezTo>
                    <a:pt x="954" y="163"/>
                    <a:pt x="958" y="164"/>
                    <a:pt x="964" y="164"/>
                  </a:cubicBezTo>
                  <a:cubicBezTo>
                    <a:pt x="966" y="164"/>
                    <a:pt x="968" y="164"/>
                    <a:pt x="970" y="163"/>
                  </a:cubicBezTo>
                  <a:cubicBezTo>
                    <a:pt x="973" y="162"/>
                    <a:pt x="975" y="161"/>
                    <a:pt x="977" y="160"/>
                  </a:cubicBezTo>
                  <a:cubicBezTo>
                    <a:pt x="977" y="184"/>
                    <a:pt x="977" y="184"/>
                    <a:pt x="977" y="184"/>
                  </a:cubicBezTo>
                  <a:cubicBezTo>
                    <a:pt x="975" y="185"/>
                    <a:pt x="972" y="186"/>
                    <a:pt x="967" y="187"/>
                  </a:cubicBezTo>
                  <a:cubicBezTo>
                    <a:pt x="963" y="188"/>
                    <a:pt x="959" y="188"/>
                    <a:pt x="955" y="188"/>
                  </a:cubicBezTo>
                  <a:cubicBezTo>
                    <a:pt x="942" y="188"/>
                    <a:pt x="933" y="185"/>
                    <a:pt x="927" y="179"/>
                  </a:cubicBezTo>
                  <a:cubicBezTo>
                    <a:pt x="921" y="172"/>
                    <a:pt x="918" y="162"/>
                    <a:pt x="918" y="149"/>
                  </a:cubicBezTo>
                  <a:lnTo>
                    <a:pt x="918"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5" name="Rectangle 28">
              <a:extLst>
                <a:ext uri="{FF2B5EF4-FFF2-40B4-BE49-F238E27FC236}">
                  <a16:creationId xmlns:a16="http://schemas.microsoft.com/office/drawing/2014/main" id="{EEA77D71-E523-4C0A-8E94-F1E887B6CFE5}"/>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6" name="Rectangle 29">
              <a:extLst>
                <a:ext uri="{FF2B5EF4-FFF2-40B4-BE49-F238E27FC236}">
                  <a16:creationId xmlns:a16="http://schemas.microsoft.com/office/drawing/2014/main" id="{05653C91-F2E5-4AB2-896A-C30B85344081}"/>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7" name="Rectangle 30">
              <a:extLst>
                <a:ext uri="{FF2B5EF4-FFF2-40B4-BE49-F238E27FC236}">
                  <a16:creationId xmlns:a16="http://schemas.microsoft.com/office/drawing/2014/main" id="{B8209799-6560-48C3-A607-7BD58D4B852D}"/>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8" name="Rectangle 31">
              <a:extLst>
                <a:ext uri="{FF2B5EF4-FFF2-40B4-BE49-F238E27FC236}">
                  <a16:creationId xmlns:a16="http://schemas.microsoft.com/office/drawing/2014/main" id="{253AEB2D-A942-4CF4-BE02-B1418794F9F3}"/>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19" name="Rectangle 32">
              <a:extLst>
                <a:ext uri="{FF2B5EF4-FFF2-40B4-BE49-F238E27FC236}">
                  <a16:creationId xmlns:a16="http://schemas.microsoft.com/office/drawing/2014/main" id="{52BC694C-879B-4782-A22E-AEE7D9785F46}"/>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20" name="Rectangle 33">
              <a:extLst>
                <a:ext uri="{FF2B5EF4-FFF2-40B4-BE49-F238E27FC236}">
                  <a16:creationId xmlns:a16="http://schemas.microsoft.com/office/drawing/2014/main" id="{62F790E1-A40D-4D5B-8DE8-E90FA39709E0}"/>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21" name="Rectangle 34">
              <a:extLst>
                <a:ext uri="{FF2B5EF4-FFF2-40B4-BE49-F238E27FC236}">
                  <a16:creationId xmlns:a16="http://schemas.microsoft.com/office/drawing/2014/main" id="{DE27A369-0913-42A8-AD1B-2FBC464BC386}"/>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sp>
          <p:nvSpPr>
            <p:cNvPr id="22" name="Rectangle 35">
              <a:extLst>
                <a:ext uri="{FF2B5EF4-FFF2-40B4-BE49-F238E27FC236}">
                  <a16:creationId xmlns:a16="http://schemas.microsoft.com/office/drawing/2014/main" id="{7D7EFF3A-B7D8-4693-9A8C-77874AA877BB}"/>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sz="1567"/>
            </a:p>
          </p:txBody>
        </p:sp>
      </p:grpSp>
    </p:spTree>
    <p:extLst>
      <p:ext uri="{BB962C8B-B14F-4D97-AF65-F5344CB8AC3E}">
        <p14:creationId xmlns:p14="http://schemas.microsoft.com/office/powerpoint/2010/main" val="1472045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4" y="457200"/>
            <a:ext cx="11018520" cy="482312"/>
          </a:xfrm>
        </p:spPr>
        <p:txBody>
          <a:bodyPr/>
          <a:lstStyle/>
          <a:p>
            <a:r>
              <a:rPr lang="en-US"/>
              <a:t>Click to edit Master title style</a:t>
            </a:r>
          </a:p>
        </p:txBody>
      </p:sp>
    </p:spTree>
    <p:extLst>
      <p:ext uri="{BB962C8B-B14F-4D97-AF65-F5344CB8AC3E}">
        <p14:creationId xmlns:p14="http://schemas.microsoft.com/office/powerpoint/2010/main" val="4062818289"/>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4" y="2568914"/>
            <a:ext cx="4167887" cy="964623"/>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0"/>
            <a:ext cx="4164583" cy="294824"/>
          </a:xfrm>
          <a:noFill/>
        </p:spPr>
        <p:txBody>
          <a:bodyPr wrap="square" lIns="0" tIns="0" rIns="0" bIns="0">
            <a:spAutoFit/>
          </a:bodyPr>
          <a:lstStyle>
            <a:lvl1pPr marL="0" indent="0">
              <a:spcBef>
                <a:spcPts val="0"/>
              </a:spcBef>
              <a:buNone/>
              <a:defRPr sz="1916"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1" y="585788"/>
            <a:ext cx="1366245" cy="292608"/>
          </a:xfrm>
          <a:prstGeom prst="rect">
            <a:avLst/>
          </a:prstGeom>
        </p:spPr>
      </p:pic>
      <p:pic>
        <p:nvPicPr>
          <p:cNvPr id="8" name="Picture 7">
            <a:extLst>
              <a:ext uri="{FF2B5EF4-FFF2-40B4-BE49-F238E27FC236}">
                <a16:creationId xmlns:a16="http://schemas.microsoft.com/office/drawing/2014/main" id="{45088973-88F5-4C76-80ED-89ED1A70D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1"/>
            <a:ext cx="6858000" cy="6858000"/>
          </a:xfrm>
          <a:prstGeom prst="rect">
            <a:avLst/>
          </a:prstGeom>
        </p:spPr>
      </p:pic>
    </p:spTree>
    <p:extLst>
      <p:ext uri="{BB962C8B-B14F-4D97-AF65-F5344CB8AC3E}">
        <p14:creationId xmlns:p14="http://schemas.microsoft.com/office/powerpoint/2010/main" val="155778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3051464"/>
            <a:ext cx="9144000" cy="482312"/>
          </a:xfrm>
          <a:noFill/>
        </p:spPr>
        <p:txBody>
          <a:bodyPr lIns="0" tIns="0" rIns="0" bIns="0" anchor="b" anchorCtr="0">
            <a:spAutoFit/>
          </a:bodyPr>
          <a:lstStyle>
            <a:lvl1pPr>
              <a:defRPr sz="3134" spc="-44"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294824"/>
          </a:xfrm>
          <a:noFill/>
        </p:spPr>
        <p:txBody>
          <a:bodyPr wrap="square" lIns="0" tIns="0" rIns="0" bIns="0">
            <a:spAutoFit/>
          </a:bodyPr>
          <a:lstStyle>
            <a:lvl1pPr marL="0" indent="0">
              <a:spcBef>
                <a:spcPts val="0"/>
              </a:spcBef>
              <a:buNone/>
              <a:defRPr sz="1916"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1" y="585788"/>
            <a:ext cx="1366245" cy="292608"/>
          </a:xfrm>
          <a:prstGeom prst="rect">
            <a:avLst/>
          </a:prstGeom>
        </p:spPr>
      </p:pic>
      <p:sp>
        <p:nvSpPr>
          <p:cNvPr id="6" name="Text Placeholder 4">
            <a:extLst>
              <a:ext uri="{FF2B5EF4-FFF2-40B4-BE49-F238E27FC236}">
                <a16:creationId xmlns:a16="http://schemas.microsoft.com/office/drawing/2014/main" id="{6E3C4C7C-7C8D-904E-88A9-EA8D40CF7292}"/>
              </a:ext>
            </a:extLst>
          </p:cNvPr>
          <p:cNvSpPr>
            <a:spLocks noGrp="1"/>
          </p:cNvSpPr>
          <p:nvPr>
            <p:ph type="body" sz="quarter" idx="13" hasCustomPrompt="1"/>
          </p:nvPr>
        </p:nvSpPr>
        <p:spPr>
          <a:xfrm>
            <a:off x="582043" y="6088741"/>
            <a:ext cx="4164583" cy="187615"/>
          </a:xfrm>
          <a:noFill/>
        </p:spPr>
        <p:txBody>
          <a:bodyPr wrap="square" lIns="0" tIns="0" rIns="0" bIns="0">
            <a:spAutoFit/>
          </a:bodyPr>
          <a:lstStyle>
            <a:lvl1pPr marL="0" indent="0">
              <a:spcBef>
                <a:spcPts val="0"/>
              </a:spcBef>
              <a:buNone/>
              <a:defRPr sz="1219"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279051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4040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72136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1"/>
            <a:ext cx="11018520" cy="1404039"/>
          </a:xfrm>
        </p:spPr>
        <p:txBody>
          <a:bodyPr wrap="square">
            <a:spAutoFit/>
          </a:bodyPr>
          <a:lstStyle>
            <a:lvl1pPr marL="0" indent="0">
              <a:buNone/>
              <a:defRPr/>
            </a:lvl1pPr>
            <a:lvl2pPr marL="198999" indent="0">
              <a:buNone/>
              <a:defRPr/>
            </a:lvl2pPr>
            <a:lvl3pPr marL="397999" indent="0">
              <a:buNone/>
              <a:defRPr/>
            </a:lvl3pPr>
            <a:lvl4pPr marL="596998" indent="0">
              <a:buNone/>
              <a:defRPr/>
            </a:lvl4pPr>
            <a:lvl5pPr marL="7959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4180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4040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4040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53565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1" y="1435100"/>
            <a:ext cx="5212080" cy="1404039"/>
          </a:xfrm>
        </p:spPr>
        <p:txBody>
          <a:bodyPr wrap="square">
            <a:spAutoFit/>
          </a:bodyPr>
          <a:lstStyle>
            <a:lvl1pPr marL="0" indent="0">
              <a:spcBef>
                <a:spcPts val="1066"/>
              </a:spcBef>
              <a:buClr>
                <a:schemeClr val="tx1"/>
              </a:buClr>
              <a:buFont typeface="Wingdings" panose="05000000000000000000" pitchFamily="2" charset="2"/>
              <a:buNone/>
              <a:defRPr sz="2437" b="0">
                <a:latin typeface="+mn-lt"/>
                <a:cs typeface="Segoe UI" panose="020B0502040204020203" pitchFamily="34" charset="0"/>
              </a:defRPr>
            </a:lvl1pPr>
            <a:lvl2pPr marL="222492" indent="0">
              <a:buFont typeface="Wingdings" panose="05000000000000000000" pitchFamily="2" charset="2"/>
              <a:buNone/>
              <a:defRPr sz="1741" b="0">
                <a:latin typeface="+mn-lt"/>
              </a:defRPr>
            </a:lvl2pPr>
            <a:lvl3pPr marL="392471" indent="0">
              <a:buFont typeface="Wingdings" panose="05000000000000000000" pitchFamily="2" charset="2"/>
              <a:buNone/>
              <a:tabLst/>
              <a:defRPr sz="1393" b="0">
                <a:latin typeface="+mn-lt"/>
              </a:defRPr>
            </a:lvl3pPr>
            <a:lvl4pPr marL="567977" indent="0">
              <a:buFont typeface="Wingdings" panose="05000000000000000000" pitchFamily="2" charset="2"/>
              <a:buNone/>
              <a:defRPr sz="1219" b="0">
                <a:latin typeface="+mn-lt"/>
              </a:defRPr>
            </a:lvl4pPr>
            <a:lvl5pPr marL="743484" indent="0">
              <a:buFont typeface="Wingdings" panose="05000000000000000000" pitchFamily="2" charset="2"/>
              <a:buNone/>
              <a:tabLst/>
              <a:defRPr sz="1219"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404039"/>
          </a:xfrm>
        </p:spPr>
        <p:txBody>
          <a:bodyPr wrap="square">
            <a:spAutoFit/>
          </a:bodyPr>
          <a:lstStyle>
            <a:lvl1pPr marL="0" indent="0">
              <a:spcBef>
                <a:spcPts val="1066"/>
              </a:spcBef>
              <a:buClr>
                <a:schemeClr val="tx1"/>
              </a:buClr>
              <a:buFont typeface="Wingdings" panose="05000000000000000000" pitchFamily="2" charset="2"/>
              <a:buNone/>
              <a:defRPr sz="2437" b="0">
                <a:latin typeface="+mn-lt"/>
                <a:cs typeface="Segoe UI" panose="020B0502040204020203" pitchFamily="34" charset="0"/>
              </a:defRPr>
            </a:lvl1pPr>
            <a:lvl2pPr marL="222492" indent="0">
              <a:buFont typeface="Wingdings" panose="05000000000000000000" pitchFamily="2" charset="2"/>
              <a:buNone/>
              <a:defRPr sz="1741" b="0">
                <a:latin typeface="+mn-lt"/>
              </a:defRPr>
            </a:lvl2pPr>
            <a:lvl3pPr marL="392471" indent="0">
              <a:buFont typeface="Wingdings" panose="05000000000000000000" pitchFamily="2" charset="2"/>
              <a:buNone/>
              <a:tabLst/>
              <a:defRPr sz="1393" b="0">
                <a:latin typeface="+mn-lt"/>
              </a:defRPr>
            </a:lvl3pPr>
            <a:lvl4pPr marL="567977" indent="0">
              <a:buFont typeface="Wingdings" panose="05000000000000000000" pitchFamily="2" charset="2"/>
              <a:buNone/>
              <a:defRPr sz="1219" b="0">
                <a:latin typeface="+mn-lt"/>
              </a:defRPr>
            </a:lvl4pPr>
            <a:lvl5pPr marL="743484" indent="0">
              <a:buFont typeface="Wingdings" panose="05000000000000000000" pitchFamily="2" charset="2"/>
              <a:buNone/>
              <a:tabLst/>
              <a:defRPr sz="1219"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65239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4" y="457200"/>
            <a:ext cx="11018520" cy="482312"/>
          </a:xfrm>
        </p:spPr>
        <p:txBody>
          <a:bodyPr/>
          <a:lstStyle/>
          <a:p>
            <a:r>
              <a:rPr lang="en-US"/>
              <a:t>Click to edit Master title style</a:t>
            </a:r>
          </a:p>
        </p:txBody>
      </p:sp>
    </p:spTree>
    <p:extLst>
      <p:ext uri="{BB962C8B-B14F-4D97-AF65-F5344CB8AC3E}">
        <p14:creationId xmlns:p14="http://schemas.microsoft.com/office/powerpoint/2010/main" val="213082158"/>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4" y="457200"/>
            <a:ext cx="11018520" cy="482312"/>
          </a:xfrm>
        </p:spPr>
        <p:txBody>
          <a:bodyPr/>
          <a:lstStyle>
            <a:lvl1pP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5216" y="1195586"/>
            <a:ext cx="11018520" cy="267894"/>
          </a:xfrm>
          <a:noFill/>
        </p:spPr>
        <p:txBody>
          <a:bodyPr wrap="square" lIns="0" tIns="0" rIns="0" bIns="0">
            <a:spAutoFit/>
          </a:bodyPr>
          <a:lstStyle>
            <a:lvl1pPr marL="0" indent="0">
              <a:spcBef>
                <a:spcPts val="0"/>
              </a:spcBef>
              <a:spcAft>
                <a:spcPts val="0"/>
              </a:spcAft>
              <a:buFont typeface="Arial" panose="020B0604020202020204" pitchFamily="34" charset="0"/>
              <a:buNone/>
              <a:defRPr sz="1741"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2564168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Label 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4" y="990089"/>
            <a:ext cx="11018520" cy="482312"/>
          </a:xfrm>
        </p:spPr>
        <p:txBody>
          <a:bodyPr/>
          <a:lstStyle>
            <a:lvl1pP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8264" y="523144"/>
            <a:ext cx="11018520" cy="267894"/>
          </a:xfrm>
          <a:noFill/>
        </p:spPr>
        <p:txBody>
          <a:bodyPr wrap="square" lIns="0" tIns="0" rIns="0" bIns="0">
            <a:spAutoFit/>
          </a:bodyPr>
          <a:lstStyle>
            <a:lvl1pPr marL="0" indent="0">
              <a:spcBef>
                <a:spcPts val="0"/>
              </a:spcBef>
              <a:spcAft>
                <a:spcPts val="0"/>
              </a:spcAft>
              <a:buFont typeface="Arial" panose="020B0604020202020204" pitchFamily="34" charset="0"/>
              <a:buNone/>
              <a:defRPr sz="1741" spc="0" baseline="0">
                <a:solidFill>
                  <a:schemeClr val="accent2"/>
                </a:solidFill>
                <a:latin typeface="+mn-lt"/>
              </a:defRPr>
            </a:lvl1pPr>
          </a:lstStyle>
          <a:p>
            <a:pPr lvl="0"/>
            <a:r>
              <a:rPr lang="en-US"/>
              <a:t>Label</a:t>
            </a:r>
          </a:p>
        </p:txBody>
      </p:sp>
    </p:spTree>
    <p:extLst>
      <p:ext uri="{BB962C8B-B14F-4D97-AF65-F5344CB8AC3E}">
        <p14:creationId xmlns:p14="http://schemas.microsoft.com/office/powerpoint/2010/main" val="41225964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32527"/>
          </a:xfrm>
        </p:spPr>
        <p:txBody>
          <a:bodyPr tIns="64008"/>
          <a:lstStyle>
            <a:lvl1pPr>
              <a:defRPr sz="1741"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453056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ase Study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1453207"/>
            <a:ext cx="4158362" cy="964623"/>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425657"/>
            <a:ext cx="4162425" cy="294824"/>
          </a:xfrm>
        </p:spPr>
        <p:txBody>
          <a:bodyPr/>
          <a:lstStyle>
            <a:lvl1pPr marL="0" indent="0">
              <a:buNone/>
              <a:defRPr sz="1916">
                <a:latin typeface="+mn-lt"/>
              </a:defRPr>
            </a:lvl1pPr>
            <a:lvl2pPr marL="198999" indent="0">
              <a:buNone/>
              <a:defRPr/>
            </a:lvl2pPr>
            <a:lvl3pPr marL="397999" indent="0">
              <a:buNone/>
              <a:defRPr/>
            </a:lvl3pPr>
            <a:lvl4pPr marL="576269" indent="0">
              <a:buNone/>
              <a:defRPr/>
            </a:lvl4pPr>
            <a:lvl5pPr marL="744866"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39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7" name="Straight Connector 6">
            <a:extLst>
              <a:ext uri="{FF2B5EF4-FFF2-40B4-BE49-F238E27FC236}">
                <a16:creationId xmlns:a16="http://schemas.microsoft.com/office/drawing/2014/main" id="{707D76AE-79B3-F84D-9417-921BF09368AE}"/>
              </a:ext>
            </a:extLst>
          </p:cNvPr>
          <p:cNvCxnSpPr>
            <a:cxnSpLocks/>
          </p:cNvCxnSpPr>
          <p:nvPr userDrawn="1"/>
        </p:nvCxnSpPr>
        <p:spPr>
          <a:xfrm>
            <a:off x="584201" y="3129144"/>
            <a:ext cx="4167188" cy="0"/>
          </a:xfrm>
          <a:prstGeom prst="line">
            <a:avLst/>
          </a:prstGeom>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F16F3A13-C728-6542-B198-3BA2DF7BEA01}"/>
              </a:ext>
            </a:extLst>
          </p:cNvPr>
          <p:cNvSpPr>
            <a:spLocks noGrp="1"/>
          </p:cNvSpPr>
          <p:nvPr>
            <p:ph type="body" sz="quarter" idx="12" hasCustomPrompt="1"/>
          </p:nvPr>
        </p:nvSpPr>
        <p:spPr>
          <a:xfrm>
            <a:off x="584201" y="2527266"/>
            <a:ext cx="4167188" cy="214354"/>
          </a:xfrm>
        </p:spPr>
        <p:txBody>
          <a:bodyPr/>
          <a:lstStyle>
            <a:lvl1pPr marL="0" indent="0">
              <a:buNone/>
              <a:defRPr sz="1393" b="1" i="0">
                <a:solidFill>
                  <a:schemeClr val="accent1"/>
                </a:solidFill>
                <a:latin typeface="Segoe UI Semibold" panose="020B0502040204020203" pitchFamily="34" charset="0"/>
                <a:cs typeface="Segoe UI Semibold" panose="020B0502040204020203" pitchFamily="34" charset="0"/>
              </a:defRPr>
            </a:lvl1pPr>
            <a:lvl2pPr marL="198999" indent="0">
              <a:buNone/>
              <a:defRPr/>
            </a:lvl2pPr>
            <a:lvl3pPr marL="397999" indent="0">
              <a:buNone/>
              <a:defRPr/>
            </a:lvl3pPr>
            <a:lvl4pPr marL="576269" indent="0">
              <a:buNone/>
              <a:defRPr/>
            </a:lvl4pPr>
            <a:lvl5pPr marL="744866" indent="0">
              <a:buNone/>
              <a:defRPr/>
            </a:lvl5pPr>
          </a:lstStyle>
          <a:p>
            <a:pPr lvl="0"/>
            <a:r>
              <a:rPr lang="en-US" err="1"/>
              <a:t>Subheader</a:t>
            </a:r>
            <a:endParaRPr lang="en-US"/>
          </a:p>
        </p:txBody>
      </p:sp>
    </p:spTree>
    <p:extLst>
      <p:ext uri="{BB962C8B-B14F-4D97-AF65-F5344CB8AC3E}">
        <p14:creationId xmlns:p14="http://schemas.microsoft.com/office/powerpoint/2010/main" val="21739895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Case Study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919789" y="1829383"/>
            <a:ext cx="6272212" cy="3825350"/>
          </a:xfrm>
          <a:blipFill>
            <a:blip r:embed="rId2"/>
            <a:stretch>
              <a:fillRect/>
            </a:stretch>
          </a:blipFill>
        </p:spPr>
        <p:txBody>
          <a:bodyPr lIns="0" tIns="2103120" rIns="0" anchor="t" anchorCtr="0">
            <a:noAutofit/>
          </a:bodyPr>
          <a:lstStyle>
            <a:lvl1pPr marL="0" indent="0" algn="ctr">
              <a:lnSpc>
                <a:spcPct val="100000"/>
              </a:lnSpc>
              <a:buNone/>
              <a:defRPr sz="139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4D01F877-9644-4DF2-B556-7EC1CCAB4A44}"/>
              </a:ext>
            </a:extLst>
          </p:cNvPr>
          <p:cNvSpPr>
            <a:spLocks noGrp="1"/>
          </p:cNvSpPr>
          <p:nvPr>
            <p:ph type="title"/>
          </p:nvPr>
        </p:nvSpPr>
        <p:spPr>
          <a:xfrm>
            <a:off x="588264" y="457201"/>
            <a:ext cx="11018520" cy="375039"/>
          </a:xfrm>
        </p:spPr>
        <p:txBody>
          <a:bodyPr/>
          <a:lstStyle>
            <a:lvl1pPr>
              <a:defRPr sz="2437"/>
            </a:lvl1pPr>
          </a:lstStyle>
          <a:p>
            <a:r>
              <a:rPr lang="en-US"/>
              <a:t>Click to edit Master title style</a:t>
            </a:r>
          </a:p>
        </p:txBody>
      </p:sp>
      <p:sp>
        <p:nvSpPr>
          <p:cNvPr id="8" name="Text Placeholder 7">
            <a:extLst>
              <a:ext uri="{FF2B5EF4-FFF2-40B4-BE49-F238E27FC236}">
                <a16:creationId xmlns:a16="http://schemas.microsoft.com/office/drawing/2014/main" id="{CCAA7104-20E2-4EED-8AEE-6B3D8BE7B7D3}"/>
              </a:ext>
            </a:extLst>
          </p:cNvPr>
          <p:cNvSpPr>
            <a:spLocks noGrp="1"/>
          </p:cNvSpPr>
          <p:nvPr>
            <p:ph type="body" sz="quarter" idx="12"/>
          </p:nvPr>
        </p:nvSpPr>
        <p:spPr>
          <a:xfrm>
            <a:off x="584200" y="1829384"/>
            <a:ext cx="5040313" cy="1269194"/>
          </a:xfrm>
        </p:spPr>
        <p:txBody>
          <a:bodyPr/>
          <a:lstStyle>
            <a:lvl1pPr marL="0" indent="0">
              <a:spcAft>
                <a:spcPts val="522"/>
              </a:spcAft>
              <a:buNone/>
              <a:defRPr sz="1567">
                <a:latin typeface="+mn-lt"/>
              </a:defRPr>
            </a:lvl1pPr>
            <a:lvl2pPr marL="0" indent="0">
              <a:spcAft>
                <a:spcPts val="522"/>
              </a:spcAft>
              <a:buNone/>
              <a:defRPr sz="1219"/>
            </a:lvl2pPr>
            <a:lvl3pPr marL="0" indent="0">
              <a:spcAft>
                <a:spcPts val="522"/>
              </a:spcAft>
              <a:buNone/>
              <a:defRPr sz="1045">
                <a:solidFill>
                  <a:schemeClr val="accent2">
                    <a:lumMod val="75000"/>
                  </a:schemeClr>
                </a:solidFill>
              </a:defRPr>
            </a:lvl3pPr>
            <a:lvl4pPr marL="0" indent="0">
              <a:spcAft>
                <a:spcPts val="522"/>
              </a:spcAft>
              <a:buNone/>
              <a:defRPr sz="957"/>
            </a:lvl4pPr>
            <a:lvl5pPr marL="0" indent="0">
              <a:spcAft>
                <a:spcPts val="522"/>
              </a:spcAft>
              <a:buNone/>
              <a:defRPr sz="95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072552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Case Study - Square photo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07D76AE-79B3-F84D-9417-921BF09368AE}"/>
              </a:ext>
            </a:extLst>
          </p:cNvPr>
          <p:cNvCxnSpPr>
            <a:cxnSpLocks/>
          </p:cNvCxnSpPr>
          <p:nvPr userDrawn="1"/>
        </p:nvCxnSpPr>
        <p:spPr>
          <a:xfrm>
            <a:off x="584201" y="3129144"/>
            <a:ext cx="4167188" cy="0"/>
          </a:xfrm>
          <a:prstGeom prst="line">
            <a:avLst/>
          </a:prstGeom>
          <a:ln w="127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F006D7-8176-48BF-9159-50F9BA33A044}"/>
              </a:ext>
            </a:extLst>
          </p:cNvPr>
          <p:cNvSpPr>
            <a:spLocks noGrp="1"/>
          </p:cNvSpPr>
          <p:nvPr>
            <p:ph type="title"/>
          </p:nvPr>
        </p:nvSpPr>
        <p:spPr>
          <a:xfrm>
            <a:off x="588263" y="457200"/>
            <a:ext cx="5124640" cy="482312"/>
          </a:xfrm>
        </p:spPr>
        <p:txBody>
          <a:bodyPr/>
          <a:lstStyle/>
          <a:p>
            <a:r>
              <a:rPr lang="en-US"/>
              <a:t>Click to edit Master title style</a:t>
            </a:r>
          </a:p>
        </p:txBody>
      </p:sp>
      <p:sp>
        <p:nvSpPr>
          <p:cNvPr id="8" name="Text Placeholder 7">
            <a:extLst>
              <a:ext uri="{FF2B5EF4-FFF2-40B4-BE49-F238E27FC236}">
                <a16:creationId xmlns:a16="http://schemas.microsoft.com/office/drawing/2014/main" id="{958B0E44-E0E8-4EF2-8B87-0F0E7439F98B}"/>
              </a:ext>
            </a:extLst>
          </p:cNvPr>
          <p:cNvSpPr>
            <a:spLocks noGrp="1"/>
          </p:cNvSpPr>
          <p:nvPr>
            <p:ph type="body" sz="quarter" idx="11"/>
          </p:nvPr>
        </p:nvSpPr>
        <p:spPr>
          <a:xfrm>
            <a:off x="630427" y="1975225"/>
            <a:ext cx="5040313" cy="1410258"/>
          </a:xfrm>
        </p:spPr>
        <p:txBody>
          <a:bodyPr/>
          <a:lstStyle>
            <a:lvl1pPr marL="0" indent="0">
              <a:spcAft>
                <a:spcPts val="1567"/>
              </a:spcAft>
              <a:buNone/>
              <a:defRPr sz="1567">
                <a:latin typeface="+mj-lt"/>
              </a:defRPr>
            </a:lvl1pPr>
            <a:lvl2pPr marL="0" indent="0">
              <a:spcAft>
                <a:spcPts val="522"/>
              </a:spcAft>
              <a:buNone/>
              <a:defRPr sz="1219"/>
            </a:lvl2pPr>
            <a:lvl3pPr marL="0" indent="0">
              <a:spcAft>
                <a:spcPts val="522"/>
              </a:spcAft>
              <a:buNone/>
              <a:defRPr sz="1045"/>
            </a:lvl3pPr>
            <a:lvl4pPr marL="0" indent="0">
              <a:spcAft>
                <a:spcPts val="522"/>
              </a:spcAft>
              <a:buNone/>
              <a:defRPr sz="957"/>
            </a:lvl4pPr>
            <a:lvl5pPr marL="0" indent="0">
              <a:spcAft>
                <a:spcPts val="522"/>
              </a:spcAft>
              <a:buNone/>
              <a:defRPr sz="95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452882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entere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A47FCD2-35E8-4BE3-B833-677EA693D445}"/>
              </a:ext>
            </a:extLst>
          </p:cNvPr>
          <p:cNvSpPr>
            <a:spLocks noGrp="1"/>
          </p:cNvSpPr>
          <p:nvPr>
            <p:ph type="pic" sz="quarter" idx="12"/>
          </p:nvPr>
        </p:nvSpPr>
        <p:spPr>
          <a:xfrm>
            <a:off x="1" y="0"/>
            <a:ext cx="4062413" cy="375039"/>
          </a:xfrm>
        </p:spPr>
        <p:txBody>
          <a:bodyPr/>
          <a:lstStyle/>
          <a:p>
            <a:endParaRPr lang="en-US"/>
          </a:p>
        </p:txBody>
      </p:sp>
      <p:sp>
        <p:nvSpPr>
          <p:cNvPr id="7" name="Text Placeholder 6">
            <a:extLst>
              <a:ext uri="{FF2B5EF4-FFF2-40B4-BE49-F238E27FC236}">
                <a16:creationId xmlns:a16="http://schemas.microsoft.com/office/drawing/2014/main" id="{552ED8CC-05CB-4434-B309-4FA2356CFE57}"/>
              </a:ext>
            </a:extLst>
          </p:cNvPr>
          <p:cNvSpPr>
            <a:spLocks noGrp="1"/>
          </p:cNvSpPr>
          <p:nvPr>
            <p:ph type="body" sz="quarter" idx="13"/>
          </p:nvPr>
        </p:nvSpPr>
        <p:spPr>
          <a:xfrm>
            <a:off x="4849814" y="2785875"/>
            <a:ext cx="6392810" cy="1286250"/>
          </a:xfrm>
        </p:spPr>
        <p:txBody>
          <a:bodyPr anchor="ctr"/>
          <a:lstStyle>
            <a:lvl1pPr marL="0" indent="0">
              <a:spcBef>
                <a:spcPts val="1045"/>
              </a:spcBef>
              <a:spcAft>
                <a:spcPts val="522"/>
              </a:spcAft>
              <a:buNone/>
              <a:defRPr sz="2090"/>
            </a:lvl1pPr>
            <a:lvl2pPr marL="0" indent="0">
              <a:buNone/>
              <a:defRPr sz="1567"/>
            </a:lvl2pPr>
            <a:lvl3pPr marL="0" indent="0">
              <a:buNone/>
              <a:defRPr sz="1219"/>
            </a:lvl3pPr>
            <a:lvl4pPr marL="0" indent="0">
              <a:buNone/>
              <a:defRPr sz="1045"/>
            </a:lvl4pPr>
            <a:lvl5pPr marL="0" indent="0">
              <a:buNone/>
              <a:defRPr sz="104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8D43E5C-31C8-41DE-B184-8F135F190290}"/>
              </a:ext>
            </a:extLst>
          </p:cNvPr>
          <p:cNvSpPr>
            <a:spLocks noGrp="1"/>
          </p:cNvSpPr>
          <p:nvPr>
            <p:ph type="title"/>
          </p:nvPr>
        </p:nvSpPr>
        <p:spPr>
          <a:xfrm>
            <a:off x="588264" y="2810655"/>
            <a:ext cx="2851980" cy="482312"/>
          </a:xfrm>
        </p:spPr>
        <p:txBody>
          <a:bodyPr/>
          <a:lstStyle/>
          <a:p>
            <a:r>
              <a:rPr lang="en-US"/>
              <a:t>Click to</a:t>
            </a:r>
          </a:p>
        </p:txBody>
      </p:sp>
    </p:spTree>
    <p:extLst>
      <p:ext uri="{BB962C8B-B14F-4D97-AF65-F5344CB8AC3E}">
        <p14:creationId xmlns:p14="http://schemas.microsoft.com/office/powerpoint/2010/main" val="268453712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2159576"/>
            <a:ext cx="4158362" cy="964623"/>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294824"/>
          </a:xfrm>
        </p:spPr>
        <p:txBody>
          <a:bodyPr/>
          <a:lstStyle>
            <a:lvl1pPr marL="0" indent="0">
              <a:buNone/>
              <a:defRPr sz="1916">
                <a:latin typeface="+mn-lt"/>
              </a:defRPr>
            </a:lvl1pPr>
            <a:lvl2pPr marL="198999" indent="0">
              <a:buNone/>
              <a:defRPr/>
            </a:lvl2pPr>
            <a:lvl3pPr marL="397999" indent="0">
              <a:buNone/>
              <a:defRPr/>
            </a:lvl3pPr>
            <a:lvl4pPr marL="576269" indent="0">
              <a:buNone/>
              <a:defRPr/>
            </a:lvl4pPr>
            <a:lvl5pPr marL="744866"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39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960770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4" y="2945101"/>
            <a:ext cx="4159950" cy="964623"/>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39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8204303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750077"/>
          </a:xfrm>
        </p:spPr>
        <p:txBody>
          <a:bodyPr anchor="t"/>
          <a:lstStyle>
            <a:lvl1pPr>
              <a:defRPr sz="2437"/>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1"/>
            <a:ext cx="6858000" cy="6858000"/>
          </a:xfrm>
          <a:blipFill>
            <a:blip r:embed="rId2"/>
            <a:stretch>
              <a:fillRect/>
            </a:stretch>
          </a:blipFill>
        </p:spPr>
        <p:txBody>
          <a:bodyPr lIns="0" tIns="2103120" rIns="0" anchor="t" anchorCtr="0">
            <a:noAutofit/>
          </a:bodyPr>
          <a:lstStyle>
            <a:lvl1pPr marL="0" indent="0" algn="ctr">
              <a:lnSpc>
                <a:spcPct val="100000"/>
              </a:lnSpc>
              <a:buNone/>
              <a:defRPr sz="1393"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7963547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4" y="5471971"/>
            <a:ext cx="11018520" cy="48231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219" b="1" dirty="0">
                <a:solidFill>
                  <a:srgbClr val="FFFFFF"/>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990303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4" y="902129"/>
            <a:ext cx="11018520" cy="48231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219" b="1" dirty="0">
                <a:solidFill>
                  <a:srgbClr val="FFFFFF"/>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8344270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267894"/>
          </a:xfrm>
        </p:spPr>
        <p:txBody>
          <a:bodyPr/>
          <a:lstStyle>
            <a:lvl1pPr marL="0" indent="0" algn="ctr">
              <a:spcBef>
                <a:spcPts val="0"/>
              </a:spcBef>
              <a:buNone/>
              <a:defRPr sz="1741"/>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871" b="1" dirty="0">
                <a:solidFill>
                  <a:srgbClr val="FFFFFF"/>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267894"/>
          </a:xfrm>
        </p:spPr>
        <p:txBody>
          <a:bodyPr/>
          <a:lstStyle>
            <a:lvl1pPr marL="0" indent="0" algn="ctr">
              <a:spcBef>
                <a:spcPts val="0"/>
              </a:spcBef>
              <a:buNone/>
              <a:defRPr sz="1741"/>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871" b="1" dirty="0">
                <a:solidFill>
                  <a:srgbClr val="FFFFFF"/>
                </a:solidFill>
              </a:defRPr>
            </a:lvl1pPr>
          </a:lstStyle>
          <a:p>
            <a:pPr marL="198999" lvl="0" indent="-19899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4028107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267894"/>
          </a:xfrm>
        </p:spPr>
        <p:txBody>
          <a:bodyPr/>
          <a:lstStyle>
            <a:lvl1pPr marL="0" indent="0" algn="ctr">
              <a:spcBef>
                <a:spcPts val="0"/>
              </a:spcBef>
              <a:buNone/>
              <a:defRPr sz="1741"/>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69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267894"/>
          </a:xfrm>
        </p:spPr>
        <p:txBody>
          <a:bodyPr/>
          <a:lstStyle>
            <a:lvl1pPr marL="0" indent="0" algn="ctr">
              <a:spcBef>
                <a:spcPts val="0"/>
              </a:spcBef>
              <a:buNone/>
              <a:defRPr sz="1741"/>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69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267894"/>
          </a:xfrm>
        </p:spPr>
        <p:txBody>
          <a:bodyPr/>
          <a:lstStyle>
            <a:lvl1pPr marL="0" indent="0" algn="ctr">
              <a:spcBef>
                <a:spcPts val="0"/>
              </a:spcBef>
              <a:buNone/>
              <a:defRPr sz="1741"/>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4"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69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4472334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4" y="457200"/>
            <a:ext cx="11018520" cy="482312"/>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9"/>
            <a:ext cx="2532888" cy="535788"/>
          </a:xfrm>
        </p:spPr>
        <p:txBody>
          <a:bodyPr/>
          <a:lstStyle>
            <a:lvl1pPr marL="0" indent="0" algn="ctr">
              <a:spcBef>
                <a:spcPts val="0"/>
              </a:spcBef>
              <a:buNone/>
              <a:defRPr sz="1741"/>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9"/>
            <a:ext cx="2532888" cy="535788"/>
          </a:xfrm>
        </p:spPr>
        <p:txBody>
          <a:bodyPr/>
          <a:lstStyle>
            <a:lvl1pPr marL="0" indent="0" algn="ctr">
              <a:spcBef>
                <a:spcPts val="0"/>
              </a:spcBef>
              <a:buNone/>
              <a:defRPr sz="1741"/>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5" y="4753939"/>
            <a:ext cx="2532888" cy="535788"/>
          </a:xfrm>
        </p:spPr>
        <p:txBody>
          <a:bodyPr/>
          <a:lstStyle>
            <a:lvl1pPr marL="0" indent="0" algn="ctr">
              <a:spcBef>
                <a:spcPts val="0"/>
              </a:spcBef>
              <a:buNone/>
              <a:defRPr sz="1741"/>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5"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1" y="4753939"/>
            <a:ext cx="2532888" cy="535788"/>
          </a:xfrm>
        </p:spPr>
        <p:txBody>
          <a:bodyPr/>
          <a:lstStyle>
            <a:lvl1pPr marL="0" indent="0" algn="ctr">
              <a:spcBef>
                <a:spcPts val="0"/>
              </a:spcBef>
              <a:buNone/>
              <a:defRPr sz="1741"/>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1"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52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082376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267894"/>
          </a:xfrm>
        </p:spPr>
        <p:txBody>
          <a:bodyPr/>
          <a:lstStyle>
            <a:lvl1pPr marL="0" indent="0">
              <a:buFontTx/>
              <a:buNone/>
              <a:defRPr sz="1741"/>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3" y="1436689"/>
            <a:ext cx="7253288" cy="4832350"/>
          </a:xfrm>
          <a:blipFill>
            <a:blip r:embed="rId2"/>
            <a:stretch>
              <a:fillRect/>
            </a:stretch>
          </a:blipFill>
        </p:spPr>
        <p:txBody>
          <a:bodyPr bIns="1005840" anchor="ctr">
            <a:noAutofit/>
          </a:bodyPr>
          <a:lstStyle>
            <a:lvl1pPr marL="0" indent="0" algn="ctr">
              <a:buNone/>
              <a:defRPr sz="871"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01461336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964623"/>
          </a:xfrm>
        </p:spPr>
        <p:txBody>
          <a:bodyPr/>
          <a:lstStyle>
            <a:lvl1pPr>
              <a:defRPr sz="3134">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5" y="2447039"/>
            <a:ext cx="6961188" cy="321627"/>
          </a:xfrm>
        </p:spPr>
        <p:txBody>
          <a:bodyPr/>
          <a:lstStyle>
            <a:lvl1pPr marL="0" indent="0">
              <a:spcAft>
                <a:spcPts val="1045"/>
              </a:spcAft>
              <a:buNone/>
              <a:defRPr sz="2090"/>
            </a:lvl1pPr>
            <a:lvl2pPr marL="198999" indent="0">
              <a:buNone/>
              <a:defRPr/>
            </a:lvl2pPr>
          </a:lstStyle>
          <a:p>
            <a:pPr lvl="0"/>
            <a:r>
              <a:rPr lang="en-US"/>
              <a:t>Click to edit Master text styles</a:t>
            </a:r>
          </a:p>
        </p:txBody>
      </p:sp>
      <p:pic>
        <p:nvPicPr>
          <p:cNvPr id="5" name="MS logo white - EMF" descr="Microsoft logo white text version">
            <a:extLst>
              <a:ext uri="{FF2B5EF4-FFF2-40B4-BE49-F238E27FC236}">
                <a16:creationId xmlns:a16="http://schemas.microsoft.com/office/drawing/2014/main" id="{66781A4F-C4B1-BD4B-8B78-4DCBD222D0FC}"/>
              </a:ext>
            </a:extLst>
          </p:cNvPr>
          <p:cNvPicPr>
            <a:picLocks noChangeAspect="1"/>
          </p:cNvPicPr>
          <p:nvPr userDrawn="1"/>
        </p:nvPicPr>
        <p:blipFill>
          <a:blip r:embed="rId2"/>
          <a:stretch>
            <a:fillRect/>
          </a:stretch>
        </p:blipFill>
        <p:spPr bwMode="black">
          <a:xfrm>
            <a:off x="584201" y="585788"/>
            <a:ext cx="1366245" cy="292608"/>
          </a:xfrm>
          <a:prstGeom prst="rect">
            <a:avLst/>
          </a:prstGeom>
        </p:spPr>
      </p:pic>
    </p:spTree>
    <p:extLst>
      <p:ext uri="{BB962C8B-B14F-4D97-AF65-F5344CB8AC3E}">
        <p14:creationId xmlns:p14="http://schemas.microsoft.com/office/powerpoint/2010/main" val="2320468696"/>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1"/>
            <a:ext cx="3468956" cy="964623"/>
          </a:xfrm>
        </p:spPr>
        <p:txBody>
          <a:bodyPr/>
          <a:lstStyle>
            <a:lvl1pPr>
              <a:defRPr sz="3134">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5" y="2447039"/>
            <a:ext cx="6961188" cy="321627"/>
          </a:xfrm>
        </p:spPr>
        <p:txBody>
          <a:bodyPr/>
          <a:lstStyle>
            <a:lvl1pPr marL="0" indent="0">
              <a:spcAft>
                <a:spcPts val="1045"/>
              </a:spcAft>
              <a:buNone/>
              <a:defRPr sz="2090"/>
            </a:lvl1pPr>
            <a:lvl2pPr marL="198999" indent="0">
              <a:buNone/>
              <a:defRPr/>
            </a:lvl2pPr>
          </a:lstStyle>
          <a:p>
            <a:pPr lvl="0"/>
            <a:r>
              <a:rPr lang="en-US"/>
              <a:t>Click to edit Master text styles</a:t>
            </a:r>
          </a:p>
        </p:txBody>
      </p:sp>
    </p:spTree>
    <p:extLst>
      <p:ext uri="{BB962C8B-B14F-4D97-AF65-F5344CB8AC3E}">
        <p14:creationId xmlns:p14="http://schemas.microsoft.com/office/powerpoint/2010/main" val="56758121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97728"/>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294824"/>
          </a:xfrm>
          <a:noFill/>
        </p:spPr>
        <p:txBody>
          <a:bodyPr lIns="0" tIns="0" rIns="0" bIns="0">
            <a:spAutoFit/>
          </a:bodyPr>
          <a:lstStyle>
            <a:lvl1pPr marL="0" indent="0">
              <a:spcBef>
                <a:spcPts val="0"/>
              </a:spcBef>
              <a:spcAft>
                <a:spcPts val="0"/>
              </a:spcAft>
              <a:buFont typeface="Arial" panose="020B0604020202020204" pitchFamily="34" charset="0"/>
              <a:buNone/>
              <a:defRPr sz="1916"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073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00313"/>
            <a:ext cx="10664421" cy="434093"/>
          </a:xfrm>
          <a:noFill/>
        </p:spPr>
        <p:txBody>
          <a:bodyPr wrap="square"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CADBD2D9-9F1F-468B-BCE0-535CBE7ECDCC}"/>
              </a:ext>
            </a:extLst>
          </p:cNvPr>
          <p:cNvSpPr>
            <a:spLocks noGrp="1"/>
          </p:cNvSpPr>
          <p:nvPr>
            <p:ph type="body" sz="quarter" idx="12" hasCustomPrompt="1"/>
          </p:nvPr>
        </p:nvSpPr>
        <p:spPr>
          <a:xfrm>
            <a:off x="585216" y="3977319"/>
            <a:ext cx="9144000" cy="294824"/>
          </a:xfrm>
          <a:noFill/>
        </p:spPr>
        <p:txBody>
          <a:bodyPr lIns="0" tIns="0" rIns="0" bIns="0">
            <a:spAutoFit/>
          </a:bodyPr>
          <a:lstStyle>
            <a:lvl1pPr marL="0" indent="0">
              <a:spcBef>
                <a:spcPts val="0"/>
              </a:spcBef>
              <a:spcAft>
                <a:spcPts val="0"/>
              </a:spcAft>
              <a:buFont typeface="Arial" panose="020B0604020202020204" pitchFamily="34" charset="0"/>
              <a:buNone/>
              <a:defRPr sz="1916" spc="0" baseline="0">
                <a:solidFill>
                  <a:schemeClr val="accent2">
                    <a:lumMod val="75000"/>
                  </a:schemeClr>
                </a:solidFill>
                <a:latin typeface="+mn-lt"/>
              </a:defRPr>
            </a:lvl1pPr>
          </a:lstStyle>
          <a:p>
            <a:pPr lvl="0"/>
            <a:r>
              <a:rPr lang="en-US"/>
              <a:t>Speaker name</a:t>
            </a:r>
          </a:p>
        </p:txBody>
      </p:sp>
    </p:spTree>
    <p:extLst>
      <p:ext uri="{BB962C8B-B14F-4D97-AF65-F5344CB8AC3E}">
        <p14:creationId xmlns:p14="http://schemas.microsoft.com/office/powerpoint/2010/main" val="31431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00313"/>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4633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00313"/>
            <a:ext cx="9144000" cy="434093"/>
          </a:xfrm>
          <a:noFill/>
        </p:spPr>
        <p:txBody>
          <a:bodyPr lIns="0" tIns="0" rIns="0" bIns="0" anchor="b" anchorCtr="0">
            <a:spAutoFit/>
          </a:bodyPr>
          <a:lstStyle>
            <a:lvl1pPr algn="l" defTabSz="811965" rtl="0" eaLnBrk="1" latinLnBrk="0" hangingPunct="1">
              <a:lnSpc>
                <a:spcPct val="90000"/>
              </a:lnSpc>
              <a:spcBef>
                <a:spcPct val="0"/>
              </a:spcBef>
              <a:buNone/>
              <a:defRPr lang="en-US" sz="3134" b="0" kern="1200" cap="none" spc="-44"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99609B48-4234-1C41-87EA-6ABB49DFAC04}"/>
              </a:ext>
            </a:extLst>
          </p:cNvPr>
          <p:cNvSpPr>
            <a:spLocks noGrp="1"/>
          </p:cNvSpPr>
          <p:nvPr>
            <p:ph type="body" sz="quarter" idx="12" hasCustomPrompt="1"/>
          </p:nvPr>
        </p:nvSpPr>
        <p:spPr>
          <a:xfrm>
            <a:off x="585217" y="3690601"/>
            <a:ext cx="5879589" cy="267894"/>
          </a:xfrm>
          <a:noFill/>
        </p:spPr>
        <p:txBody>
          <a:bodyPr wrap="square" lIns="0" tIns="0" rIns="0" bIns="0">
            <a:spAutoFit/>
          </a:bodyPr>
          <a:lstStyle>
            <a:lvl1pPr marL="0" indent="0">
              <a:spcBef>
                <a:spcPts val="0"/>
              </a:spcBef>
              <a:spcAft>
                <a:spcPts val="0"/>
              </a:spcAft>
              <a:buFont typeface="Arial" panose="020B0604020202020204" pitchFamily="34" charset="0"/>
              <a:buNone/>
              <a:defRPr sz="1741" spc="0" baseline="0">
                <a:solidFill>
                  <a:srgbClr val="50E6FF"/>
                </a:solidFill>
                <a:latin typeface="+mn-lt"/>
              </a:defRPr>
            </a:lvl1pPr>
          </a:lstStyle>
          <a:p>
            <a:pPr lvl="0"/>
            <a:r>
              <a:rPr lang="en-US" err="1"/>
              <a:t>Subheader</a:t>
            </a:r>
            <a:endParaRPr lang="en-US"/>
          </a:p>
        </p:txBody>
      </p:sp>
    </p:spTree>
    <p:extLst>
      <p:ext uri="{BB962C8B-B14F-4D97-AF65-F5344CB8AC3E}">
        <p14:creationId xmlns:p14="http://schemas.microsoft.com/office/powerpoint/2010/main" val="21258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ENTER">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4" y="457200"/>
            <a:ext cx="11018520" cy="482312"/>
          </a:xfrm>
        </p:spPr>
        <p:txBody>
          <a:bodyP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96575358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ENTER &amp; SUB">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4" y="457200"/>
            <a:ext cx="11018520" cy="482312"/>
          </a:xfrm>
        </p:spPr>
        <p:txBody>
          <a:bodyPr/>
          <a:lstStyle>
            <a:lvl1pPr algn="ct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4200" y="1128911"/>
            <a:ext cx="11018520" cy="267894"/>
          </a:xfrm>
          <a:noFill/>
        </p:spPr>
        <p:txBody>
          <a:bodyPr wrap="square" lIns="0" tIns="0" rIns="0" bIns="0">
            <a:spAutoFit/>
          </a:bodyPr>
          <a:lstStyle>
            <a:lvl1pPr marL="0" indent="0" algn="ctr">
              <a:spcBef>
                <a:spcPts val="0"/>
              </a:spcBef>
              <a:spcAft>
                <a:spcPts val="0"/>
              </a:spcAft>
              <a:buFont typeface="Arial" panose="020B0604020202020204" pitchFamily="34" charset="0"/>
              <a:buNone/>
              <a:defRPr sz="1741"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1046831891"/>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4" y="457200"/>
            <a:ext cx="11018520" cy="482312"/>
          </a:xfrm>
        </p:spPr>
        <p:txBody>
          <a:bodyPr/>
          <a:lstStyle>
            <a:lvl1pPr>
              <a:defRPr>
                <a:solidFill>
                  <a:schemeClr val="tx1"/>
                </a:solidFill>
              </a:defRPr>
            </a:lvl1pPr>
          </a:lstStyle>
          <a:p>
            <a:r>
              <a:rPr lang="en-US"/>
              <a:t>Click to edit Master title style</a:t>
            </a:r>
          </a:p>
        </p:txBody>
      </p:sp>
      <p:sp>
        <p:nvSpPr>
          <p:cNvPr id="3" name="Text Placeholder 4">
            <a:extLst>
              <a:ext uri="{FF2B5EF4-FFF2-40B4-BE49-F238E27FC236}">
                <a16:creationId xmlns:a16="http://schemas.microsoft.com/office/drawing/2014/main" id="{00261B27-8650-E446-8F03-BBF1C43C279A}"/>
              </a:ext>
            </a:extLst>
          </p:cNvPr>
          <p:cNvSpPr>
            <a:spLocks noGrp="1"/>
          </p:cNvSpPr>
          <p:nvPr>
            <p:ph type="body" sz="quarter" idx="12" hasCustomPrompt="1"/>
          </p:nvPr>
        </p:nvSpPr>
        <p:spPr>
          <a:xfrm>
            <a:off x="585216" y="1029710"/>
            <a:ext cx="11018520" cy="267894"/>
          </a:xfrm>
          <a:noFill/>
        </p:spPr>
        <p:txBody>
          <a:bodyPr wrap="square" lIns="0" tIns="0" rIns="0" bIns="0">
            <a:spAutoFit/>
          </a:bodyPr>
          <a:lstStyle>
            <a:lvl1pPr marL="0" indent="0">
              <a:spcBef>
                <a:spcPts val="0"/>
              </a:spcBef>
              <a:spcAft>
                <a:spcPts val="0"/>
              </a:spcAft>
              <a:buFont typeface="Arial" panose="020B0604020202020204" pitchFamily="34" charset="0"/>
              <a:buNone/>
              <a:defRPr sz="1741" spc="0" baseline="0">
                <a:solidFill>
                  <a:schemeClr val="accent2"/>
                </a:solidFill>
                <a:latin typeface="+mn-lt"/>
              </a:defRPr>
            </a:lvl1pPr>
          </a:lstStyle>
          <a:p>
            <a:pPr lvl="0"/>
            <a:r>
              <a:rPr lang="en-US" err="1"/>
              <a:t>Subheader</a:t>
            </a:r>
            <a:endParaRPr lang="en-US"/>
          </a:p>
        </p:txBody>
      </p:sp>
    </p:spTree>
    <p:extLst>
      <p:ext uri="{BB962C8B-B14F-4D97-AF65-F5344CB8AC3E}">
        <p14:creationId xmlns:p14="http://schemas.microsoft.com/office/powerpoint/2010/main" val="4028740048"/>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HALLENGE | IMPACT Text - Bottom">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4" y="457200"/>
            <a:ext cx="11018520" cy="482312"/>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546362" y="1419423"/>
            <a:ext cx="6364902" cy="4032667"/>
          </a:xfrm>
          <a:prstGeom prst="rect">
            <a:avLst/>
          </a:prstGeom>
          <a:solidFill>
            <a:srgbClr val="000000"/>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ctr" defTabSz="811730" fontAlgn="base">
              <a:lnSpc>
                <a:spcPct val="90000"/>
              </a:lnSpc>
              <a:spcBef>
                <a:spcPct val="0"/>
              </a:spcBef>
              <a:spcAft>
                <a:spcPct val="0"/>
              </a:spcAft>
            </a:pPr>
            <a:endParaRPr lang="en-US" sz="2090" kern="0">
              <a:gradFill>
                <a:gsLst>
                  <a:gs pos="0">
                    <a:srgbClr val="FFFFFF"/>
                  </a:gs>
                  <a:gs pos="100000">
                    <a:srgbClr val="FFFFFF"/>
                  </a:gs>
                </a:gsLst>
                <a:lin ang="5400000" scaled="0"/>
              </a:gradFill>
              <a:latin typeface="Segoe UI"/>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436689"/>
            <a:ext cx="4574287" cy="1337033"/>
          </a:xfrm>
        </p:spPr>
        <p:txBody>
          <a:bodyPr/>
          <a:lstStyle>
            <a:lvl1pPr marL="0" indent="0">
              <a:spcBef>
                <a:spcPts val="2090"/>
              </a:spcBef>
              <a:buNone/>
              <a:defRPr sz="1741">
                <a:solidFill>
                  <a:schemeClr val="accent1"/>
                </a:solidFill>
              </a:defRPr>
            </a:lvl1pPr>
            <a:lvl2pPr marL="0" indent="0">
              <a:spcBef>
                <a:spcPts val="697"/>
              </a:spcBef>
              <a:buNone/>
              <a:defRPr sz="1393"/>
            </a:lvl2pPr>
            <a:lvl3pPr marL="0" indent="0">
              <a:spcBef>
                <a:spcPts val="697"/>
              </a:spcBef>
              <a:buNone/>
              <a:defRPr sz="1219"/>
            </a:lvl3pPr>
            <a:lvl4pPr marL="0" indent="0">
              <a:spcBef>
                <a:spcPts val="697"/>
              </a:spcBef>
              <a:buNone/>
              <a:defRPr sz="1045"/>
            </a:lvl4pPr>
            <a:lvl5pPr marL="0" indent="0">
              <a:spcBef>
                <a:spcPts val="697"/>
              </a:spcBef>
              <a:buNone/>
              <a:defRPr sz="957"/>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584204" y="5853282"/>
            <a:ext cx="11314110" cy="466281"/>
          </a:xfrm>
        </p:spPr>
        <p:txBody>
          <a:bodyPr/>
          <a:lstStyle>
            <a:lvl1pPr marL="0" indent="0">
              <a:spcBef>
                <a:spcPts val="1045"/>
              </a:spcBef>
              <a:buNone/>
              <a:defRPr sz="1567">
                <a:solidFill>
                  <a:schemeClr val="tx1"/>
                </a:solidFill>
              </a:defRPr>
            </a:lvl1pPr>
            <a:lvl2pPr marL="0" indent="0">
              <a:buNone/>
              <a:defRPr sz="1219">
                <a:solidFill>
                  <a:schemeClr val="tx1"/>
                </a:solidFill>
              </a:defRPr>
            </a:lvl2pPr>
            <a:lvl3pPr marL="0" indent="0">
              <a:buNone/>
              <a:defRPr sz="957">
                <a:solidFill>
                  <a:schemeClr val="tx1"/>
                </a:solidFill>
              </a:defRPr>
            </a:lvl3pPr>
            <a:lvl4pPr marL="0" indent="0">
              <a:buNone/>
              <a:defRPr sz="914">
                <a:solidFill>
                  <a:schemeClr val="tx1"/>
                </a:solidFill>
              </a:defRPr>
            </a:lvl4pPr>
            <a:lvl5pPr marL="0" indent="0">
              <a:buNone/>
              <a:defRPr sz="914">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1"/>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613072"/>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35281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3" y="457201"/>
            <a:ext cx="4755524" cy="375039"/>
          </a:xfrm>
        </p:spPr>
        <p:txBody>
          <a:bodyPr/>
          <a:lstStyle>
            <a:lvl1pPr algn="l">
              <a:defRPr sz="2437">
                <a:solidFill>
                  <a:schemeClr val="tx1"/>
                </a:solidFill>
              </a:defRPr>
            </a:lvl1pPr>
          </a:lstStyle>
          <a:p>
            <a:r>
              <a:rPr lang="en-US"/>
              <a:t>Click to edit Master title style</a:t>
            </a: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2017714"/>
            <a:ext cx="4574287" cy="1337033"/>
          </a:xfrm>
        </p:spPr>
        <p:txBody>
          <a:bodyPr/>
          <a:lstStyle>
            <a:lvl1pPr marL="0" indent="0">
              <a:spcBef>
                <a:spcPts val="2090"/>
              </a:spcBef>
              <a:buNone/>
              <a:defRPr sz="1741">
                <a:solidFill>
                  <a:schemeClr val="accent1"/>
                </a:solidFill>
              </a:defRPr>
            </a:lvl1pPr>
            <a:lvl2pPr marL="0" indent="0">
              <a:spcBef>
                <a:spcPts val="697"/>
              </a:spcBef>
              <a:buNone/>
              <a:defRPr sz="1393"/>
            </a:lvl2pPr>
            <a:lvl3pPr marL="0" indent="0">
              <a:spcBef>
                <a:spcPts val="697"/>
              </a:spcBef>
              <a:buNone/>
              <a:defRPr sz="1219"/>
            </a:lvl3pPr>
            <a:lvl4pPr marL="0" indent="0">
              <a:spcBef>
                <a:spcPts val="697"/>
              </a:spcBef>
              <a:buNone/>
              <a:defRPr sz="1045"/>
            </a:lvl4pPr>
            <a:lvl5pPr marL="0" indent="0">
              <a:spcBef>
                <a:spcPts val="697"/>
              </a:spcBef>
              <a:buNone/>
              <a:defRPr sz="957"/>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1"/>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EEB27B6-F18C-4938-B5BC-59064F2ECE0C}"/>
              </a:ext>
            </a:extLst>
          </p:cNvPr>
          <p:cNvSpPr>
            <a:spLocks noGrp="1"/>
          </p:cNvSpPr>
          <p:nvPr>
            <p:ph type="pic" sz="quarter" idx="14"/>
          </p:nvPr>
        </p:nvSpPr>
        <p:spPr>
          <a:xfrm>
            <a:off x="5603875" y="0"/>
            <a:ext cx="6588125" cy="375039"/>
          </a:xfrm>
        </p:spPr>
        <p:txBody>
          <a:bodyPr/>
          <a:lstStyle/>
          <a:p>
            <a:endParaRPr lang="en-US"/>
          </a:p>
        </p:txBody>
      </p:sp>
    </p:spTree>
    <p:extLst>
      <p:ext uri="{BB962C8B-B14F-4D97-AF65-F5344CB8AC3E}">
        <p14:creationId xmlns:p14="http://schemas.microsoft.com/office/powerpoint/2010/main" val="579473012"/>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CHALLENGE | IMPACT } CUSTOMER Logo &amp; Quot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7457814" y="2017713"/>
            <a:ext cx="3674378" cy="1215333"/>
          </a:xfrm>
        </p:spPr>
        <p:txBody>
          <a:bodyPr/>
          <a:lstStyle>
            <a:lvl1pPr marL="0" indent="0">
              <a:spcBef>
                <a:spcPts val="2090"/>
              </a:spcBef>
              <a:buNone/>
              <a:defRPr sz="2090">
                <a:solidFill>
                  <a:schemeClr val="tx1"/>
                </a:solidFill>
              </a:defRPr>
            </a:lvl1pPr>
            <a:lvl2pPr marL="0" indent="0">
              <a:spcBef>
                <a:spcPts val="697"/>
              </a:spcBef>
              <a:buNone/>
              <a:defRPr sz="1567">
                <a:solidFill>
                  <a:schemeClr val="accent1"/>
                </a:solidFill>
              </a:defRPr>
            </a:lvl2pPr>
            <a:lvl3pPr marL="0" indent="0">
              <a:spcBef>
                <a:spcPts val="0"/>
              </a:spcBef>
              <a:buNone/>
              <a:defRPr sz="1393"/>
            </a:lvl3pPr>
            <a:lvl4pPr marL="0" indent="0">
              <a:spcBef>
                <a:spcPts val="0"/>
              </a:spcBef>
              <a:buNone/>
              <a:defRPr sz="1219"/>
            </a:lvl4pPr>
            <a:lvl5pPr marL="0" indent="0">
              <a:spcBef>
                <a:spcPts val="0"/>
              </a:spcBef>
              <a:buNone/>
              <a:defRPr sz="1045"/>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1"/>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EEB27B6-F18C-4938-B5BC-59064F2ECE0C}"/>
              </a:ext>
            </a:extLst>
          </p:cNvPr>
          <p:cNvSpPr>
            <a:spLocks noGrp="1"/>
          </p:cNvSpPr>
          <p:nvPr>
            <p:ph type="pic" sz="quarter" idx="14"/>
          </p:nvPr>
        </p:nvSpPr>
        <p:spPr>
          <a:xfrm>
            <a:off x="0" y="0"/>
            <a:ext cx="6588125" cy="375039"/>
          </a:xfrm>
        </p:spPr>
        <p:txBody>
          <a:bodyPr/>
          <a:lstStyle/>
          <a:p>
            <a:endParaRPr lang="en-US"/>
          </a:p>
        </p:txBody>
      </p:sp>
    </p:spTree>
    <p:extLst>
      <p:ext uri="{BB962C8B-B14F-4D97-AF65-F5344CB8AC3E}">
        <p14:creationId xmlns:p14="http://schemas.microsoft.com/office/powerpoint/2010/main" val="421793922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LLENGE | IMPACT } CUSTOMER Logo &amp; Quo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7B2D66C-ED12-49C4-87B3-971271683801}"/>
              </a:ext>
            </a:extLst>
          </p:cNvPr>
          <p:cNvSpPr>
            <a:spLocks noGrp="1"/>
          </p:cNvSpPr>
          <p:nvPr>
            <p:ph type="title"/>
          </p:nvPr>
        </p:nvSpPr>
        <p:spPr>
          <a:xfrm>
            <a:off x="588264" y="457200"/>
            <a:ext cx="11018520" cy="482312"/>
          </a:xfrm>
        </p:spPr>
        <p:txBody>
          <a:bodyPr/>
          <a:lstStyle>
            <a:lvl1pPr algn="ctr">
              <a:defRPr>
                <a:solidFill>
                  <a:schemeClr val="tx1"/>
                </a:solidFill>
              </a:defRPr>
            </a:lvl1pPr>
          </a:lstStyle>
          <a:p>
            <a:r>
              <a:rPr lang="en-US"/>
              <a:t>Click to edit Master title style</a:t>
            </a:r>
          </a:p>
        </p:txBody>
      </p:sp>
      <p:sp>
        <p:nvSpPr>
          <p:cNvPr id="5" name="Rectangle 4">
            <a:extLst>
              <a:ext uri="{FF2B5EF4-FFF2-40B4-BE49-F238E27FC236}">
                <a16:creationId xmlns:a16="http://schemas.microsoft.com/office/drawing/2014/main" id="{24DEC335-FEE1-4EB1-B420-AD6956CE2AF3}"/>
              </a:ext>
            </a:extLst>
          </p:cNvPr>
          <p:cNvSpPr/>
          <p:nvPr userDrawn="1"/>
        </p:nvSpPr>
        <p:spPr bwMode="auto">
          <a:xfrm>
            <a:off x="5546362" y="1419423"/>
            <a:ext cx="6364902" cy="4032667"/>
          </a:xfrm>
          <a:prstGeom prst="rect">
            <a:avLst/>
          </a:prstGeom>
          <a:solidFill>
            <a:srgbClr val="000000"/>
          </a:solidFill>
          <a:ln w="9525" cap="flat" cmpd="sng" algn="ctr">
            <a:noFill/>
            <a:prstDash val="solid"/>
            <a:headEnd type="none" w="med" len="med"/>
            <a:tailEnd type="none" w="med" len="med"/>
          </a:ln>
          <a:effectLst>
            <a:outerShdw blurRad="571500" algn="tl" rotWithShape="0">
              <a:srgbClr val="0078D4">
                <a:alpha val="70000"/>
              </a:srgbClr>
            </a:outerShdw>
          </a:effectLst>
        </p:spPr>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ctr" defTabSz="811730" fontAlgn="base">
              <a:lnSpc>
                <a:spcPct val="90000"/>
              </a:lnSpc>
              <a:spcBef>
                <a:spcPct val="0"/>
              </a:spcBef>
              <a:spcAft>
                <a:spcPct val="0"/>
              </a:spcAft>
            </a:pPr>
            <a:endParaRPr lang="en-US" sz="2090" kern="0">
              <a:gradFill>
                <a:gsLst>
                  <a:gs pos="0">
                    <a:srgbClr val="FFFFFF"/>
                  </a:gs>
                  <a:gs pos="100000">
                    <a:srgbClr val="FFFFFF"/>
                  </a:gs>
                </a:gsLst>
                <a:lin ang="5400000" scaled="0"/>
              </a:gradFill>
              <a:latin typeface="Segoe UI"/>
              <a:cs typeface="Segoe UI" pitchFamily="34" charset="0"/>
            </a:endParaRPr>
          </a:p>
        </p:txBody>
      </p:sp>
      <p:sp>
        <p:nvSpPr>
          <p:cNvPr id="6" name="Text Placeholder 5">
            <a:extLst>
              <a:ext uri="{FF2B5EF4-FFF2-40B4-BE49-F238E27FC236}">
                <a16:creationId xmlns:a16="http://schemas.microsoft.com/office/drawing/2014/main" id="{9951A650-201F-48A7-B180-661AB3BF3351}"/>
              </a:ext>
            </a:extLst>
          </p:cNvPr>
          <p:cNvSpPr>
            <a:spLocks noGrp="1"/>
          </p:cNvSpPr>
          <p:nvPr>
            <p:ph type="body" sz="quarter" idx="13"/>
          </p:nvPr>
        </p:nvSpPr>
        <p:spPr>
          <a:xfrm>
            <a:off x="588262" y="1436689"/>
            <a:ext cx="4574287" cy="1337033"/>
          </a:xfrm>
        </p:spPr>
        <p:txBody>
          <a:bodyPr/>
          <a:lstStyle>
            <a:lvl1pPr marL="0" indent="0">
              <a:spcBef>
                <a:spcPts val="2090"/>
              </a:spcBef>
              <a:buNone/>
              <a:defRPr sz="1741">
                <a:solidFill>
                  <a:schemeClr val="accent1"/>
                </a:solidFill>
              </a:defRPr>
            </a:lvl1pPr>
            <a:lvl2pPr marL="0" indent="0">
              <a:spcBef>
                <a:spcPts val="697"/>
              </a:spcBef>
              <a:buNone/>
              <a:defRPr sz="1393"/>
            </a:lvl2pPr>
            <a:lvl3pPr marL="0" indent="0">
              <a:spcBef>
                <a:spcPts val="697"/>
              </a:spcBef>
              <a:buNone/>
              <a:defRPr sz="1219"/>
            </a:lvl3pPr>
            <a:lvl4pPr marL="0" indent="0">
              <a:spcBef>
                <a:spcPts val="697"/>
              </a:spcBef>
              <a:buNone/>
              <a:defRPr sz="1045"/>
            </a:lvl4pPr>
            <a:lvl5pPr marL="0" indent="0">
              <a:spcBef>
                <a:spcPts val="697"/>
              </a:spcBef>
              <a:buNone/>
              <a:defRPr sz="957"/>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DE0B9CE-C109-46C1-B326-B103E6A6604C}"/>
              </a:ext>
            </a:extLst>
          </p:cNvPr>
          <p:cNvSpPr>
            <a:spLocks noGrp="1"/>
          </p:cNvSpPr>
          <p:nvPr>
            <p:ph type="body" sz="quarter" idx="14"/>
          </p:nvPr>
        </p:nvSpPr>
        <p:spPr>
          <a:xfrm>
            <a:off x="3855744" y="5853282"/>
            <a:ext cx="7413116" cy="466281"/>
          </a:xfrm>
        </p:spPr>
        <p:txBody>
          <a:bodyPr/>
          <a:lstStyle>
            <a:lvl1pPr marL="0" indent="0">
              <a:spcBef>
                <a:spcPts val="1045"/>
              </a:spcBef>
              <a:buNone/>
              <a:defRPr sz="1567">
                <a:solidFill>
                  <a:schemeClr val="tx1"/>
                </a:solidFill>
              </a:defRPr>
            </a:lvl1pPr>
            <a:lvl2pPr marL="0" indent="0">
              <a:buNone/>
              <a:defRPr sz="1219">
                <a:solidFill>
                  <a:schemeClr val="tx1"/>
                </a:solidFill>
              </a:defRPr>
            </a:lvl2pPr>
            <a:lvl3pPr marL="0" indent="0">
              <a:buNone/>
              <a:defRPr sz="957">
                <a:solidFill>
                  <a:schemeClr val="tx1"/>
                </a:solidFill>
              </a:defRPr>
            </a:lvl3pPr>
            <a:lvl4pPr marL="0" indent="0">
              <a:buNone/>
              <a:defRPr sz="914">
                <a:solidFill>
                  <a:schemeClr val="tx1"/>
                </a:solidFill>
              </a:defRPr>
            </a:lvl4pPr>
            <a:lvl5pPr marL="0" indent="0">
              <a:buNone/>
              <a:defRPr sz="914">
                <a:solidFill>
                  <a:schemeClr val="tx1"/>
                </a:solidFill>
              </a:defRPr>
            </a:lvl5pPr>
          </a:lstStyle>
          <a:p>
            <a:pPr lvl="0"/>
            <a:r>
              <a:rPr lang="en-US"/>
              <a:t>Click to edit Master text</a:t>
            </a:r>
          </a:p>
          <a:p>
            <a:pPr lvl="1"/>
            <a:endParaRPr lang="en-US"/>
          </a:p>
        </p:txBody>
      </p:sp>
      <p:cxnSp>
        <p:nvCxnSpPr>
          <p:cNvPr id="9" name="Straight Connector 8">
            <a:extLst>
              <a:ext uri="{FF2B5EF4-FFF2-40B4-BE49-F238E27FC236}">
                <a16:creationId xmlns:a16="http://schemas.microsoft.com/office/drawing/2014/main" id="{4B9DE0F9-906C-4C9C-8C64-29841BB5D740}"/>
              </a:ext>
            </a:extLst>
          </p:cNvPr>
          <p:cNvCxnSpPr/>
          <p:nvPr userDrawn="1"/>
        </p:nvCxnSpPr>
        <p:spPr>
          <a:xfrm>
            <a:off x="-1971207" y="5259101"/>
            <a:ext cx="0" cy="948813"/>
          </a:xfrm>
          <a:prstGeom prst="line">
            <a:avLst/>
          </a:prstGeom>
          <a:ln w="31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07016C-9B63-40DD-A399-159AABC54009}"/>
              </a:ext>
            </a:extLst>
          </p:cNvPr>
          <p:cNvCxnSpPr/>
          <p:nvPr userDrawn="1"/>
        </p:nvCxnSpPr>
        <p:spPr>
          <a:xfrm>
            <a:off x="481263" y="5613072"/>
            <a:ext cx="1141705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 name="learning">
            <a:extLst>
              <a:ext uri="{FF2B5EF4-FFF2-40B4-BE49-F238E27FC236}">
                <a16:creationId xmlns:a16="http://schemas.microsoft.com/office/drawing/2014/main" id="{A29CBE6D-B516-4E0E-BC8A-B321251A3A7A}"/>
              </a:ext>
            </a:extLst>
          </p:cNvPr>
          <p:cNvGrpSpPr>
            <a:grpSpLocks noChangeAspect="1"/>
          </p:cNvGrpSpPr>
          <p:nvPr userDrawn="1"/>
        </p:nvGrpSpPr>
        <p:grpSpPr>
          <a:xfrm rot="10800000" flipH="1">
            <a:off x="3298517" y="5709079"/>
            <a:ext cx="369748" cy="288403"/>
            <a:chOff x="7383299" y="4598006"/>
            <a:chExt cx="476250" cy="371475"/>
          </a:xfrm>
        </p:grpSpPr>
        <p:sp>
          <p:nvSpPr>
            <p:cNvPr id="10" name="Freeform: Shape 9">
              <a:extLst>
                <a:ext uri="{FF2B5EF4-FFF2-40B4-BE49-F238E27FC236}">
                  <a16:creationId xmlns:a16="http://schemas.microsoft.com/office/drawing/2014/main" id="{40062532-DEAB-46C9-BBF1-95D2C44B4ADC}"/>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811730" fontAlgn="base">
                <a:lnSpc>
                  <a:spcPct val="90000"/>
                </a:lnSpc>
                <a:spcBef>
                  <a:spcPct val="0"/>
                </a:spcBef>
                <a:spcAft>
                  <a:spcPct val="0"/>
                </a:spcAft>
              </a:pPr>
              <a:endParaRPr lang="en-US" sz="2090" kern="0">
                <a:gradFill>
                  <a:gsLst>
                    <a:gs pos="0">
                      <a:srgbClr val="FFFFFF"/>
                    </a:gs>
                    <a:gs pos="100000">
                      <a:srgbClr val="FFFFFF"/>
                    </a:gs>
                  </a:gsLst>
                  <a:lin ang="5400000" scaled="0"/>
                </a:gradFill>
                <a:latin typeface="Segoe UI"/>
                <a:cs typeface="Segoe UI" pitchFamily="34" charset="0"/>
              </a:endParaRPr>
            </a:p>
          </p:txBody>
        </p:sp>
        <p:sp>
          <p:nvSpPr>
            <p:cNvPr id="11" name="Freeform: Shape 10">
              <a:extLst>
                <a:ext uri="{FF2B5EF4-FFF2-40B4-BE49-F238E27FC236}">
                  <a16:creationId xmlns:a16="http://schemas.microsoft.com/office/drawing/2014/main" id="{79E6B07A-63AA-41ED-8FF9-C500A869B6EB}"/>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811730" fontAlgn="base">
                <a:lnSpc>
                  <a:spcPct val="90000"/>
                </a:lnSpc>
                <a:spcBef>
                  <a:spcPct val="0"/>
                </a:spcBef>
                <a:spcAft>
                  <a:spcPct val="0"/>
                </a:spcAft>
              </a:pPr>
              <a:endParaRPr lang="en-US" sz="2090" kern="0">
                <a:gradFill>
                  <a:gsLst>
                    <a:gs pos="0">
                      <a:srgbClr val="FFFFFF"/>
                    </a:gs>
                    <a:gs pos="100000">
                      <a:srgbClr val="FFFFFF"/>
                    </a:gs>
                  </a:gsLst>
                  <a:lin ang="5400000" scaled="0"/>
                </a:gradFill>
                <a:latin typeface="Segoe UI"/>
                <a:cs typeface="Segoe UI" pitchFamily="34" charset="0"/>
              </a:endParaRPr>
            </a:p>
          </p:txBody>
        </p:sp>
      </p:grpSp>
      <p:grpSp>
        <p:nvGrpSpPr>
          <p:cNvPr id="15" name="learning">
            <a:extLst>
              <a:ext uri="{FF2B5EF4-FFF2-40B4-BE49-F238E27FC236}">
                <a16:creationId xmlns:a16="http://schemas.microsoft.com/office/drawing/2014/main" id="{07A11020-593F-444A-B45F-34B66EC741B7}"/>
              </a:ext>
            </a:extLst>
          </p:cNvPr>
          <p:cNvGrpSpPr>
            <a:grpSpLocks noChangeAspect="1"/>
          </p:cNvGrpSpPr>
          <p:nvPr userDrawn="1"/>
        </p:nvGrpSpPr>
        <p:grpSpPr>
          <a:xfrm flipH="1">
            <a:off x="11504806" y="6443701"/>
            <a:ext cx="203953" cy="159083"/>
            <a:chOff x="7383299" y="4598006"/>
            <a:chExt cx="476250" cy="371475"/>
          </a:xfrm>
        </p:grpSpPr>
        <p:sp>
          <p:nvSpPr>
            <p:cNvPr id="16" name="Freeform: Shape 15">
              <a:extLst>
                <a:ext uri="{FF2B5EF4-FFF2-40B4-BE49-F238E27FC236}">
                  <a16:creationId xmlns:a16="http://schemas.microsoft.com/office/drawing/2014/main" id="{49321792-9AFE-47FB-97A4-2F4FD4A9C329}"/>
                </a:ext>
              </a:extLst>
            </p:cNvPr>
            <p:cNvSpPr/>
            <p:nvPr/>
          </p:nvSpPr>
          <p:spPr>
            <a:xfrm>
              <a:off x="766904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811730" fontAlgn="base">
                <a:lnSpc>
                  <a:spcPct val="90000"/>
                </a:lnSpc>
                <a:spcBef>
                  <a:spcPct val="0"/>
                </a:spcBef>
                <a:spcAft>
                  <a:spcPct val="0"/>
                </a:spcAft>
              </a:pPr>
              <a:endParaRPr lang="en-US" sz="2090" kern="0">
                <a:gradFill>
                  <a:gsLst>
                    <a:gs pos="0">
                      <a:srgbClr val="FFFFFF"/>
                    </a:gs>
                    <a:gs pos="100000">
                      <a:srgbClr val="FFFFFF"/>
                    </a:gs>
                  </a:gsLst>
                  <a:lin ang="5400000" scaled="0"/>
                </a:gradFill>
                <a:latin typeface="Segoe UI"/>
                <a:cs typeface="Segoe UI" pitchFamily="34" charset="0"/>
              </a:endParaRPr>
            </a:p>
          </p:txBody>
        </p:sp>
        <p:sp>
          <p:nvSpPr>
            <p:cNvPr id="18" name="Freeform: Shape 17">
              <a:extLst>
                <a:ext uri="{FF2B5EF4-FFF2-40B4-BE49-F238E27FC236}">
                  <a16:creationId xmlns:a16="http://schemas.microsoft.com/office/drawing/2014/main" id="{CCFCFA21-587F-4BC9-8B78-740FE131062E}"/>
                </a:ext>
              </a:extLst>
            </p:cNvPr>
            <p:cNvSpPr/>
            <p:nvPr/>
          </p:nvSpPr>
          <p:spPr>
            <a:xfrm>
              <a:off x="7383299" y="4598006"/>
              <a:ext cx="190500" cy="371475"/>
            </a:xfrm>
            <a:custGeom>
              <a:avLst/>
              <a:gdLst>
                <a:gd name="connsiteX0" fmla="*/ 190500 w 190500"/>
                <a:gd name="connsiteY0" fmla="*/ 377952 h 371475"/>
                <a:gd name="connsiteX1" fmla="*/ 190500 w 190500"/>
                <a:gd name="connsiteY1" fmla="*/ 187452 h 371475"/>
                <a:gd name="connsiteX2" fmla="*/ 81820 w 190500"/>
                <a:gd name="connsiteY2" fmla="*/ 187452 h 371475"/>
                <a:gd name="connsiteX3" fmla="*/ 190500 w 190500"/>
                <a:gd name="connsiteY3" fmla="*/ 81725 h 371475"/>
                <a:gd name="connsiteX4" fmla="*/ 190500 w 190500"/>
                <a:gd name="connsiteY4" fmla="*/ 0 h 371475"/>
                <a:gd name="connsiteX5" fmla="*/ 0 w 190500"/>
                <a:gd name="connsiteY5" fmla="*/ 187452 h 371475"/>
                <a:gd name="connsiteX6" fmla="*/ 0 w 190500"/>
                <a:gd name="connsiteY6" fmla="*/ 187452 h 371475"/>
                <a:gd name="connsiteX7" fmla="*/ 0 w 190500"/>
                <a:gd name="connsiteY7" fmla="*/ 377952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1475">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rgbClr val="000000"/>
            </a:solidFill>
            <a:ln w="9525" cap="flat" cmpd="sng" algn="ctr">
              <a:noFill/>
              <a:prstDash val="solid"/>
              <a:headEnd type="none" w="med" len="med"/>
              <a:tailEnd type="none" w="med" len="med"/>
            </a:ln>
            <a:effectLst>
              <a:outerShdw blurRad="114300" sx="113000" sy="113000" algn="ctr" rotWithShape="0">
                <a:srgbClr val="0078D4"/>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811730" fontAlgn="base">
                <a:lnSpc>
                  <a:spcPct val="90000"/>
                </a:lnSpc>
                <a:spcBef>
                  <a:spcPct val="0"/>
                </a:spcBef>
                <a:spcAft>
                  <a:spcPct val="0"/>
                </a:spcAft>
              </a:pPr>
              <a:endParaRPr lang="en-US" sz="2090" kern="0">
                <a:gradFill>
                  <a:gsLst>
                    <a:gs pos="0">
                      <a:srgbClr val="FFFFFF"/>
                    </a:gs>
                    <a:gs pos="100000">
                      <a:srgbClr val="FFFFFF"/>
                    </a:gs>
                  </a:gsLst>
                  <a:lin ang="5400000" scaled="0"/>
                </a:gradFill>
                <a:latin typeface="Segoe UI"/>
                <a:cs typeface="Segoe UI" pitchFamily="34" charset="0"/>
              </a:endParaRPr>
            </a:p>
          </p:txBody>
        </p:sp>
      </p:grpSp>
    </p:spTree>
    <p:extLst>
      <p:ext uri="{BB962C8B-B14F-4D97-AF65-F5344CB8AC3E}">
        <p14:creationId xmlns:p14="http://schemas.microsoft.com/office/powerpoint/2010/main" val="2318888246"/>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5496">
          <p15:clr>
            <a:srgbClr val="FBAE40"/>
          </p15:clr>
        </p15:guide>
        <p15:guide id="32"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centere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C1CEFE-1175-4BAD-8291-2B32EFCE8BD7}"/>
              </a:ext>
            </a:extLst>
          </p:cNvPr>
          <p:cNvSpPr>
            <a:spLocks noGrp="1"/>
          </p:cNvSpPr>
          <p:nvPr>
            <p:ph type="body" sz="quarter" idx="10"/>
          </p:nvPr>
        </p:nvSpPr>
        <p:spPr>
          <a:xfrm>
            <a:off x="5575369" y="2017713"/>
            <a:ext cx="5845175" cy="1404039"/>
          </a:xfrm>
        </p:spPr>
        <p:txBody>
          <a:bodyPr/>
          <a:lstStyle>
            <a:lvl1pPr marL="0" indent="0">
              <a:spcBef>
                <a:spcPts val="1567"/>
              </a:spcBef>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E102CF2E-CF5F-42BE-BB25-E94D5850A3C7}"/>
              </a:ext>
            </a:extLst>
          </p:cNvPr>
          <p:cNvSpPr>
            <a:spLocks noGrp="1"/>
          </p:cNvSpPr>
          <p:nvPr>
            <p:ph type="body" sz="quarter" idx="11"/>
          </p:nvPr>
        </p:nvSpPr>
        <p:spPr>
          <a:xfrm>
            <a:off x="584201" y="4101474"/>
            <a:ext cx="3721925" cy="857158"/>
          </a:xfrm>
        </p:spPr>
        <p:txBody>
          <a:bodyPr/>
          <a:lstStyle>
            <a:lvl1pPr marL="0" indent="0" algn="ctr">
              <a:spcBef>
                <a:spcPts val="1567"/>
              </a:spcBef>
              <a:buNone/>
              <a:defRPr sz="2785">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57041572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entered with sub">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5AD2F76-9A26-44BB-92FC-E2D3F11A63ED}"/>
              </a:ext>
            </a:extLst>
          </p:cNvPr>
          <p:cNvSpPr>
            <a:spLocks noGrp="1"/>
          </p:cNvSpPr>
          <p:nvPr>
            <p:ph type="body" sz="quarter" idx="10"/>
          </p:nvPr>
        </p:nvSpPr>
        <p:spPr>
          <a:xfrm>
            <a:off x="588264" y="1030053"/>
            <a:ext cx="11021125" cy="267894"/>
          </a:xfrm>
        </p:spPr>
        <p:txBody>
          <a:bodyPr/>
          <a:lstStyle>
            <a:lvl1pPr marL="0" indent="0" algn="ctr">
              <a:buNone/>
              <a:defRPr kumimoji="0" lang="en-US" sz="1741" b="0" i="0" u="none" strike="noStrike" kern="1200" cap="none" spc="0" normalizeH="0" baseline="0" dirty="0" smtClean="0">
                <a:ln>
                  <a:noFill/>
                </a:ln>
                <a:solidFill>
                  <a:schemeClr val="accent2">
                    <a:lumMod val="75000"/>
                  </a:schemeClr>
                </a:solidFill>
                <a:effectLst/>
                <a:uLnTx/>
                <a:uFillTx/>
                <a:latin typeface="Segoe UI"/>
                <a:ea typeface="+mn-ea"/>
                <a:cs typeface="+mn-cs"/>
              </a:defRPr>
            </a:lvl1pPr>
            <a:lvl2pPr marL="198999" indent="0">
              <a:buNone/>
              <a:defRPr/>
            </a:lvl2pPr>
            <a:lvl3pPr marL="397999" indent="0">
              <a:buNone/>
              <a:defRPr/>
            </a:lvl3pPr>
            <a:lvl4pPr marL="576269" indent="0">
              <a:buNone/>
              <a:defRPr/>
            </a:lvl4pPr>
            <a:lvl5pPr marL="744866" indent="0">
              <a:buNone/>
              <a:defRPr/>
            </a:lvl5pPr>
          </a:lstStyle>
          <a:p>
            <a:pPr lvl="0"/>
            <a:r>
              <a:rPr lang="en-US"/>
              <a:t>Click to edit Master text styles</a:t>
            </a:r>
          </a:p>
        </p:txBody>
      </p:sp>
      <p:sp>
        <p:nvSpPr>
          <p:cNvPr id="3" name="Title 2">
            <a:extLst>
              <a:ext uri="{FF2B5EF4-FFF2-40B4-BE49-F238E27FC236}">
                <a16:creationId xmlns:a16="http://schemas.microsoft.com/office/drawing/2014/main" id="{D989D4D6-6723-4AFB-B86D-1485DA52ABD4}"/>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040415922"/>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Left">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476AC-15C7-4A6E-9874-4133EDCA7D53}"/>
              </a:ext>
            </a:extLst>
          </p:cNvPr>
          <p:cNvSpPr>
            <a:spLocks noGrp="1"/>
          </p:cNvSpPr>
          <p:nvPr>
            <p:ph type="title"/>
          </p:nvPr>
        </p:nvSpPr>
        <p:spPr>
          <a:xfrm>
            <a:off x="588263" y="2217630"/>
            <a:ext cx="5190442" cy="482312"/>
          </a:xfrm>
        </p:spPr>
        <p:txBody>
          <a:bodyPr anchor="b"/>
          <a:lstStyle>
            <a:lvl1pPr>
              <a:defRPr>
                <a:solidFill>
                  <a:schemeClr val="tx1"/>
                </a:solidFill>
              </a:defRPr>
            </a:lvl1pPr>
          </a:lstStyle>
          <a:p>
            <a:r>
              <a:rPr lang="en-US"/>
              <a:t>Click to edit Master</a:t>
            </a:r>
          </a:p>
        </p:txBody>
      </p:sp>
      <p:sp>
        <p:nvSpPr>
          <p:cNvPr id="6" name="Text Placeholder 3">
            <a:extLst>
              <a:ext uri="{FF2B5EF4-FFF2-40B4-BE49-F238E27FC236}">
                <a16:creationId xmlns:a16="http://schemas.microsoft.com/office/drawing/2014/main" id="{A97EC52B-AED8-4515-B7B5-DBD9684F1A80}"/>
              </a:ext>
            </a:extLst>
          </p:cNvPr>
          <p:cNvSpPr>
            <a:spLocks noGrp="1"/>
          </p:cNvSpPr>
          <p:nvPr>
            <p:ph type="body" sz="quarter" idx="11"/>
          </p:nvPr>
        </p:nvSpPr>
        <p:spPr>
          <a:xfrm>
            <a:off x="588263" y="2811444"/>
            <a:ext cx="5507733" cy="1569597"/>
          </a:xfrm>
        </p:spPr>
        <p:txBody>
          <a:bodyPr anchor="t"/>
          <a:lstStyle>
            <a:lvl1pPr marL="0" indent="0" algn="l" defTabSz="99500">
              <a:spcBef>
                <a:spcPts val="1567"/>
              </a:spcBef>
              <a:spcAft>
                <a:spcPts val="1045"/>
              </a:spcAft>
              <a:buNone/>
              <a:defRPr sz="2090">
                <a:solidFill>
                  <a:schemeClr val="accent2"/>
                </a:solidFill>
                <a:latin typeface="+mj-lt"/>
              </a:defRPr>
            </a:lvl1pPr>
            <a:lvl2pPr marL="0" indent="0" algn="l" defTabSz="99500">
              <a:spcAft>
                <a:spcPts val="522"/>
              </a:spcAft>
              <a:buClr>
                <a:schemeClr val="accent1"/>
              </a:buClr>
              <a:buFont typeface="Arial" panose="020B0604020202020204" pitchFamily="34" charset="0"/>
              <a:buNone/>
              <a:defRPr sz="1393"/>
            </a:lvl2pPr>
            <a:lvl3pPr marL="0" indent="0" algn="l" defTabSz="99500">
              <a:spcAft>
                <a:spcPts val="522"/>
              </a:spcAft>
              <a:buClr>
                <a:schemeClr val="accent1"/>
              </a:buClr>
              <a:buFont typeface="Arial" panose="020B0604020202020204" pitchFamily="34" charset="0"/>
              <a:buNone/>
              <a:defRPr sz="1567" b="1"/>
            </a:lvl3pPr>
            <a:lvl4pPr marL="0" indent="0" algn="l" defTabSz="99500">
              <a:spcAft>
                <a:spcPts val="0"/>
              </a:spcAft>
              <a:buClr>
                <a:schemeClr val="accent1"/>
              </a:buClr>
              <a:buFont typeface="Arial" panose="020B0604020202020204" pitchFamily="34" charset="0"/>
              <a:buNone/>
              <a:defRPr sz="1393" b="1"/>
            </a:lvl4pPr>
            <a:lvl5pPr marL="0" indent="0" algn="l" defTabSz="99500">
              <a:spcBef>
                <a:spcPts val="0"/>
              </a:spcBef>
              <a:spcAft>
                <a:spcPts val="522"/>
              </a:spcAft>
              <a:buClr>
                <a:schemeClr val="accent1"/>
              </a:buClr>
              <a:buFont typeface="Arial" panose="020B0604020202020204" pitchFamily="34" charset="0"/>
              <a:buNone/>
              <a:defRPr sz="1219"/>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C696FF2-87D3-4F28-9DB1-7EA67BD86224}"/>
              </a:ext>
            </a:extLst>
          </p:cNvPr>
          <p:cNvCxnSpPr>
            <a:cxnSpLocks/>
          </p:cNvCxnSpPr>
          <p:nvPr userDrawn="1"/>
        </p:nvCxnSpPr>
        <p:spPr>
          <a:xfrm>
            <a:off x="6583181" y="771994"/>
            <a:ext cx="0" cy="5090390"/>
          </a:xfrm>
          <a:prstGeom prst="line">
            <a:avLst/>
          </a:prstGeom>
          <a:noFill/>
          <a:ln w="3175">
            <a:solidFill>
              <a:schemeClr val="accent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513888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guide id="8" pos="57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64194900-8114-4639-BB98-2820B385BE06}"/>
              </a:ext>
            </a:extLst>
          </p:cNvPr>
          <p:cNvSpPr>
            <a:spLocks noGrp="1"/>
          </p:cNvSpPr>
          <p:nvPr>
            <p:ph type="body" sz="quarter" idx="19"/>
          </p:nvPr>
        </p:nvSpPr>
        <p:spPr>
          <a:xfrm>
            <a:off x="8607601" y="4065105"/>
            <a:ext cx="2651760" cy="1296765"/>
          </a:xfrm>
        </p:spPr>
        <p:txBody>
          <a:bodyPr/>
          <a:lstStyle>
            <a:lvl1pPr marL="0" indent="0" algn="ctr" defTabSz="99500">
              <a:spcBef>
                <a:spcPts val="1567"/>
              </a:spcBef>
              <a:buNone/>
              <a:defRPr sz="1741">
                <a:solidFill>
                  <a:schemeClr val="accent1"/>
                </a:solidFill>
                <a:latin typeface="+mj-lt"/>
              </a:defRPr>
            </a:lvl1pPr>
            <a:lvl2pPr marL="0" indent="0" algn="ctr" defTabSz="99500">
              <a:spcBef>
                <a:spcPts val="522"/>
              </a:spcBef>
              <a:spcAft>
                <a:spcPts val="0"/>
              </a:spcAft>
              <a:buNone/>
              <a:defRPr sz="1219" b="1"/>
            </a:lvl2pPr>
            <a:lvl3pPr marL="0" indent="0" algn="ctr" defTabSz="99500">
              <a:spcBef>
                <a:spcPts val="0"/>
              </a:spcBef>
              <a:spcAft>
                <a:spcPts val="0"/>
              </a:spcAft>
              <a:buFont typeface="Arial" panose="020B0604020202020204" pitchFamily="34" charset="0"/>
              <a:buNone/>
              <a:defRPr sz="1219" i="0"/>
            </a:lvl3pPr>
            <a:lvl4pPr marL="0" indent="0" algn="ctr" defTabSz="99500">
              <a:spcBef>
                <a:spcPts val="0"/>
              </a:spcBef>
              <a:spcAft>
                <a:spcPts val="0"/>
              </a:spcAft>
              <a:buFont typeface="Arial" panose="020B0604020202020204" pitchFamily="34" charset="0"/>
              <a:buNone/>
              <a:defRPr sz="1045" b="0" i="1"/>
            </a:lvl4pPr>
            <a:lvl5pPr marL="0" indent="0" algn="ctr" defTabSz="99500">
              <a:spcBef>
                <a:spcPts val="0"/>
              </a:spcBef>
              <a:spcAft>
                <a:spcPts val="0"/>
              </a:spcAft>
              <a:buFont typeface="Arial" panose="020B0604020202020204" pitchFamily="34" charset="0"/>
              <a:buNone/>
              <a:defRPr sz="104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66CEB83C-A19D-4214-8A03-0F9BDD1A22D2}"/>
              </a:ext>
            </a:extLst>
          </p:cNvPr>
          <p:cNvSpPr>
            <a:spLocks noGrp="1"/>
          </p:cNvSpPr>
          <p:nvPr>
            <p:ph type="body" sz="quarter" idx="20"/>
          </p:nvPr>
        </p:nvSpPr>
        <p:spPr>
          <a:xfrm>
            <a:off x="4959060" y="4065105"/>
            <a:ext cx="2319260" cy="1296765"/>
          </a:xfrm>
        </p:spPr>
        <p:txBody>
          <a:bodyPr/>
          <a:lstStyle>
            <a:lvl1pPr marL="0" indent="0" algn="ctr" defTabSz="99500">
              <a:spcBef>
                <a:spcPts val="1567"/>
              </a:spcBef>
              <a:buNone/>
              <a:defRPr sz="1741">
                <a:solidFill>
                  <a:schemeClr val="accent1"/>
                </a:solidFill>
                <a:latin typeface="+mj-lt"/>
              </a:defRPr>
            </a:lvl1pPr>
            <a:lvl2pPr marL="0" indent="0" algn="ctr" defTabSz="99500">
              <a:spcBef>
                <a:spcPts val="522"/>
              </a:spcBef>
              <a:spcAft>
                <a:spcPts val="0"/>
              </a:spcAft>
              <a:buNone/>
              <a:defRPr sz="1219" b="1"/>
            </a:lvl2pPr>
            <a:lvl3pPr marL="0" indent="0" algn="ctr" defTabSz="99500">
              <a:spcBef>
                <a:spcPts val="0"/>
              </a:spcBef>
              <a:spcAft>
                <a:spcPts val="0"/>
              </a:spcAft>
              <a:buFont typeface="Arial" panose="020B0604020202020204" pitchFamily="34" charset="0"/>
              <a:buNone/>
              <a:defRPr sz="1219" i="0"/>
            </a:lvl3pPr>
            <a:lvl4pPr marL="0" indent="0" algn="ctr" defTabSz="99500">
              <a:spcBef>
                <a:spcPts val="0"/>
              </a:spcBef>
              <a:spcAft>
                <a:spcPts val="0"/>
              </a:spcAft>
              <a:buFont typeface="Arial" panose="020B0604020202020204" pitchFamily="34" charset="0"/>
              <a:buNone/>
              <a:defRPr sz="1045" b="0" i="1"/>
            </a:lvl4pPr>
            <a:lvl5pPr marL="0" indent="0" algn="ctr" defTabSz="99500">
              <a:spcBef>
                <a:spcPts val="0"/>
              </a:spcBef>
              <a:spcAft>
                <a:spcPts val="0"/>
              </a:spcAft>
              <a:buFont typeface="Arial" panose="020B0604020202020204" pitchFamily="34" charset="0"/>
              <a:buNone/>
              <a:defRPr sz="104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3">
            <a:extLst>
              <a:ext uri="{FF2B5EF4-FFF2-40B4-BE49-F238E27FC236}">
                <a16:creationId xmlns:a16="http://schemas.microsoft.com/office/drawing/2014/main" id="{7D3BEA77-EB09-437D-A324-5CB0F283571E}"/>
              </a:ext>
            </a:extLst>
          </p:cNvPr>
          <p:cNvSpPr>
            <a:spLocks noGrp="1"/>
          </p:cNvSpPr>
          <p:nvPr>
            <p:ph type="body" sz="quarter" idx="21"/>
          </p:nvPr>
        </p:nvSpPr>
        <p:spPr>
          <a:xfrm>
            <a:off x="1310520" y="4065105"/>
            <a:ext cx="2319260" cy="1296765"/>
          </a:xfrm>
        </p:spPr>
        <p:txBody>
          <a:bodyPr/>
          <a:lstStyle>
            <a:lvl1pPr marL="0" indent="0" algn="ctr" defTabSz="99500">
              <a:spcBef>
                <a:spcPts val="1567"/>
              </a:spcBef>
              <a:buNone/>
              <a:defRPr sz="1741">
                <a:solidFill>
                  <a:schemeClr val="accent1"/>
                </a:solidFill>
                <a:latin typeface="+mj-lt"/>
              </a:defRPr>
            </a:lvl1pPr>
            <a:lvl2pPr marL="0" indent="0" algn="ctr" defTabSz="99500">
              <a:spcBef>
                <a:spcPts val="522"/>
              </a:spcBef>
              <a:spcAft>
                <a:spcPts val="0"/>
              </a:spcAft>
              <a:buNone/>
              <a:defRPr sz="1219" b="1"/>
            </a:lvl2pPr>
            <a:lvl3pPr marL="0" indent="0" algn="ctr" defTabSz="99500">
              <a:spcBef>
                <a:spcPts val="0"/>
              </a:spcBef>
              <a:spcAft>
                <a:spcPts val="0"/>
              </a:spcAft>
              <a:buFont typeface="Arial" panose="020B0604020202020204" pitchFamily="34" charset="0"/>
              <a:buNone/>
              <a:defRPr sz="1219" i="0"/>
            </a:lvl3pPr>
            <a:lvl4pPr marL="0" indent="0" algn="ctr" defTabSz="99500">
              <a:spcBef>
                <a:spcPts val="0"/>
              </a:spcBef>
              <a:spcAft>
                <a:spcPts val="0"/>
              </a:spcAft>
              <a:buFont typeface="Arial" panose="020B0604020202020204" pitchFamily="34" charset="0"/>
              <a:buNone/>
              <a:defRPr sz="1045" b="0" i="1"/>
            </a:lvl4pPr>
            <a:lvl5pPr marL="0" indent="0" algn="ctr" defTabSz="99500">
              <a:spcBef>
                <a:spcPts val="0"/>
              </a:spcBef>
              <a:spcAft>
                <a:spcPts val="0"/>
              </a:spcAft>
              <a:buFont typeface="Arial" panose="020B0604020202020204" pitchFamily="34" charset="0"/>
              <a:buNone/>
              <a:defRPr sz="104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6EE1A16-2B87-4578-940E-3211A98A025D}"/>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1447582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zure Section Title Lar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7" y="2883331"/>
            <a:ext cx="5879592" cy="651076"/>
          </a:xfrm>
          <a:noFill/>
        </p:spPr>
        <p:txBody>
          <a:bodyPr wrap="square" lIns="0" tIns="0" rIns="0" bIns="0" anchor="b" anchorCtr="0">
            <a:spAutoFit/>
          </a:bodyPr>
          <a:lstStyle>
            <a:lvl1pPr algn="l" defTabSz="811965" rtl="0" eaLnBrk="1" latinLnBrk="0" hangingPunct="1">
              <a:lnSpc>
                <a:spcPct val="90000"/>
              </a:lnSpc>
              <a:spcBef>
                <a:spcPct val="0"/>
              </a:spcBef>
              <a:buNone/>
              <a:defRPr lang="en-US" sz="4701" b="0" kern="1200" cap="none" spc="-44" baseline="0" dirty="0">
                <a:ln w="3175">
                  <a:noFill/>
                </a:ln>
                <a:solidFill>
                  <a:schemeClr val="tx1"/>
                </a:solidFill>
                <a:effectLst/>
                <a:latin typeface="+mj-lt"/>
                <a:ea typeface="+mn-ea"/>
                <a:cs typeface="Segoe UI" pitchFamily="34" charset="0"/>
              </a:defRPr>
            </a:lvl1pPr>
          </a:lstStyle>
          <a:p>
            <a:r>
              <a:rPr lang="en-US"/>
              <a:t>Section title</a:t>
            </a:r>
          </a:p>
        </p:txBody>
      </p:sp>
      <p:sp>
        <p:nvSpPr>
          <p:cNvPr id="3" name="Text Placeholder 4">
            <a:extLst>
              <a:ext uri="{FF2B5EF4-FFF2-40B4-BE49-F238E27FC236}">
                <a16:creationId xmlns:a16="http://schemas.microsoft.com/office/drawing/2014/main" id="{9E9DE65D-40BC-4346-B9D4-5D260E5ED2E5}"/>
              </a:ext>
            </a:extLst>
          </p:cNvPr>
          <p:cNvSpPr>
            <a:spLocks noGrp="1"/>
          </p:cNvSpPr>
          <p:nvPr>
            <p:ph type="body" sz="quarter" idx="12" hasCustomPrompt="1"/>
          </p:nvPr>
        </p:nvSpPr>
        <p:spPr>
          <a:xfrm>
            <a:off x="585217" y="3690601"/>
            <a:ext cx="5879589" cy="267894"/>
          </a:xfrm>
          <a:noFill/>
        </p:spPr>
        <p:txBody>
          <a:bodyPr wrap="square" lIns="0" tIns="0" rIns="0" bIns="0">
            <a:spAutoFit/>
          </a:bodyPr>
          <a:lstStyle>
            <a:lvl1pPr marL="0" indent="0">
              <a:spcBef>
                <a:spcPts val="0"/>
              </a:spcBef>
              <a:spcAft>
                <a:spcPts val="0"/>
              </a:spcAft>
              <a:buFont typeface="Arial" panose="020B0604020202020204" pitchFamily="34" charset="0"/>
              <a:buNone/>
              <a:defRPr sz="1741" spc="0" baseline="0">
                <a:solidFill>
                  <a:srgbClr val="50E6FF"/>
                </a:solidFill>
                <a:latin typeface="+mn-lt"/>
              </a:defRPr>
            </a:lvl1pPr>
          </a:lstStyle>
          <a:p>
            <a:pPr lvl="0"/>
            <a:r>
              <a:rPr lang="en-US" err="1"/>
              <a:t>Subheader</a:t>
            </a:r>
            <a:endParaRPr lang="en-US"/>
          </a:p>
        </p:txBody>
      </p:sp>
    </p:spTree>
    <p:extLst>
      <p:ext uri="{BB962C8B-B14F-4D97-AF65-F5344CB8AC3E}">
        <p14:creationId xmlns:p14="http://schemas.microsoft.com/office/powerpoint/2010/main" val="135682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21298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amp; body with bullets slid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B26EB38-B802-47F3-8575-888FC1AA6B67}"/>
              </a:ext>
            </a:extLst>
          </p:cNvPr>
          <p:cNvGrpSpPr/>
          <p:nvPr userDrawn="1"/>
        </p:nvGrpSpPr>
        <p:grpSpPr>
          <a:xfrm>
            <a:off x="436379" y="6431007"/>
            <a:ext cx="11326085" cy="82715"/>
            <a:chOff x="445128" y="6559056"/>
            <a:chExt cx="11553197" cy="84362"/>
          </a:xfrm>
        </p:grpSpPr>
        <p:sp>
          <p:nvSpPr>
            <p:cNvPr id="8" name="TextBox 7">
              <a:extLst>
                <a:ext uri="{FF2B5EF4-FFF2-40B4-BE49-F238E27FC236}">
                  <a16:creationId xmlns:a16="http://schemas.microsoft.com/office/drawing/2014/main" id="{E0F140AB-64C1-48AA-A79D-6818AEB0D90E}"/>
                </a:ext>
              </a:extLst>
            </p:cNvPr>
            <p:cNvSpPr txBox="1"/>
            <p:nvPr userDrawn="1"/>
          </p:nvSpPr>
          <p:spPr>
            <a:xfrm>
              <a:off x="445128" y="6559056"/>
              <a:ext cx="858452" cy="84362"/>
            </a:xfrm>
            <a:prstGeom prst="rect">
              <a:avLst/>
            </a:prstGeom>
            <a:noFill/>
          </p:spPr>
          <p:txBody>
            <a:bodyPr wrap="none" lIns="0" tIns="0" rIns="0" bIns="0" rtlCol="0">
              <a:spAutoFit/>
            </a:bodyPr>
            <a:lstStyle/>
            <a:p>
              <a:pPr>
                <a:lnSpc>
                  <a:spcPct val="90000"/>
                </a:lnSpc>
                <a:spcAft>
                  <a:spcPts val="511"/>
                </a:spcAft>
              </a:pPr>
              <a:r>
                <a:rPr lang="en-US" sz="597">
                  <a:solidFill>
                    <a:schemeClr val="bg1">
                      <a:lumMod val="65000"/>
                    </a:schemeClr>
                  </a:solidFill>
                </a:rPr>
                <a:t>© Microsoft Corporation</a:t>
              </a:r>
              <a:endParaRPr lang="en-US" sz="683">
                <a:solidFill>
                  <a:schemeClr val="bg1">
                    <a:lumMod val="65000"/>
                  </a:schemeClr>
                </a:solidFill>
              </a:endParaRPr>
            </a:p>
          </p:txBody>
        </p:sp>
        <p:sp>
          <p:nvSpPr>
            <p:cNvPr id="9" name="Freeform: Shape 8">
              <a:extLst>
                <a:ext uri="{FF2B5EF4-FFF2-40B4-BE49-F238E27FC236}">
                  <a16:creationId xmlns:a16="http://schemas.microsoft.com/office/drawing/2014/main" id="{D3818870-6D91-4EAA-9132-2E15E4E80F8B}"/>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795585" fontAlgn="base">
                <a:lnSpc>
                  <a:spcPct val="90000"/>
                </a:lnSpc>
                <a:spcBef>
                  <a:spcPct val="0"/>
                </a:spcBef>
                <a:spcAft>
                  <a:spcPct val="0"/>
                </a:spcAft>
              </a:pPr>
              <a:endParaRPr lang="en-US" sz="2048"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 Placeholder 2">
            <a:extLst>
              <a:ext uri="{FF2B5EF4-FFF2-40B4-BE49-F238E27FC236}">
                <a16:creationId xmlns:a16="http://schemas.microsoft.com/office/drawing/2014/main" id="{0E2CAED3-5C3B-4638-84D2-AFD40B0A6536}"/>
              </a:ext>
            </a:extLst>
          </p:cNvPr>
          <p:cNvSpPr>
            <a:spLocks noGrp="1"/>
          </p:cNvSpPr>
          <p:nvPr>
            <p:ph type="body" sz="quarter" idx="11"/>
          </p:nvPr>
        </p:nvSpPr>
        <p:spPr>
          <a:xfrm>
            <a:off x="436564" y="1103617"/>
            <a:ext cx="11336337" cy="267894"/>
          </a:xfrm>
        </p:spPr>
        <p:txBody>
          <a:bodyPr/>
          <a:lstStyle>
            <a:lvl1pPr algn="ctr">
              <a:defRPr sz="1741" b="0">
                <a:solidFill>
                  <a:schemeClr val="accent6">
                    <a:lumMod val="60000"/>
                    <a:lumOff val="40000"/>
                  </a:schemeClr>
                </a:solidFill>
              </a:defRPr>
            </a:lvl1pPr>
          </a:lstStyle>
          <a:p>
            <a:pPr lvl="0"/>
            <a:r>
              <a:rPr lang="en-US"/>
              <a:t>Click to edit Master text styles</a:t>
            </a:r>
          </a:p>
        </p:txBody>
      </p:sp>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624839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Only - dark">
    <p:bg>
      <p:bgPr>
        <a:solidFill>
          <a:schemeClr val="bg1">
            <a:lumMod val="8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7E549-97A9-4362-8FA9-8843573F9D3E}"/>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8744796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412303"/>
            <a:ext cx="4849473" cy="964623"/>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9" y="2520565"/>
            <a:ext cx="4848969" cy="241156"/>
          </a:xfrm>
        </p:spPr>
        <p:txBody>
          <a:bodyPr/>
          <a:lstStyle>
            <a:lvl1pPr marL="0" indent="0">
              <a:buNone/>
              <a:defRPr sz="1567"/>
            </a:lvl1pPr>
          </a:lstStyle>
          <a:p>
            <a:pPr lvl="0"/>
            <a:r>
              <a:rPr lang="en-US"/>
              <a:t>Click to edit Master text styles</a:t>
            </a:r>
          </a:p>
        </p:txBody>
      </p:sp>
    </p:spTree>
    <p:extLst>
      <p:ext uri="{BB962C8B-B14F-4D97-AF65-F5344CB8AC3E}">
        <p14:creationId xmlns:p14="http://schemas.microsoft.com/office/powerpoint/2010/main" val="387797388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7_Custom Layou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4EFBFB-9FB1-41FB-8008-486C183129D4}"/>
              </a:ext>
            </a:extLst>
          </p:cNvPr>
          <p:cNvSpPr>
            <a:spLocks noGrp="1"/>
          </p:cNvSpPr>
          <p:nvPr>
            <p:ph type="pic" sz="quarter" idx="10"/>
          </p:nvPr>
        </p:nvSpPr>
        <p:spPr>
          <a:xfrm>
            <a:off x="0" y="0"/>
            <a:ext cx="12192000" cy="375039"/>
          </a:xfrm>
        </p:spPr>
        <p:txBody>
          <a:bodyPr/>
          <a:lstStyle/>
          <a:p>
            <a:endParaRPr lang="en-US"/>
          </a:p>
        </p:txBody>
      </p:sp>
      <p:sp>
        <p:nvSpPr>
          <p:cNvPr id="5" name="Text Placeholder 4">
            <a:extLst>
              <a:ext uri="{FF2B5EF4-FFF2-40B4-BE49-F238E27FC236}">
                <a16:creationId xmlns:a16="http://schemas.microsoft.com/office/drawing/2014/main" id="{AF1E64E6-0DD9-424E-9C0A-8BEC914FE8A1}"/>
              </a:ext>
            </a:extLst>
          </p:cNvPr>
          <p:cNvSpPr>
            <a:spLocks noGrp="1"/>
          </p:cNvSpPr>
          <p:nvPr>
            <p:ph type="body" sz="quarter" idx="11"/>
          </p:nvPr>
        </p:nvSpPr>
        <p:spPr>
          <a:xfrm>
            <a:off x="566057" y="1235983"/>
            <a:ext cx="3574143" cy="1404039"/>
          </a:xfrm>
        </p:spPr>
        <p:txBody>
          <a:bodyPr/>
          <a:lstStyle>
            <a:lvl1pPr>
              <a:defRPr>
                <a:solidFill>
                  <a:schemeClr val="tx1"/>
                </a:solidFill>
              </a:defRPr>
            </a:lvl1pPr>
            <a:lvl2pPr>
              <a:defRPr sz="1741">
                <a:solidFill>
                  <a:schemeClr val="tx1"/>
                </a:solidFill>
              </a:defRPr>
            </a:lvl2pPr>
            <a:lvl3pPr>
              <a:defRPr>
                <a:solidFill>
                  <a:schemeClr val="tx1"/>
                </a:solidFill>
              </a:defRPr>
            </a:lvl3pPr>
            <a:lvl4pPr>
              <a:spcAft>
                <a:spcPts val="0"/>
              </a:spcAft>
              <a:defRPr>
                <a:solidFill>
                  <a:schemeClr val="tx1"/>
                </a:solidFill>
              </a:defRPr>
            </a:lvl4pPr>
            <a:lvl5pPr>
              <a:defRPr>
                <a:solidFill>
                  <a:schemeClr val="tx1"/>
                </a:solidFill>
              </a:defRPr>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36182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4" y="1436689"/>
            <a:ext cx="11018520" cy="1661224"/>
          </a:xfrm>
        </p:spPr>
        <p:txBody>
          <a:bodyPr/>
          <a:lstStyle>
            <a:lvl1pPr marL="0" indent="0">
              <a:buNone/>
              <a:defRPr sz="243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01679" indent="0">
              <a:buNone/>
              <a:defRPr sz="209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08908" indent="0">
              <a:buNone/>
              <a:defRPr sz="174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709088" indent="0">
              <a:buNone/>
              <a:defRPr sz="156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914907" indent="0">
              <a:buNone/>
              <a:defRPr sz="1567">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38576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3">
    <p:bg>
      <p:bgPr>
        <a:solidFill>
          <a:schemeClr val="bg1"/>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8"/>
            <a:ext cx="1366245" cy="292608"/>
          </a:xfrm>
          <a:prstGeom prst="rect">
            <a:avLst/>
          </a:prstGeom>
        </p:spPr>
      </p:pic>
    </p:spTree>
    <p:extLst>
      <p:ext uri="{BB962C8B-B14F-4D97-AF65-F5344CB8AC3E}">
        <p14:creationId xmlns:p14="http://schemas.microsoft.com/office/powerpoint/2010/main" val="7565330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On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AD54E0-04DF-4670-90F2-D78B492D39BE}"/>
              </a:ext>
            </a:extLst>
          </p:cNvPr>
          <p:cNvSpPr/>
          <p:nvPr userDrawn="1"/>
        </p:nvSpPr>
        <p:spPr bwMode="auto">
          <a:xfrm>
            <a:off x="0" y="1"/>
            <a:ext cx="12192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6061" tIns="124848" rIns="156061" bIns="124848" numCol="1" spcCol="0" rtlCol="0" fromWordArt="0" anchor="t" anchorCtr="0" forceAA="0" compatLnSpc="1">
            <a:prstTxWarp prst="textNoShape">
              <a:avLst/>
            </a:prstTxWarp>
            <a:noAutofit/>
          </a:bodyPr>
          <a:lstStyle/>
          <a:p>
            <a:pPr algn="ctr" defTabSz="795738" fontAlgn="base">
              <a:lnSpc>
                <a:spcPct val="90000"/>
              </a:lnSpc>
              <a:spcBef>
                <a:spcPct val="0"/>
              </a:spcBef>
              <a:spcAft>
                <a:spcPct val="0"/>
              </a:spcAft>
            </a:pPr>
            <a:endParaRPr lang="en-US" sz="2048"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6F2D11FC-E2DC-4EDA-918F-6F946D2969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38489" cy="674246"/>
          </a:xfrm>
          <a:prstGeom prst="rect">
            <a:avLst/>
          </a:prstGeom>
        </p:spPr>
      </p:pic>
      <p:sp>
        <p:nvSpPr>
          <p:cNvPr id="10" name="Rectangle 9">
            <a:extLst>
              <a:ext uri="{FF2B5EF4-FFF2-40B4-BE49-F238E27FC236}">
                <a16:creationId xmlns:a16="http://schemas.microsoft.com/office/drawing/2014/main" id="{764F11C7-2FD2-43A5-A1DD-46842A8EAAFC}"/>
              </a:ext>
            </a:extLst>
          </p:cNvPr>
          <p:cNvSpPr/>
          <p:nvPr userDrawn="1"/>
        </p:nvSpPr>
        <p:spPr bwMode="auto">
          <a:xfrm>
            <a:off x="-4752" y="670832"/>
            <a:ext cx="12196753" cy="61871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6061" tIns="124848" rIns="156061" bIns="124848" numCol="1" spcCol="0" rtlCol="0" fromWordArt="0" anchor="t" anchorCtr="0" forceAA="0" compatLnSpc="1">
            <a:prstTxWarp prst="textNoShape">
              <a:avLst/>
            </a:prstTxWarp>
            <a:noAutofit/>
          </a:bodyPr>
          <a:lstStyle/>
          <a:p>
            <a:pPr marL="0" marR="0" lvl="0" indent="0" algn="ctr" defTabSz="795738" rtl="0" eaLnBrk="1" fontAlgn="base" latinLnBrk="0" hangingPunct="1">
              <a:lnSpc>
                <a:spcPct val="90000"/>
              </a:lnSpc>
              <a:spcBef>
                <a:spcPct val="0"/>
              </a:spcBef>
              <a:spcAft>
                <a:spcPct val="0"/>
              </a:spcAft>
              <a:buClrTx/>
              <a:buSzTx/>
              <a:buFontTx/>
              <a:buNone/>
              <a:tabLst/>
              <a:defRPr/>
            </a:pPr>
            <a:endParaRPr kumimoji="0" lang="en-US" sz="2048"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244076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8A5CCB-E0F3-4F35-9855-E09173B789DE}"/>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86657913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1508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Only - dark">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7E549-97A9-4362-8FA9-8843573F9D3E}"/>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Footer Placeholder 1">
            <a:extLst>
              <a:ext uri="{FF2B5EF4-FFF2-40B4-BE49-F238E27FC236}">
                <a16:creationId xmlns:a16="http://schemas.microsoft.com/office/drawing/2014/main" id="{E64EAFC3-A373-874C-B599-723CE8FB0CCF}"/>
              </a:ext>
            </a:extLst>
          </p:cNvPr>
          <p:cNvSpPr>
            <a:spLocks noGrp="1"/>
          </p:cNvSpPr>
          <p:nvPr>
            <p:ph type="ftr" sz="quarter" idx="10"/>
          </p:nvPr>
        </p:nvSpPr>
        <p:spPr>
          <a:xfrm>
            <a:off x="3456432" y="6400800"/>
            <a:ext cx="5279136" cy="365125"/>
          </a:xfrm>
          <a:prstGeom prst="rect">
            <a:avLst/>
          </a:prstGeom>
        </p:spPr>
        <p:txBody>
          <a:bodyPr anchor="ctr"/>
          <a:lstStyle>
            <a:lvl1pPr algn="ctr">
              <a:defRPr sz="871">
                <a:solidFill>
                  <a:schemeClr val="bg1">
                    <a:lumMod val="75000"/>
                  </a:schemeClr>
                </a:solidFill>
              </a:defRPr>
            </a:lvl1pPr>
          </a:lstStyle>
          <a:p>
            <a:endParaRPr lang="en-US"/>
          </a:p>
        </p:txBody>
      </p:sp>
    </p:spTree>
    <p:extLst>
      <p:ext uri="{BB962C8B-B14F-4D97-AF65-F5344CB8AC3E}">
        <p14:creationId xmlns:p14="http://schemas.microsoft.com/office/powerpoint/2010/main" val="39628174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3F0F27-6B90-4485-A3C5-1C1E05E189E8}"/>
              </a:ext>
            </a:extLst>
          </p:cNvPr>
          <p:cNvGrpSpPr/>
          <p:nvPr userDrawn="1"/>
        </p:nvGrpSpPr>
        <p:grpSpPr>
          <a:xfrm>
            <a:off x="436379" y="6431007"/>
            <a:ext cx="11326085" cy="82715"/>
            <a:chOff x="445128" y="6559056"/>
            <a:chExt cx="11553197" cy="84362"/>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858452" cy="84362"/>
            </a:xfrm>
            <a:prstGeom prst="rect">
              <a:avLst/>
            </a:prstGeom>
            <a:noFill/>
          </p:spPr>
          <p:txBody>
            <a:bodyPr wrap="none" lIns="0" tIns="0" rIns="0" bIns="0" rtlCol="0">
              <a:spAutoFit/>
            </a:bodyPr>
            <a:lstStyle/>
            <a:p>
              <a:pPr>
                <a:lnSpc>
                  <a:spcPct val="90000"/>
                </a:lnSpc>
                <a:spcAft>
                  <a:spcPts val="511"/>
                </a:spcAft>
              </a:pPr>
              <a:r>
                <a:rPr lang="en-US" sz="597">
                  <a:solidFill>
                    <a:schemeClr val="bg1">
                      <a:lumMod val="65000"/>
                    </a:schemeClr>
                  </a:solidFill>
                </a:rPr>
                <a:t>© Microsoft Corporation</a:t>
              </a:r>
              <a:endParaRPr lang="en-US" sz="683">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795585" fontAlgn="base">
                <a:lnSpc>
                  <a:spcPct val="90000"/>
                </a:lnSpc>
                <a:spcBef>
                  <a:spcPct val="0"/>
                </a:spcBef>
                <a:spcAft>
                  <a:spcPct val="0"/>
                </a:spcAft>
              </a:pPr>
              <a:endParaRPr lang="en-US" sz="2048"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a:extLst>
              <a:ext uri="{FF2B5EF4-FFF2-40B4-BE49-F238E27FC236}">
                <a16:creationId xmlns:a16="http://schemas.microsoft.com/office/drawing/2014/main" id="{2B1BCAC9-E25C-4A29-A7D2-82C7DE406CE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02535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7" y="2309812"/>
            <a:ext cx="3182027" cy="482312"/>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4" y="2309812"/>
            <a:ext cx="7254865" cy="375039"/>
          </a:xfrm>
        </p:spPr>
        <p:txBody>
          <a:bodyPr anchor="t"/>
          <a:lstStyle>
            <a:lvl1pPr marL="0" indent="0">
              <a:spcAft>
                <a:spcPts val="697"/>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7" y="2019300"/>
            <a:ext cx="3182112" cy="0"/>
          </a:xfrm>
          <a:prstGeom prst="line">
            <a:avLst/>
          </a:prstGeom>
          <a:ln w="28575">
            <a:solidFill>
              <a:srgbClr val="00549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2" y="-203944"/>
            <a:ext cx="503343" cy="134011"/>
          </a:xfrm>
          <a:prstGeom prst="rect">
            <a:avLst/>
          </a:prstGeom>
          <a:noFill/>
        </p:spPr>
        <p:txBody>
          <a:bodyPr wrap="none" lIns="0" tIns="0" rIns="0" bIns="0" rtlCol="0">
            <a:spAutoFit/>
          </a:bodyPr>
          <a:lstStyle/>
          <a:p>
            <a:pPr algn="l"/>
            <a:r>
              <a:rPr lang="en-US" sz="871">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4"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8162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slideLayout" Target="../slideLayouts/slideLayout72.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42" Type="http://schemas.openxmlformats.org/officeDocument/2006/relationships/slideLayout" Target="../slideLayouts/slideLayout75.xml"/><Relationship Id="rId47" Type="http://schemas.openxmlformats.org/officeDocument/2006/relationships/slideLayout" Target="../slideLayouts/slideLayout80.xml"/><Relationship Id="rId50" Type="http://schemas.openxmlformats.org/officeDocument/2006/relationships/slideLayout" Target="../slideLayouts/slideLayout83.xml"/><Relationship Id="rId55" Type="http://schemas.openxmlformats.org/officeDocument/2006/relationships/slideLayout" Target="../slideLayouts/slideLayout88.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9" Type="http://schemas.openxmlformats.org/officeDocument/2006/relationships/slideLayout" Target="../slideLayouts/slideLayout62.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40" Type="http://schemas.openxmlformats.org/officeDocument/2006/relationships/slideLayout" Target="../slideLayouts/slideLayout73.xml"/><Relationship Id="rId45" Type="http://schemas.openxmlformats.org/officeDocument/2006/relationships/slideLayout" Target="../slideLayouts/slideLayout78.xml"/><Relationship Id="rId53" Type="http://schemas.openxmlformats.org/officeDocument/2006/relationships/slideLayout" Target="../slideLayouts/slideLayout86.xml"/><Relationship Id="rId58" Type="http://schemas.openxmlformats.org/officeDocument/2006/relationships/slideLayout" Target="../slideLayouts/slideLayout91.xml"/><Relationship Id="rId5" Type="http://schemas.openxmlformats.org/officeDocument/2006/relationships/slideLayout" Target="../slideLayouts/slideLayout38.xml"/><Relationship Id="rId61" Type="http://schemas.openxmlformats.org/officeDocument/2006/relationships/image" Target="../media/image1.emf"/><Relationship Id="rId19" Type="http://schemas.openxmlformats.org/officeDocument/2006/relationships/slideLayout" Target="../slideLayouts/slideLayout5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43" Type="http://schemas.openxmlformats.org/officeDocument/2006/relationships/slideLayout" Target="../slideLayouts/slideLayout76.xml"/><Relationship Id="rId48" Type="http://schemas.openxmlformats.org/officeDocument/2006/relationships/slideLayout" Target="../slideLayouts/slideLayout81.xml"/><Relationship Id="rId56" Type="http://schemas.openxmlformats.org/officeDocument/2006/relationships/slideLayout" Target="../slideLayouts/slideLayout89.xml"/><Relationship Id="rId8" Type="http://schemas.openxmlformats.org/officeDocument/2006/relationships/slideLayout" Target="../slideLayouts/slideLayout41.xml"/><Relationship Id="rId51" Type="http://schemas.openxmlformats.org/officeDocument/2006/relationships/slideLayout" Target="../slideLayouts/slideLayout84.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slideLayout" Target="../slideLayouts/slideLayout71.xml"/><Relationship Id="rId46" Type="http://schemas.openxmlformats.org/officeDocument/2006/relationships/slideLayout" Target="../slideLayouts/slideLayout79.xml"/><Relationship Id="rId59" Type="http://schemas.openxmlformats.org/officeDocument/2006/relationships/slideLayout" Target="../slideLayouts/slideLayout92.xml"/><Relationship Id="rId20" Type="http://schemas.openxmlformats.org/officeDocument/2006/relationships/slideLayout" Target="../slideLayouts/slideLayout53.xml"/><Relationship Id="rId41" Type="http://schemas.openxmlformats.org/officeDocument/2006/relationships/slideLayout" Target="../slideLayouts/slideLayout74.xml"/><Relationship Id="rId54" Type="http://schemas.openxmlformats.org/officeDocument/2006/relationships/slideLayout" Target="../slideLayouts/slideLayout87.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49" Type="http://schemas.openxmlformats.org/officeDocument/2006/relationships/slideLayout" Target="../slideLayouts/slideLayout82.xml"/><Relationship Id="rId57" Type="http://schemas.openxmlformats.org/officeDocument/2006/relationships/slideLayout" Target="../slideLayouts/slideLayout90.xml"/><Relationship Id="rId10" Type="http://schemas.openxmlformats.org/officeDocument/2006/relationships/slideLayout" Target="../slideLayouts/slideLayout43.xml"/><Relationship Id="rId31" Type="http://schemas.openxmlformats.org/officeDocument/2006/relationships/slideLayout" Target="../slideLayouts/slideLayout64.xml"/><Relationship Id="rId44" Type="http://schemas.openxmlformats.org/officeDocument/2006/relationships/slideLayout" Target="../slideLayouts/slideLayout77.xml"/><Relationship Id="rId52" Type="http://schemas.openxmlformats.org/officeDocument/2006/relationships/slideLayout" Target="../slideLayouts/slideLayout85.xml"/><Relationship Id="rId60" Type="http://schemas.openxmlformats.org/officeDocument/2006/relationships/theme" Target="../theme/theme2.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5448" r:id="rId32"/>
    <p:sldLayoutId id="2147485412"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4" y="457200"/>
            <a:ext cx="11018520" cy="482312"/>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40403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1"/>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1"/>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ctr" defTabSz="811730" fontAlgn="base">
              <a:lnSpc>
                <a:spcPct val="90000"/>
              </a:lnSpc>
              <a:spcBef>
                <a:spcPct val="0"/>
              </a:spcBef>
              <a:spcAft>
                <a:spcPct val="0"/>
              </a:spcAft>
            </a:pPr>
            <a:endParaRPr lang="en-US" sz="209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9190" tIns="127352" rIns="159190" bIns="127352" numCol="1" spcCol="0" rtlCol="0" fromWordArt="0" anchor="t" anchorCtr="0" forceAA="0" compatLnSpc="1">
            <a:prstTxWarp prst="textNoShape">
              <a:avLst/>
            </a:prstTxWarp>
            <a:noAutofit/>
          </a:bodyPr>
          <a:lstStyle/>
          <a:p>
            <a:pPr algn="ctr" defTabSz="811730" fontAlgn="base">
              <a:lnSpc>
                <a:spcPct val="90000"/>
              </a:lnSpc>
              <a:spcBef>
                <a:spcPct val="0"/>
              </a:spcBef>
              <a:spcAft>
                <a:spcPct val="0"/>
              </a:spcAft>
            </a:pPr>
            <a:endParaRPr lang="en-US" sz="209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61"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
        <p:nvSpPr>
          <p:cNvPr id="5" name="Footer Placeholder 4">
            <a:extLst>
              <a:ext uri="{FF2B5EF4-FFF2-40B4-BE49-F238E27FC236}">
                <a16:creationId xmlns:a16="http://schemas.microsoft.com/office/drawing/2014/main" id="{7F08806F-3D0A-4B42-9394-88C2FF9879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45">
                <a:solidFill>
                  <a:schemeClr val="tx1">
                    <a:tint val="75000"/>
                  </a:schemeClr>
                </a:solidFill>
              </a:defRPr>
            </a:lvl1pPr>
          </a:lstStyle>
          <a:p>
            <a:endParaRPr lang="en-US"/>
          </a:p>
        </p:txBody>
      </p:sp>
    </p:spTree>
    <p:extLst>
      <p:ext uri="{BB962C8B-B14F-4D97-AF65-F5344CB8AC3E}">
        <p14:creationId xmlns:p14="http://schemas.microsoft.com/office/powerpoint/2010/main" val="3131831997"/>
      </p:ext>
    </p:extLst>
  </p:cSld>
  <p:clrMap bg1="dk1" tx1="lt1" bg2="dk2" tx2="lt2" accent1="accent1" accent2="accent2" accent3="accent3" accent4="accent4" accent5="accent5" accent6="accent6" hlink="hlink" folHlink="folHlink"/>
  <p:sldLayoutIdLst>
    <p:sldLayoutId id="2147485450" r:id="rId1"/>
    <p:sldLayoutId id="2147485451" r:id="rId2"/>
    <p:sldLayoutId id="2147485452" r:id="rId3"/>
    <p:sldLayoutId id="2147485453" r:id="rId4"/>
    <p:sldLayoutId id="2147485454" r:id="rId5"/>
    <p:sldLayoutId id="2147485455" r:id="rId6"/>
    <p:sldLayoutId id="2147485456" r:id="rId7"/>
    <p:sldLayoutId id="2147485457" r:id="rId8"/>
    <p:sldLayoutId id="2147485458" r:id="rId9"/>
    <p:sldLayoutId id="2147485459" r:id="rId10"/>
    <p:sldLayoutId id="2147485460" r:id="rId11"/>
    <p:sldLayoutId id="2147485461" r:id="rId12"/>
    <p:sldLayoutId id="2147485462" r:id="rId13"/>
    <p:sldLayoutId id="2147485463" r:id="rId14"/>
    <p:sldLayoutId id="2147485464" r:id="rId15"/>
    <p:sldLayoutId id="2147485465" r:id="rId16"/>
    <p:sldLayoutId id="2147485466" r:id="rId17"/>
    <p:sldLayoutId id="2147485467" r:id="rId18"/>
    <p:sldLayoutId id="2147485468" r:id="rId19"/>
    <p:sldLayoutId id="2147485469" r:id="rId20"/>
    <p:sldLayoutId id="2147485470" r:id="rId21"/>
    <p:sldLayoutId id="2147485471" r:id="rId22"/>
    <p:sldLayoutId id="2147485472" r:id="rId23"/>
    <p:sldLayoutId id="2147485473" r:id="rId24"/>
    <p:sldLayoutId id="2147485474" r:id="rId25"/>
    <p:sldLayoutId id="2147485475" r:id="rId26"/>
    <p:sldLayoutId id="2147485476" r:id="rId27"/>
    <p:sldLayoutId id="2147485477" r:id="rId28"/>
    <p:sldLayoutId id="2147485478" r:id="rId29"/>
    <p:sldLayoutId id="2147485479" r:id="rId30"/>
    <p:sldLayoutId id="2147485480" r:id="rId31"/>
    <p:sldLayoutId id="2147485481" r:id="rId32"/>
    <p:sldLayoutId id="2147485482" r:id="rId33"/>
    <p:sldLayoutId id="2147485483" r:id="rId34"/>
    <p:sldLayoutId id="2147485484" r:id="rId35"/>
    <p:sldLayoutId id="2147485485" r:id="rId36"/>
    <p:sldLayoutId id="2147485486" r:id="rId37"/>
    <p:sldLayoutId id="2147485487" r:id="rId38"/>
    <p:sldLayoutId id="2147485488" r:id="rId39"/>
    <p:sldLayoutId id="2147485489" r:id="rId40"/>
    <p:sldLayoutId id="2147485490" r:id="rId41"/>
    <p:sldLayoutId id="2147485491" r:id="rId42"/>
    <p:sldLayoutId id="2147485492" r:id="rId43"/>
    <p:sldLayoutId id="2147485493" r:id="rId44"/>
    <p:sldLayoutId id="2147485494" r:id="rId45"/>
    <p:sldLayoutId id="2147485495" r:id="rId46"/>
    <p:sldLayoutId id="2147485496" r:id="rId47"/>
    <p:sldLayoutId id="2147485497" r:id="rId48"/>
    <p:sldLayoutId id="2147485498" r:id="rId49"/>
    <p:sldLayoutId id="2147485499" r:id="rId50"/>
    <p:sldLayoutId id="2147485500" r:id="rId51"/>
    <p:sldLayoutId id="2147485501" r:id="rId52"/>
    <p:sldLayoutId id="2147485502" r:id="rId53"/>
    <p:sldLayoutId id="2147485503" r:id="rId54"/>
    <p:sldLayoutId id="2147485504" r:id="rId55"/>
    <p:sldLayoutId id="2147485505" r:id="rId56"/>
    <p:sldLayoutId id="2147485506" r:id="rId57"/>
    <p:sldLayoutId id="2147485507" r:id="rId58"/>
    <p:sldLayoutId id="2147485508" r:id="rId59"/>
  </p:sldLayoutIdLst>
  <p:transition>
    <p:fade/>
  </p:transition>
  <p:hf sldNum="0" hdr="0" ftr="0" dt="0"/>
  <p:txStyles>
    <p:titleStyle>
      <a:lvl1pPr algn="l" defTabSz="811965" rtl="0" eaLnBrk="1" latinLnBrk="0" hangingPunct="1">
        <a:lnSpc>
          <a:spcPct val="100000"/>
        </a:lnSpc>
        <a:spcBef>
          <a:spcPct val="0"/>
        </a:spcBef>
        <a:buNone/>
        <a:defRPr lang="en-US" sz="3134" b="0" kern="1200" cap="none" spc="-44"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98999" marR="0" indent="-198999"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437"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397999" marR="0" indent="-198999"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741" kern="1200" spc="0" baseline="0">
          <a:gradFill>
            <a:gsLst>
              <a:gs pos="1250">
                <a:schemeClr val="tx1"/>
              </a:gs>
              <a:gs pos="100000">
                <a:schemeClr val="tx1"/>
              </a:gs>
            </a:gsLst>
            <a:lin ang="5400000" scaled="0"/>
          </a:gradFill>
          <a:latin typeface="+mn-lt"/>
          <a:ea typeface="+mn-ea"/>
          <a:cs typeface="+mn-cs"/>
        </a:defRPr>
      </a:lvl2pPr>
      <a:lvl3pPr marL="572123" marR="0" indent="-174125"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3" kern="1200" spc="0" baseline="0">
          <a:gradFill>
            <a:gsLst>
              <a:gs pos="1250">
                <a:schemeClr val="tx1"/>
              </a:gs>
              <a:gs pos="100000">
                <a:schemeClr val="tx1"/>
              </a:gs>
            </a:gsLst>
            <a:lin ang="5400000" scaled="0"/>
          </a:gradFill>
          <a:latin typeface="+mn-lt"/>
          <a:ea typeface="+mn-ea"/>
          <a:cs typeface="+mn-cs"/>
        </a:defRPr>
      </a:lvl3pPr>
      <a:lvl4pPr marL="733811" marR="0" indent="-157541"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19" kern="1200" spc="0" baseline="0">
          <a:gradFill>
            <a:gsLst>
              <a:gs pos="1250">
                <a:schemeClr val="tx1"/>
              </a:gs>
              <a:gs pos="100000">
                <a:schemeClr val="tx1"/>
              </a:gs>
            </a:gsLst>
            <a:lin ang="5400000" scaled="0"/>
          </a:gradFill>
          <a:latin typeface="+mn-lt"/>
          <a:ea typeface="+mn-ea"/>
          <a:cs typeface="+mn-cs"/>
        </a:defRPr>
      </a:lvl4pPr>
      <a:lvl5pPr marL="891352" marR="0" indent="-146486" algn="l" defTabSz="811965"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19" kern="1200" spc="0" baseline="0">
          <a:gradFill>
            <a:gsLst>
              <a:gs pos="1250">
                <a:schemeClr val="tx1"/>
              </a:gs>
              <a:gs pos="100000">
                <a:schemeClr val="tx1"/>
              </a:gs>
            </a:gsLst>
            <a:lin ang="5400000" scaled="0"/>
          </a:gradFill>
          <a:latin typeface="+mn-lt"/>
          <a:ea typeface="+mn-ea"/>
          <a:cs typeface="+mn-cs"/>
        </a:defRPr>
      </a:lvl5pPr>
      <a:lvl6pPr marL="2232902"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6pPr>
      <a:lvl7pPr marL="2638885"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7pPr>
      <a:lvl8pPr marL="3044868"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8pPr>
      <a:lvl9pPr marL="3450851" indent="-202991" algn="l" defTabSz="811965" rtl="0" eaLnBrk="1" latinLnBrk="0" hangingPunct="1">
        <a:spcBef>
          <a:spcPct val="20000"/>
        </a:spcBef>
        <a:buFont typeface="Arial" pitchFamily="34" charset="0"/>
        <a:buChar char="•"/>
        <a:defRPr sz="1741" kern="1200">
          <a:solidFill>
            <a:schemeClr val="tx1"/>
          </a:solidFill>
          <a:latin typeface="+mn-lt"/>
          <a:ea typeface="+mn-ea"/>
          <a:cs typeface="+mn-cs"/>
        </a:defRPr>
      </a:lvl9pPr>
    </p:bodyStyle>
    <p:otherStyle>
      <a:defPPr>
        <a:defRPr lang="en-US"/>
      </a:defPPr>
      <a:lvl1pPr marL="0" algn="l" defTabSz="811965" rtl="0" eaLnBrk="1" latinLnBrk="0" hangingPunct="1">
        <a:defRPr sz="1567" kern="1200">
          <a:solidFill>
            <a:schemeClr val="tx1"/>
          </a:solidFill>
          <a:latin typeface="+mn-lt"/>
          <a:ea typeface="+mn-ea"/>
          <a:cs typeface="+mn-cs"/>
        </a:defRPr>
      </a:lvl1pPr>
      <a:lvl2pPr marL="405982" algn="l" defTabSz="811965" rtl="0" eaLnBrk="1" latinLnBrk="0" hangingPunct="1">
        <a:defRPr sz="1567" kern="1200">
          <a:solidFill>
            <a:schemeClr val="tx1"/>
          </a:solidFill>
          <a:latin typeface="+mn-lt"/>
          <a:ea typeface="+mn-ea"/>
          <a:cs typeface="+mn-cs"/>
        </a:defRPr>
      </a:lvl2pPr>
      <a:lvl3pPr marL="811965" algn="l" defTabSz="811965" rtl="0" eaLnBrk="1" latinLnBrk="0" hangingPunct="1">
        <a:defRPr sz="1567" kern="1200">
          <a:solidFill>
            <a:schemeClr val="tx1"/>
          </a:solidFill>
          <a:latin typeface="+mn-lt"/>
          <a:ea typeface="+mn-ea"/>
          <a:cs typeface="+mn-cs"/>
        </a:defRPr>
      </a:lvl3pPr>
      <a:lvl4pPr marL="1217947" algn="l" defTabSz="811965" rtl="0" eaLnBrk="1" latinLnBrk="0" hangingPunct="1">
        <a:defRPr sz="1567" kern="1200">
          <a:solidFill>
            <a:schemeClr val="tx1"/>
          </a:solidFill>
          <a:latin typeface="+mn-lt"/>
          <a:ea typeface="+mn-ea"/>
          <a:cs typeface="+mn-cs"/>
        </a:defRPr>
      </a:lvl4pPr>
      <a:lvl5pPr marL="1623929" algn="l" defTabSz="811965" rtl="0" eaLnBrk="1" latinLnBrk="0" hangingPunct="1">
        <a:defRPr sz="1567" kern="1200">
          <a:solidFill>
            <a:schemeClr val="tx1"/>
          </a:solidFill>
          <a:latin typeface="+mn-lt"/>
          <a:ea typeface="+mn-ea"/>
          <a:cs typeface="+mn-cs"/>
        </a:defRPr>
      </a:lvl5pPr>
      <a:lvl6pPr marL="2029912" algn="l" defTabSz="811965" rtl="0" eaLnBrk="1" latinLnBrk="0" hangingPunct="1">
        <a:defRPr sz="1567" kern="1200">
          <a:solidFill>
            <a:schemeClr val="tx1"/>
          </a:solidFill>
          <a:latin typeface="+mn-lt"/>
          <a:ea typeface="+mn-ea"/>
          <a:cs typeface="+mn-cs"/>
        </a:defRPr>
      </a:lvl6pPr>
      <a:lvl7pPr marL="2435893" algn="l" defTabSz="811965" rtl="0" eaLnBrk="1" latinLnBrk="0" hangingPunct="1">
        <a:defRPr sz="1567" kern="1200">
          <a:solidFill>
            <a:schemeClr val="tx1"/>
          </a:solidFill>
          <a:latin typeface="+mn-lt"/>
          <a:ea typeface="+mn-ea"/>
          <a:cs typeface="+mn-cs"/>
        </a:defRPr>
      </a:lvl7pPr>
      <a:lvl8pPr marL="2841875" algn="l" defTabSz="811965" rtl="0" eaLnBrk="1" latinLnBrk="0" hangingPunct="1">
        <a:defRPr sz="1567" kern="1200">
          <a:solidFill>
            <a:schemeClr val="tx1"/>
          </a:solidFill>
          <a:latin typeface="+mn-lt"/>
          <a:ea typeface="+mn-ea"/>
          <a:cs typeface="+mn-cs"/>
        </a:defRPr>
      </a:lvl8pPr>
      <a:lvl9pPr marL="3247859" algn="l" defTabSz="811965" rtl="0" eaLnBrk="1" latinLnBrk="0" hangingPunct="1">
        <a:defRPr sz="1567"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svg"/><Relationship Id="rId12" Type="http://schemas.openxmlformats.org/officeDocument/2006/relationships/image" Target="../media/image33.png"/><Relationship Id="rId17" Type="http://schemas.openxmlformats.org/officeDocument/2006/relationships/image" Target="../media/image38.emf"/><Relationship Id="rId2" Type="http://schemas.openxmlformats.org/officeDocument/2006/relationships/notesSlide" Target="../notesSlides/notesSlide1.xml"/><Relationship Id="rId16" Type="http://schemas.openxmlformats.org/officeDocument/2006/relationships/image" Target="../media/image37.emf"/><Relationship Id="rId20"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0.sv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png"/><Relationship Id="rId22" Type="http://schemas.openxmlformats.org/officeDocument/2006/relationships/image" Target="../media/image43.svg"/></Relationships>
</file>

<file path=ppt/slides/_rels/slide2.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18" Type="http://schemas.openxmlformats.org/officeDocument/2006/relationships/image" Target="../media/image38.emf"/><Relationship Id="rId3" Type="http://schemas.openxmlformats.org/officeDocument/2006/relationships/image" Target="../media/image45.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emf"/><Relationship Id="rId2" Type="http://schemas.openxmlformats.org/officeDocument/2006/relationships/notesSlide" Target="../notesSlides/notesSlide2.xml"/><Relationship Id="rId16" Type="http://schemas.openxmlformats.org/officeDocument/2006/relationships/image" Target="../media/image36.png"/><Relationship Id="rId20" Type="http://schemas.openxmlformats.org/officeDocument/2006/relationships/image" Target="../media/image40.sv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svg"/><Relationship Id="rId10" Type="http://schemas.openxmlformats.org/officeDocument/2006/relationships/image" Target="../media/image30.sv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svg"/><Relationship Id="rId22"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9.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30.svg"/></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45.xml"/><Relationship Id="rId6" Type="http://schemas.openxmlformats.org/officeDocument/2006/relationships/image" Target="../media/image520.png"/><Relationship Id="rId11" Type="http://schemas.openxmlformats.org/officeDocument/2006/relationships/image" Target="../media/image55.png"/><Relationship Id="rId5" Type="http://schemas.openxmlformats.org/officeDocument/2006/relationships/customXml" Target="../ink/ink1.xml"/><Relationship Id="rId10" Type="http://schemas.openxmlformats.org/officeDocument/2006/relationships/customXml" Target="../ink/ink3.xml"/><Relationship Id="rId4" Type="http://schemas.openxmlformats.org/officeDocument/2006/relationships/image" Target="../media/image52.png"/><Relationship Id="rId9" Type="http://schemas.openxmlformats.org/officeDocument/2006/relationships/image" Target="../media/image54.png"/></Relationships>
</file>

<file path=ppt/slides/_rels/slide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8.xml"/><Relationship Id="rId3" Type="http://schemas.openxmlformats.org/officeDocument/2006/relationships/image" Target="../media/image45.png"/><Relationship Id="rId7" Type="http://schemas.openxmlformats.org/officeDocument/2006/relationships/customXml" Target="../ink/ink5.xml"/><Relationship Id="rId12" Type="http://schemas.openxmlformats.org/officeDocument/2006/relationships/image" Target="../media/image60.png"/><Relationship Id="rId2" Type="http://schemas.openxmlformats.org/officeDocument/2006/relationships/notesSlide" Target="../notesSlides/notesSlide7.xml"/><Relationship Id="rId16" Type="http://schemas.openxmlformats.org/officeDocument/2006/relationships/image" Target="../media/image62.png"/><Relationship Id="rId1" Type="http://schemas.openxmlformats.org/officeDocument/2006/relationships/slideLayout" Target="../slideLayouts/slideLayout45.xml"/><Relationship Id="rId6" Type="http://schemas.openxmlformats.org/officeDocument/2006/relationships/image" Target="../media/image57.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customXml" Target="../ink/ink6.xml"/><Relationship Id="rId14" Type="http://schemas.openxmlformats.org/officeDocument/2006/relationships/image" Target="../media/image61.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437D9BF-084D-4077-A6ED-3E28E637235C}"/>
              </a:ext>
            </a:extLst>
          </p:cNvPr>
          <p:cNvSpPr/>
          <p:nvPr/>
        </p:nvSpPr>
        <p:spPr bwMode="auto">
          <a:xfrm>
            <a:off x="1276691" y="2552763"/>
            <a:ext cx="1195200" cy="2022190"/>
          </a:xfrm>
          <a:prstGeom prst="rect">
            <a:avLst/>
          </a:prstGeom>
          <a:gradFill flip="none" rotWithShape="1">
            <a:gsLst>
              <a:gs pos="0">
                <a:schemeClr val="bg1">
                  <a:alpha val="0"/>
                </a:schemeClr>
              </a:gs>
              <a:gs pos="100000">
                <a:schemeClr val="bg2">
                  <a:lumMod val="90000"/>
                  <a:alpha val="35000"/>
                </a:schemeClr>
              </a:gs>
            </a:gsLst>
            <a:lin ang="0" scaled="1"/>
            <a:tileRect/>
          </a:gra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84FF16D6-7DED-4675-A500-C9AD90EC5E36}"/>
              </a:ext>
            </a:extLst>
          </p:cNvPr>
          <p:cNvSpPr/>
          <p:nvPr/>
        </p:nvSpPr>
        <p:spPr bwMode="auto">
          <a:xfrm>
            <a:off x="1692790" y="2942673"/>
            <a:ext cx="526321" cy="574160"/>
          </a:xfrm>
          <a:prstGeom prst="roundRect">
            <a:avLst>
              <a:gd name="adj" fmla="val 9478"/>
            </a:avLst>
          </a:prstGeom>
          <a:gradFill flip="none" rotWithShape="1">
            <a:gsLst>
              <a:gs pos="0">
                <a:srgbClr val="5C9FEE"/>
              </a:gs>
              <a:gs pos="100000">
                <a:srgbClr val="077BD6"/>
              </a:gs>
            </a:gsLst>
            <a:path path="circle">
              <a:fillToRect l="100000" t="100000"/>
            </a:path>
            <a:tileRect r="-100000" b="-100000"/>
          </a:grad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 name="Titel 2">
            <a:extLst>
              <a:ext uri="{FF2B5EF4-FFF2-40B4-BE49-F238E27FC236}">
                <a16:creationId xmlns:a16="http://schemas.microsoft.com/office/drawing/2014/main" id="{E3B656DF-2D40-40D5-A5A1-AEDE15349BA0}"/>
              </a:ext>
            </a:extLst>
          </p:cNvPr>
          <p:cNvSpPr>
            <a:spLocks noGrp="1"/>
          </p:cNvSpPr>
          <p:nvPr>
            <p:ph type="title"/>
          </p:nvPr>
        </p:nvSpPr>
        <p:spPr>
          <a:xfrm>
            <a:off x="588263" y="457200"/>
            <a:ext cx="7053481" cy="369332"/>
          </a:xfrm>
        </p:spPr>
        <p:txBody>
          <a:bodyPr/>
          <a:lstStyle/>
          <a:p>
            <a:r>
              <a:rPr lang="de-DE" sz="2400" dirty="0">
                <a:solidFill>
                  <a:schemeClr val="tx1"/>
                </a:solidFill>
              </a:rPr>
              <a:t>Demo Architecture</a:t>
            </a:r>
          </a:p>
        </p:txBody>
      </p:sp>
      <p:sp>
        <p:nvSpPr>
          <p:cNvPr id="6" name="Rectangle 5">
            <a:extLst>
              <a:ext uri="{FF2B5EF4-FFF2-40B4-BE49-F238E27FC236}">
                <a16:creationId xmlns:a16="http://schemas.microsoft.com/office/drawing/2014/main" id="{A60AC7EA-C9A1-4A74-9245-EA7E48471A66}"/>
              </a:ext>
            </a:extLst>
          </p:cNvPr>
          <p:cNvSpPr/>
          <p:nvPr/>
        </p:nvSpPr>
        <p:spPr bwMode="auto">
          <a:xfrm>
            <a:off x="7853521" y="2415802"/>
            <a:ext cx="1195586" cy="2159152"/>
          </a:xfrm>
          <a:prstGeom prst="rect">
            <a:avLst/>
          </a:prstGeom>
          <a:gradFill flip="none" rotWithShape="1">
            <a:gsLst>
              <a:gs pos="0">
                <a:schemeClr val="bg1">
                  <a:alpha val="0"/>
                </a:schemeClr>
              </a:gs>
              <a:gs pos="100000">
                <a:srgbClr val="50E6FF">
                  <a:alpha val="25000"/>
                </a:srgbClr>
              </a:gs>
            </a:gsLst>
            <a:lin ang="0" scaled="1"/>
            <a:tileRect/>
          </a:gra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364AEFC6-CFB9-45B5-8191-A98B80C8866A}"/>
              </a:ext>
            </a:extLst>
          </p:cNvPr>
          <p:cNvSpPr/>
          <p:nvPr/>
        </p:nvSpPr>
        <p:spPr bwMode="auto">
          <a:xfrm rot="10800000">
            <a:off x="2459503" y="2552760"/>
            <a:ext cx="1195586" cy="2022193"/>
          </a:xfrm>
          <a:prstGeom prst="rect">
            <a:avLst/>
          </a:prstGeom>
          <a:gradFill flip="none" rotWithShape="1">
            <a:gsLst>
              <a:gs pos="0">
                <a:schemeClr val="bg1">
                  <a:alpha val="0"/>
                </a:schemeClr>
              </a:gs>
              <a:gs pos="100000">
                <a:srgbClr val="50E6FF">
                  <a:alpha val="25000"/>
                </a:srgbClr>
              </a:gs>
            </a:gsLst>
            <a:lin ang="0" scaled="1"/>
            <a:tileRect/>
          </a:gra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E0395511-1BE1-44B4-953B-45DD12BA6BCE}"/>
              </a:ext>
            </a:extLst>
          </p:cNvPr>
          <p:cNvCxnSpPr>
            <a:cxnSpLocks/>
          </p:cNvCxnSpPr>
          <p:nvPr/>
        </p:nvCxnSpPr>
        <p:spPr>
          <a:xfrm>
            <a:off x="2464483" y="2549170"/>
            <a:ext cx="0" cy="2025783"/>
          </a:xfrm>
          <a:prstGeom prst="line">
            <a:avLst/>
          </a:prstGeom>
          <a:ln w="6350">
            <a:solidFill>
              <a:srgbClr val="0078D4">
                <a:alpha val="2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 descr="Download Microsoft Azure (Windows Azure) Logo in SVG Vector or PNG File  Format - Logo.wine">
            <a:extLst>
              <a:ext uri="{FF2B5EF4-FFF2-40B4-BE49-F238E27FC236}">
                <a16:creationId xmlns:a16="http://schemas.microsoft.com/office/drawing/2014/main" id="{2ADA0293-87C1-405B-BA4C-CAA06E4F2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933" y="2498899"/>
            <a:ext cx="515788" cy="34385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7E15EB9A-AA69-44A3-A4B2-1CA714429B1D}"/>
              </a:ext>
            </a:extLst>
          </p:cNvPr>
          <p:cNvSpPr/>
          <p:nvPr/>
        </p:nvSpPr>
        <p:spPr bwMode="auto">
          <a:xfrm>
            <a:off x="1495845" y="2410049"/>
            <a:ext cx="1056725" cy="5446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spcBef>
                <a:spcPct val="0"/>
              </a:spcBef>
              <a:spcAft>
                <a:spcPct val="0"/>
              </a:spcAft>
              <a:buClrTx/>
              <a:buSzTx/>
              <a:buFontTx/>
              <a:buNone/>
              <a:tabLst/>
              <a:defRPr/>
            </a:pPr>
            <a:r>
              <a:rPr lang="en-US" sz="700" dirty="0">
                <a:solidFill>
                  <a:srgbClr val="000000"/>
                </a:solidFill>
                <a:latin typeface="+mj-lt"/>
                <a:ea typeface="Segoe UI" pitchFamily="34" charset="0"/>
                <a:cs typeface="Cascadia Code" panose="020B0609020000020004" pitchFamily="49" charset="0"/>
              </a:rPr>
              <a:t>Data Sources</a:t>
            </a:r>
          </a:p>
        </p:txBody>
      </p:sp>
      <p:sp>
        <p:nvSpPr>
          <p:cNvPr id="9" name="Rectangle 8">
            <a:extLst>
              <a:ext uri="{FF2B5EF4-FFF2-40B4-BE49-F238E27FC236}">
                <a16:creationId xmlns:a16="http://schemas.microsoft.com/office/drawing/2014/main" id="{1302E16F-080B-421B-8521-BF0639FA597B}"/>
              </a:ext>
            </a:extLst>
          </p:cNvPr>
          <p:cNvSpPr/>
          <p:nvPr/>
        </p:nvSpPr>
        <p:spPr bwMode="auto">
          <a:xfrm rot="10800000">
            <a:off x="9042661" y="2406137"/>
            <a:ext cx="1195200" cy="2168815"/>
          </a:xfrm>
          <a:prstGeom prst="rect">
            <a:avLst/>
          </a:prstGeom>
          <a:gradFill flip="none" rotWithShape="1">
            <a:gsLst>
              <a:gs pos="0">
                <a:schemeClr val="bg1">
                  <a:alpha val="0"/>
                </a:schemeClr>
              </a:gs>
              <a:gs pos="100000">
                <a:schemeClr val="bg2">
                  <a:lumMod val="90000"/>
                  <a:alpha val="25000"/>
                </a:schemeClr>
              </a:gs>
            </a:gsLst>
            <a:lin ang="0" scaled="1"/>
            <a:tileRect/>
          </a:gra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17410" name="Picture 2" descr="azure-storage-explorer - Microsoft Q&amp;A">
            <a:extLst>
              <a:ext uri="{FF2B5EF4-FFF2-40B4-BE49-F238E27FC236}">
                <a16:creationId xmlns:a16="http://schemas.microsoft.com/office/drawing/2014/main" id="{3DC70D1A-9FDE-4EED-B645-8E2156686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5498" y="4077365"/>
            <a:ext cx="190920" cy="190920"/>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07DD45F2-9F39-4011-90E5-86AE7208773C}"/>
              </a:ext>
            </a:extLst>
          </p:cNvPr>
          <p:cNvGrpSpPr/>
          <p:nvPr/>
        </p:nvGrpSpPr>
        <p:grpSpPr>
          <a:xfrm>
            <a:off x="2850683" y="4068722"/>
            <a:ext cx="960511" cy="230520"/>
            <a:chOff x="5657849" y="2284081"/>
            <a:chExt cx="960511" cy="230520"/>
          </a:xfrm>
        </p:grpSpPr>
        <p:sp>
          <p:nvSpPr>
            <p:cNvPr id="47" name="Rectangle 46">
              <a:extLst>
                <a:ext uri="{FF2B5EF4-FFF2-40B4-BE49-F238E27FC236}">
                  <a16:creationId xmlns:a16="http://schemas.microsoft.com/office/drawing/2014/main" id="{356E2BF6-DC67-4DD9-B220-AC02794D9E6E}"/>
                </a:ext>
              </a:extLst>
            </p:cNvPr>
            <p:cNvSpPr/>
            <p:nvPr/>
          </p:nvSpPr>
          <p:spPr bwMode="auto">
            <a:xfrm>
              <a:off x="5657849" y="2284081"/>
              <a:ext cx="960511" cy="230520"/>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69" name="Rectangle 68">
              <a:extLst>
                <a:ext uri="{FF2B5EF4-FFF2-40B4-BE49-F238E27FC236}">
                  <a16:creationId xmlns:a16="http://schemas.microsoft.com/office/drawing/2014/main" id="{22DEBA6F-9D7C-49D2-BF92-3D14497F8D25}"/>
                </a:ext>
              </a:extLst>
            </p:cNvPr>
            <p:cNvSpPr/>
            <p:nvPr/>
          </p:nvSpPr>
          <p:spPr bwMode="auto">
            <a:xfrm>
              <a:off x="5684729" y="2312193"/>
              <a:ext cx="900678" cy="171451"/>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812B63B3-8951-4261-AEC1-82809DF00FF9}"/>
              </a:ext>
            </a:extLst>
          </p:cNvPr>
          <p:cNvSpPr/>
          <p:nvPr/>
        </p:nvSpPr>
        <p:spPr bwMode="auto">
          <a:xfrm>
            <a:off x="2833238" y="4001559"/>
            <a:ext cx="966717"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Storage Explorer</a:t>
            </a:r>
            <a:endParaRPr lang="en-US" sz="600" dirty="0">
              <a:solidFill>
                <a:srgbClr val="000000"/>
              </a:solidFill>
              <a:latin typeface="+mj-lt"/>
              <a:ea typeface="Segoe UI" pitchFamily="34" charset="0"/>
              <a:cs typeface="Cascadia Code" panose="020B0609020000020004" pitchFamily="49" charset="0"/>
            </a:endParaRPr>
          </a:p>
        </p:txBody>
      </p:sp>
      <p:sp>
        <p:nvSpPr>
          <p:cNvPr id="356" name="Rectangle 355">
            <a:extLst>
              <a:ext uri="{FF2B5EF4-FFF2-40B4-BE49-F238E27FC236}">
                <a16:creationId xmlns:a16="http://schemas.microsoft.com/office/drawing/2014/main" id="{27E8D944-2E5B-45C9-B659-2218AAE18C1F}"/>
              </a:ext>
            </a:extLst>
          </p:cNvPr>
          <p:cNvSpPr/>
          <p:nvPr/>
        </p:nvSpPr>
        <p:spPr bwMode="auto">
          <a:xfrm>
            <a:off x="8264070" y="3524354"/>
            <a:ext cx="719903" cy="2298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chemeClr val="accent1"/>
                </a:solidFill>
                <a:effectLst/>
                <a:uLnTx/>
                <a:uFillTx/>
                <a:latin typeface="+mj-lt"/>
                <a:ea typeface="Segoe UI" pitchFamily="34" charset="0"/>
                <a:cs typeface="Cascadia Code" panose="020B0609020000020004" pitchFamily="49" charset="0"/>
              </a:rPr>
              <a:t>Alarms</a:t>
            </a:r>
            <a:endParaRPr lang="en-US" sz="600" dirty="0">
              <a:solidFill>
                <a:schemeClr val="accent1"/>
              </a:solidFill>
              <a:latin typeface="+mj-lt"/>
              <a:ea typeface="Segoe UI" pitchFamily="34" charset="0"/>
              <a:cs typeface="Cascadia Code" panose="020B0609020000020004" pitchFamily="49" charset="0"/>
            </a:endParaRPr>
          </a:p>
        </p:txBody>
      </p:sp>
      <p:sp>
        <p:nvSpPr>
          <p:cNvPr id="11" name="Rectangle 10">
            <a:extLst>
              <a:ext uri="{FF2B5EF4-FFF2-40B4-BE49-F238E27FC236}">
                <a16:creationId xmlns:a16="http://schemas.microsoft.com/office/drawing/2014/main" id="{55A4EC66-5E5F-45A2-8F66-99C47A7F13DA}"/>
              </a:ext>
            </a:extLst>
          </p:cNvPr>
          <p:cNvSpPr/>
          <p:nvPr/>
        </p:nvSpPr>
        <p:spPr bwMode="auto">
          <a:xfrm>
            <a:off x="9048579" y="2406772"/>
            <a:ext cx="1056725" cy="5446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sz="7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On-Prem</a:t>
            </a:r>
            <a:endParaRPr lang="en-US" sz="700" dirty="0">
              <a:solidFill>
                <a:srgbClr val="000000"/>
              </a:solidFill>
              <a:latin typeface="+mj-lt"/>
              <a:ea typeface="Segoe UI" pitchFamily="34" charset="0"/>
              <a:cs typeface="Cascadia Code" panose="020B0609020000020004" pitchFamily="49" charset="0"/>
            </a:endParaRPr>
          </a:p>
        </p:txBody>
      </p:sp>
      <p:pic>
        <p:nvPicPr>
          <p:cNvPr id="19458" name="Picture 2" descr="Download Microsoft Excel Logo in SVG Vector or PNG File Format - Logo.wine">
            <a:extLst>
              <a:ext uri="{FF2B5EF4-FFF2-40B4-BE49-F238E27FC236}">
                <a16:creationId xmlns:a16="http://schemas.microsoft.com/office/drawing/2014/main" id="{8FACD5D0-F8C6-407E-97CC-0B81F585ED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548" y="4060219"/>
            <a:ext cx="330429" cy="220286"/>
          </a:xfrm>
          <a:prstGeom prst="rect">
            <a:avLst/>
          </a:prstGeom>
          <a:noFill/>
          <a:extLst>
            <a:ext uri="{909E8E84-426E-40DD-AFC4-6F175D3DCCD1}">
              <a14:hiddenFill xmlns:a14="http://schemas.microsoft.com/office/drawing/2010/main">
                <a:solidFill>
                  <a:srgbClr val="FFFFFF"/>
                </a:solidFill>
              </a14:hiddenFill>
            </a:ext>
          </a:extLst>
        </p:spPr>
      </p:pic>
      <p:grpSp>
        <p:nvGrpSpPr>
          <p:cNvPr id="281" name="Group 280">
            <a:extLst>
              <a:ext uri="{FF2B5EF4-FFF2-40B4-BE49-F238E27FC236}">
                <a16:creationId xmlns:a16="http://schemas.microsoft.com/office/drawing/2014/main" id="{BE6B3848-4FDF-4F4D-B07E-39F38A073B7F}"/>
              </a:ext>
            </a:extLst>
          </p:cNvPr>
          <p:cNvGrpSpPr/>
          <p:nvPr/>
        </p:nvGrpSpPr>
        <p:grpSpPr>
          <a:xfrm>
            <a:off x="1283750" y="3989651"/>
            <a:ext cx="1242081" cy="351630"/>
            <a:chOff x="5448857" y="2216918"/>
            <a:chExt cx="1242081" cy="351630"/>
          </a:xfrm>
        </p:grpSpPr>
        <p:grpSp>
          <p:nvGrpSpPr>
            <p:cNvPr id="282" name="Group 281">
              <a:extLst>
                <a:ext uri="{FF2B5EF4-FFF2-40B4-BE49-F238E27FC236}">
                  <a16:creationId xmlns:a16="http://schemas.microsoft.com/office/drawing/2014/main" id="{BBB7F802-4C78-4C6C-A314-AE15FCB96791}"/>
                </a:ext>
              </a:extLst>
            </p:cNvPr>
            <p:cNvGrpSpPr/>
            <p:nvPr/>
          </p:nvGrpSpPr>
          <p:grpSpPr>
            <a:xfrm>
              <a:off x="5657850" y="2284081"/>
              <a:ext cx="828676" cy="230520"/>
              <a:chOff x="5657850" y="2284081"/>
              <a:chExt cx="828676" cy="230520"/>
            </a:xfrm>
          </p:grpSpPr>
          <p:sp>
            <p:nvSpPr>
              <p:cNvPr id="284" name="Rectangle 283">
                <a:extLst>
                  <a:ext uri="{FF2B5EF4-FFF2-40B4-BE49-F238E27FC236}">
                    <a16:creationId xmlns:a16="http://schemas.microsoft.com/office/drawing/2014/main" id="{18B8B2D3-7859-4C42-A8D0-735E39D3E7C1}"/>
                  </a:ext>
                </a:extLst>
              </p:cNvPr>
              <p:cNvSpPr/>
              <p:nvPr/>
            </p:nvSpPr>
            <p:spPr bwMode="auto">
              <a:xfrm>
                <a:off x="5657850" y="2284081"/>
                <a:ext cx="828676" cy="230520"/>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85" name="Rectangle 284">
                <a:extLst>
                  <a:ext uri="{FF2B5EF4-FFF2-40B4-BE49-F238E27FC236}">
                    <a16:creationId xmlns:a16="http://schemas.microsoft.com/office/drawing/2014/main" id="{06A1CEC8-4B6C-4EC3-AC83-537AD15406CD}"/>
                  </a:ext>
                </a:extLst>
              </p:cNvPr>
              <p:cNvSpPr/>
              <p:nvPr/>
            </p:nvSpPr>
            <p:spPr bwMode="auto">
              <a:xfrm>
                <a:off x="5684043" y="2312193"/>
                <a:ext cx="766763" cy="171451"/>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sp>
          <p:nvSpPr>
            <p:cNvPr id="283" name="Rectangle 282">
              <a:extLst>
                <a:ext uri="{FF2B5EF4-FFF2-40B4-BE49-F238E27FC236}">
                  <a16:creationId xmlns:a16="http://schemas.microsoft.com/office/drawing/2014/main" id="{E8BD8500-1F9C-48D8-BBF2-352C533218F1}"/>
                </a:ext>
              </a:extLst>
            </p:cNvPr>
            <p:cNvSpPr/>
            <p:nvPr/>
          </p:nvSpPr>
          <p:spPr bwMode="auto">
            <a:xfrm>
              <a:off x="5448857" y="2216918"/>
              <a:ext cx="1242081"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chemeClr val="accent1"/>
                  </a:solidFill>
                  <a:effectLst/>
                  <a:uLnTx/>
                  <a:uFillTx/>
                  <a:latin typeface="+mj-lt"/>
                  <a:ea typeface="Segoe UI" pitchFamily="34" charset="0"/>
                  <a:cs typeface="Cascadia Code" panose="020B0609020000020004" pitchFamily="49" charset="0"/>
                </a:rPr>
                <a:t>Alarm</a:t>
              </a: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 Rules</a:t>
              </a:r>
              <a:endParaRPr lang="en-US" sz="600" dirty="0">
                <a:solidFill>
                  <a:srgbClr val="000000"/>
                </a:solidFill>
                <a:latin typeface="+mj-lt"/>
                <a:ea typeface="Segoe UI" pitchFamily="34" charset="0"/>
                <a:cs typeface="Cascadia Code" panose="020B0609020000020004" pitchFamily="49" charset="0"/>
              </a:endParaRPr>
            </a:p>
          </p:txBody>
        </p:sp>
      </p:grpSp>
      <p:cxnSp>
        <p:nvCxnSpPr>
          <p:cNvPr id="35" name="Straight Arrow Connector 34">
            <a:extLst>
              <a:ext uri="{FF2B5EF4-FFF2-40B4-BE49-F238E27FC236}">
                <a16:creationId xmlns:a16="http://schemas.microsoft.com/office/drawing/2014/main" id="{9FD2C524-8DF4-44FE-BE05-A1F5592C31E3}"/>
              </a:ext>
            </a:extLst>
          </p:cNvPr>
          <p:cNvCxnSpPr>
            <a:cxnSpLocks/>
            <a:stCxn id="17410" idx="1"/>
            <a:endCxn id="284" idx="3"/>
          </p:cNvCxnSpPr>
          <p:nvPr/>
        </p:nvCxnSpPr>
        <p:spPr>
          <a:xfrm flipH="1" flipV="1">
            <a:off x="2321419" y="4172074"/>
            <a:ext cx="304079" cy="751"/>
          </a:xfrm>
          <a:prstGeom prst="straightConnector1">
            <a:avLst/>
          </a:prstGeom>
          <a:ln>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32395ED-CCAB-4F4C-BBA7-B04698C0C922}"/>
              </a:ext>
            </a:extLst>
          </p:cNvPr>
          <p:cNvCxnSpPr>
            <a:cxnSpLocks/>
          </p:cNvCxnSpPr>
          <p:nvPr/>
        </p:nvCxnSpPr>
        <p:spPr>
          <a:xfrm>
            <a:off x="9044126" y="2414845"/>
            <a:ext cx="0" cy="2160108"/>
          </a:xfrm>
          <a:prstGeom prst="line">
            <a:avLst/>
          </a:prstGeom>
          <a:ln w="6350">
            <a:solidFill>
              <a:srgbClr val="0078D4">
                <a:alpha val="2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0BF095-5FBC-445A-A219-4E0D35E034FF}"/>
              </a:ext>
            </a:extLst>
          </p:cNvPr>
          <p:cNvCxnSpPr>
            <a:cxnSpLocks/>
          </p:cNvCxnSpPr>
          <p:nvPr/>
        </p:nvCxnSpPr>
        <p:spPr>
          <a:xfrm>
            <a:off x="4204641" y="2549170"/>
            <a:ext cx="0" cy="2025783"/>
          </a:xfrm>
          <a:prstGeom prst="line">
            <a:avLst/>
          </a:prstGeom>
          <a:ln w="317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2" descr="Download Microsoft Azure (Windows Azure) Logo in SVG Vector or PNG File  Format - Logo.wine">
            <a:extLst>
              <a:ext uri="{FF2B5EF4-FFF2-40B4-BE49-F238E27FC236}">
                <a16:creationId xmlns:a16="http://schemas.microsoft.com/office/drawing/2014/main" id="{91FE3206-425A-4B6F-82BA-08A9E95C2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8338" y="2487364"/>
            <a:ext cx="515788" cy="343859"/>
          </a:xfrm>
          <a:prstGeom prst="rect">
            <a:avLst/>
          </a:prstGeom>
          <a:noFill/>
          <a:extLst>
            <a:ext uri="{909E8E84-426E-40DD-AFC4-6F175D3DCCD1}">
              <a14:hiddenFill xmlns:a14="http://schemas.microsoft.com/office/drawing/2010/main">
                <a:solidFill>
                  <a:srgbClr val="FFFFFF"/>
                </a:solidFill>
              </a14:hiddenFill>
            </a:ext>
          </a:extLst>
        </p:spPr>
      </p:pic>
      <p:sp>
        <p:nvSpPr>
          <p:cNvPr id="327" name="Rectangle 326">
            <a:extLst>
              <a:ext uri="{FF2B5EF4-FFF2-40B4-BE49-F238E27FC236}">
                <a16:creationId xmlns:a16="http://schemas.microsoft.com/office/drawing/2014/main" id="{D4E31E97-511C-4091-82D2-33982D8EF7DB}"/>
              </a:ext>
            </a:extLst>
          </p:cNvPr>
          <p:cNvSpPr/>
          <p:nvPr/>
        </p:nvSpPr>
        <p:spPr bwMode="auto">
          <a:xfrm>
            <a:off x="4203393" y="2412948"/>
            <a:ext cx="2488002"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339" name="Rectangle 338">
            <a:extLst>
              <a:ext uri="{FF2B5EF4-FFF2-40B4-BE49-F238E27FC236}">
                <a16:creationId xmlns:a16="http://schemas.microsoft.com/office/drawing/2014/main" id="{BCCBAC02-F527-4EC7-B024-60151EF91901}"/>
              </a:ext>
            </a:extLst>
          </p:cNvPr>
          <p:cNvSpPr/>
          <p:nvPr/>
        </p:nvSpPr>
        <p:spPr bwMode="auto">
          <a:xfrm>
            <a:off x="4205871" y="2417120"/>
            <a:ext cx="2485524"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Data Transformation</a:t>
            </a:r>
            <a:endParaRPr lang="en-US" sz="400" b="1" dirty="0">
              <a:solidFill>
                <a:srgbClr val="000000"/>
              </a:solidFill>
              <a:ea typeface="Segoe UI" pitchFamily="34" charset="0"/>
              <a:cs typeface="Cascadia Code" panose="020B0609020000020004" pitchFamily="49" charset="0"/>
            </a:endParaRPr>
          </a:p>
        </p:txBody>
      </p:sp>
      <p:grpSp>
        <p:nvGrpSpPr>
          <p:cNvPr id="341" name="simplify" descr="simplify">
            <a:extLst>
              <a:ext uri="{FF2B5EF4-FFF2-40B4-BE49-F238E27FC236}">
                <a16:creationId xmlns:a16="http://schemas.microsoft.com/office/drawing/2014/main" id="{40968D16-473E-4BB7-B210-24D68C3CA44B}"/>
              </a:ext>
            </a:extLst>
          </p:cNvPr>
          <p:cNvGrpSpPr/>
          <p:nvPr/>
        </p:nvGrpSpPr>
        <p:grpSpPr>
          <a:xfrm>
            <a:off x="5092538" y="2437073"/>
            <a:ext cx="93338" cy="91373"/>
            <a:chOff x="2668480" y="1249680"/>
            <a:chExt cx="412066" cy="403390"/>
          </a:xfrm>
        </p:grpSpPr>
        <p:sp>
          <p:nvSpPr>
            <p:cNvPr id="343" name="Freeform 987">
              <a:extLst>
                <a:ext uri="{FF2B5EF4-FFF2-40B4-BE49-F238E27FC236}">
                  <a16:creationId xmlns:a16="http://schemas.microsoft.com/office/drawing/2014/main" id="{E2A1AA9A-CFC8-4C24-BF1C-BEA5222C1AF1}"/>
                </a:ext>
              </a:extLst>
            </p:cNvPr>
            <p:cNvSpPr>
              <a:spLocks/>
            </p:cNvSpPr>
            <p:nvPr/>
          </p:nvSpPr>
          <p:spPr bwMode="auto">
            <a:xfrm>
              <a:off x="2749447" y="1282935"/>
              <a:ext cx="331099" cy="344110"/>
            </a:xfrm>
            <a:custGeom>
              <a:avLst/>
              <a:gdLst>
                <a:gd name="T0" fmla="*/ 229 w 229"/>
                <a:gd name="T1" fmla="*/ 112 h 238"/>
                <a:gd name="T2" fmla="*/ 200 w 229"/>
                <a:gd name="T3" fmla="*/ 81 h 238"/>
                <a:gd name="T4" fmla="*/ 200 w 229"/>
                <a:gd name="T5" fmla="*/ 104 h 238"/>
                <a:gd name="T6" fmla="*/ 125 w 229"/>
                <a:gd name="T7" fmla="*/ 104 h 238"/>
                <a:gd name="T8" fmla="*/ 125 w 229"/>
                <a:gd name="T9" fmla="*/ 0 h 238"/>
                <a:gd name="T10" fmla="*/ 0 w 229"/>
                <a:gd name="T11" fmla="*/ 0 h 238"/>
                <a:gd name="T12" fmla="*/ 0 w 229"/>
                <a:gd name="T13" fmla="*/ 15 h 238"/>
                <a:gd name="T14" fmla="*/ 110 w 229"/>
                <a:gd name="T15" fmla="*/ 15 h 238"/>
                <a:gd name="T16" fmla="*/ 110 w 229"/>
                <a:gd name="T17" fmla="*/ 104 h 238"/>
                <a:gd name="T18" fmla="*/ 5 w 229"/>
                <a:gd name="T19" fmla="*/ 104 h 238"/>
                <a:gd name="T20" fmla="*/ 5 w 229"/>
                <a:gd name="T21" fmla="*/ 119 h 238"/>
                <a:gd name="T22" fmla="*/ 110 w 229"/>
                <a:gd name="T23" fmla="*/ 119 h 238"/>
                <a:gd name="T24" fmla="*/ 110 w 229"/>
                <a:gd name="T25" fmla="*/ 223 h 238"/>
                <a:gd name="T26" fmla="*/ 0 w 229"/>
                <a:gd name="T27" fmla="*/ 223 h 238"/>
                <a:gd name="T28" fmla="*/ 0 w 229"/>
                <a:gd name="T29" fmla="*/ 238 h 238"/>
                <a:gd name="T30" fmla="*/ 125 w 229"/>
                <a:gd name="T31" fmla="*/ 238 h 238"/>
                <a:gd name="T32" fmla="*/ 125 w 229"/>
                <a:gd name="T33" fmla="*/ 119 h 238"/>
                <a:gd name="T34" fmla="*/ 200 w 229"/>
                <a:gd name="T35" fmla="*/ 119 h 238"/>
                <a:gd name="T36" fmla="*/ 200 w 229"/>
                <a:gd name="T37" fmla="*/ 141 h 238"/>
                <a:gd name="T38" fmla="*/ 229 w 229"/>
                <a:gd name="T39" fmla="*/ 11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9" h="238">
                  <a:moveTo>
                    <a:pt x="229" y="112"/>
                  </a:moveTo>
                  <a:lnTo>
                    <a:pt x="200" y="81"/>
                  </a:lnTo>
                  <a:lnTo>
                    <a:pt x="200" y="104"/>
                  </a:lnTo>
                  <a:lnTo>
                    <a:pt x="125" y="104"/>
                  </a:lnTo>
                  <a:lnTo>
                    <a:pt x="125" y="0"/>
                  </a:lnTo>
                  <a:lnTo>
                    <a:pt x="0" y="0"/>
                  </a:lnTo>
                  <a:lnTo>
                    <a:pt x="0" y="15"/>
                  </a:lnTo>
                  <a:lnTo>
                    <a:pt x="110" y="15"/>
                  </a:lnTo>
                  <a:lnTo>
                    <a:pt x="110" y="104"/>
                  </a:lnTo>
                  <a:lnTo>
                    <a:pt x="5" y="104"/>
                  </a:lnTo>
                  <a:lnTo>
                    <a:pt x="5" y="119"/>
                  </a:lnTo>
                  <a:lnTo>
                    <a:pt x="110" y="119"/>
                  </a:lnTo>
                  <a:lnTo>
                    <a:pt x="110" y="223"/>
                  </a:lnTo>
                  <a:lnTo>
                    <a:pt x="0" y="223"/>
                  </a:lnTo>
                  <a:lnTo>
                    <a:pt x="0" y="238"/>
                  </a:lnTo>
                  <a:lnTo>
                    <a:pt x="125" y="238"/>
                  </a:lnTo>
                  <a:lnTo>
                    <a:pt x="125" y="119"/>
                  </a:lnTo>
                  <a:lnTo>
                    <a:pt x="200" y="119"/>
                  </a:lnTo>
                  <a:lnTo>
                    <a:pt x="200" y="141"/>
                  </a:lnTo>
                  <a:lnTo>
                    <a:pt x="229" y="112"/>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46" name="Freeform 988">
              <a:extLst>
                <a:ext uri="{FF2B5EF4-FFF2-40B4-BE49-F238E27FC236}">
                  <a16:creationId xmlns:a16="http://schemas.microsoft.com/office/drawing/2014/main" id="{7F390FCA-BD1C-4072-9454-2AB96F2DD2BD}"/>
                </a:ext>
              </a:extLst>
            </p:cNvPr>
            <p:cNvSpPr>
              <a:spLocks/>
            </p:cNvSpPr>
            <p:nvPr/>
          </p:nvSpPr>
          <p:spPr bwMode="auto">
            <a:xfrm>
              <a:off x="2669925" y="1378360"/>
              <a:ext cx="127234" cy="127234"/>
            </a:xfrm>
            <a:custGeom>
              <a:avLst/>
              <a:gdLst>
                <a:gd name="T0" fmla="*/ 118 w 118"/>
                <a:gd name="T1" fmla="*/ 66 h 119"/>
                <a:gd name="T2" fmla="*/ 118 w 118"/>
                <a:gd name="T3" fmla="*/ 53 h 119"/>
                <a:gd name="T4" fmla="*/ 105 w 118"/>
                <a:gd name="T5" fmla="*/ 53 h 119"/>
                <a:gd name="T6" fmla="*/ 96 w 118"/>
                <a:gd name="T7" fmla="*/ 31 h 119"/>
                <a:gd name="T8" fmla="*/ 105 w 118"/>
                <a:gd name="T9" fmla="*/ 22 h 119"/>
                <a:gd name="T10" fmla="*/ 97 w 118"/>
                <a:gd name="T11" fmla="*/ 13 h 119"/>
                <a:gd name="T12" fmla="*/ 87 w 118"/>
                <a:gd name="T13" fmla="*/ 22 h 119"/>
                <a:gd name="T14" fmla="*/ 65 w 118"/>
                <a:gd name="T15" fmla="*/ 13 h 119"/>
                <a:gd name="T16" fmla="*/ 65 w 118"/>
                <a:gd name="T17" fmla="*/ 0 h 119"/>
                <a:gd name="T18" fmla="*/ 53 w 118"/>
                <a:gd name="T19" fmla="*/ 0 h 119"/>
                <a:gd name="T20" fmla="*/ 53 w 118"/>
                <a:gd name="T21" fmla="*/ 13 h 119"/>
                <a:gd name="T22" fmla="*/ 31 w 118"/>
                <a:gd name="T23" fmla="*/ 22 h 119"/>
                <a:gd name="T24" fmla="*/ 22 w 118"/>
                <a:gd name="T25" fmla="*/ 13 h 119"/>
                <a:gd name="T26" fmla="*/ 13 w 118"/>
                <a:gd name="T27" fmla="*/ 22 h 119"/>
                <a:gd name="T28" fmla="*/ 22 w 118"/>
                <a:gd name="T29" fmla="*/ 31 h 119"/>
                <a:gd name="T30" fmla="*/ 13 w 118"/>
                <a:gd name="T31" fmla="*/ 53 h 119"/>
                <a:gd name="T32" fmla="*/ 0 w 118"/>
                <a:gd name="T33" fmla="*/ 53 h 119"/>
                <a:gd name="T34" fmla="*/ 0 w 118"/>
                <a:gd name="T35" fmla="*/ 66 h 119"/>
                <a:gd name="T36" fmla="*/ 13 w 118"/>
                <a:gd name="T37" fmla="*/ 66 h 119"/>
                <a:gd name="T38" fmla="*/ 22 w 118"/>
                <a:gd name="T39" fmla="*/ 88 h 119"/>
                <a:gd name="T40" fmla="*/ 13 w 118"/>
                <a:gd name="T41" fmla="*/ 97 h 119"/>
                <a:gd name="T42" fmla="*/ 21 w 118"/>
                <a:gd name="T43" fmla="*/ 106 h 119"/>
                <a:gd name="T44" fmla="*/ 31 w 118"/>
                <a:gd name="T45" fmla="*/ 97 h 119"/>
                <a:gd name="T46" fmla="*/ 53 w 118"/>
                <a:gd name="T47" fmla="*/ 106 h 119"/>
                <a:gd name="T48" fmla="*/ 53 w 118"/>
                <a:gd name="T49" fmla="*/ 119 h 119"/>
                <a:gd name="T50" fmla="*/ 65 w 118"/>
                <a:gd name="T51" fmla="*/ 119 h 119"/>
                <a:gd name="T52" fmla="*/ 65 w 118"/>
                <a:gd name="T53" fmla="*/ 106 h 119"/>
                <a:gd name="T54" fmla="*/ 87 w 118"/>
                <a:gd name="T55" fmla="*/ 97 h 119"/>
                <a:gd name="T56" fmla="*/ 97 w 118"/>
                <a:gd name="T57" fmla="*/ 106 h 119"/>
                <a:gd name="T58" fmla="*/ 105 w 118"/>
                <a:gd name="T59" fmla="*/ 97 h 119"/>
                <a:gd name="T60" fmla="*/ 96 w 118"/>
                <a:gd name="T61" fmla="*/ 88 h 119"/>
                <a:gd name="T62" fmla="*/ 105 w 118"/>
                <a:gd name="T63" fmla="*/ 66 h 119"/>
                <a:gd name="T64" fmla="*/ 118 w 118"/>
                <a:gd name="T65"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119">
                  <a:moveTo>
                    <a:pt x="118" y="66"/>
                  </a:moveTo>
                  <a:cubicBezTo>
                    <a:pt x="118" y="53"/>
                    <a:pt x="118" y="53"/>
                    <a:pt x="118" y="53"/>
                  </a:cubicBezTo>
                  <a:cubicBezTo>
                    <a:pt x="105" y="53"/>
                    <a:pt x="105" y="53"/>
                    <a:pt x="105" y="53"/>
                  </a:cubicBezTo>
                  <a:cubicBezTo>
                    <a:pt x="104" y="45"/>
                    <a:pt x="101" y="37"/>
                    <a:pt x="96" y="31"/>
                  </a:cubicBezTo>
                  <a:cubicBezTo>
                    <a:pt x="105" y="22"/>
                    <a:pt x="105" y="22"/>
                    <a:pt x="105" y="22"/>
                  </a:cubicBezTo>
                  <a:cubicBezTo>
                    <a:pt x="97" y="13"/>
                    <a:pt x="97" y="13"/>
                    <a:pt x="97" y="13"/>
                  </a:cubicBezTo>
                  <a:cubicBezTo>
                    <a:pt x="87" y="22"/>
                    <a:pt x="87" y="22"/>
                    <a:pt x="87" y="22"/>
                  </a:cubicBezTo>
                  <a:cubicBezTo>
                    <a:pt x="81" y="18"/>
                    <a:pt x="73" y="14"/>
                    <a:pt x="65" y="13"/>
                  </a:cubicBezTo>
                  <a:cubicBezTo>
                    <a:pt x="65" y="0"/>
                    <a:pt x="65" y="0"/>
                    <a:pt x="65" y="0"/>
                  </a:cubicBezTo>
                  <a:cubicBezTo>
                    <a:pt x="53" y="0"/>
                    <a:pt x="53" y="0"/>
                    <a:pt x="53" y="0"/>
                  </a:cubicBezTo>
                  <a:cubicBezTo>
                    <a:pt x="53" y="13"/>
                    <a:pt x="53" y="13"/>
                    <a:pt x="53" y="13"/>
                  </a:cubicBezTo>
                  <a:cubicBezTo>
                    <a:pt x="45" y="14"/>
                    <a:pt x="37" y="18"/>
                    <a:pt x="31" y="22"/>
                  </a:cubicBezTo>
                  <a:cubicBezTo>
                    <a:pt x="22" y="13"/>
                    <a:pt x="22" y="13"/>
                    <a:pt x="22" y="13"/>
                  </a:cubicBezTo>
                  <a:cubicBezTo>
                    <a:pt x="13" y="22"/>
                    <a:pt x="13" y="22"/>
                    <a:pt x="13" y="22"/>
                  </a:cubicBezTo>
                  <a:cubicBezTo>
                    <a:pt x="22" y="31"/>
                    <a:pt x="22" y="31"/>
                    <a:pt x="22" y="31"/>
                  </a:cubicBezTo>
                  <a:cubicBezTo>
                    <a:pt x="17" y="38"/>
                    <a:pt x="14" y="45"/>
                    <a:pt x="13" y="53"/>
                  </a:cubicBezTo>
                  <a:cubicBezTo>
                    <a:pt x="0" y="53"/>
                    <a:pt x="0" y="53"/>
                    <a:pt x="0" y="53"/>
                  </a:cubicBezTo>
                  <a:cubicBezTo>
                    <a:pt x="0" y="66"/>
                    <a:pt x="0" y="66"/>
                    <a:pt x="0" y="66"/>
                  </a:cubicBezTo>
                  <a:cubicBezTo>
                    <a:pt x="13" y="66"/>
                    <a:pt x="13" y="66"/>
                    <a:pt x="13" y="66"/>
                  </a:cubicBezTo>
                  <a:cubicBezTo>
                    <a:pt x="14" y="74"/>
                    <a:pt x="17" y="82"/>
                    <a:pt x="22" y="88"/>
                  </a:cubicBezTo>
                  <a:cubicBezTo>
                    <a:pt x="13" y="97"/>
                    <a:pt x="13" y="97"/>
                    <a:pt x="13" y="97"/>
                  </a:cubicBezTo>
                  <a:cubicBezTo>
                    <a:pt x="21" y="106"/>
                    <a:pt x="21" y="106"/>
                    <a:pt x="21" y="106"/>
                  </a:cubicBezTo>
                  <a:cubicBezTo>
                    <a:pt x="31" y="97"/>
                    <a:pt x="31" y="97"/>
                    <a:pt x="31" y="97"/>
                  </a:cubicBezTo>
                  <a:cubicBezTo>
                    <a:pt x="37" y="102"/>
                    <a:pt x="45" y="105"/>
                    <a:pt x="53" y="106"/>
                  </a:cubicBezTo>
                  <a:cubicBezTo>
                    <a:pt x="53" y="119"/>
                    <a:pt x="53" y="119"/>
                    <a:pt x="53" y="119"/>
                  </a:cubicBezTo>
                  <a:cubicBezTo>
                    <a:pt x="65" y="119"/>
                    <a:pt x="65" y="119"/>
                    <a:pt x="65" y="119"/>
                  </a:cubicBezTo>
                  <a:cubicBezTo>
                    <a:pt x="65" y="106"/>
                    <a:pt x="65" y="106"/>
                    <a:pt x="65" y="106"/>
                  </a:cubicBezTo>
                  <a:cubicBezTo>
                    <a:pt x="74" y="105"/>
                    <a:pt x="81" y="102"/>
                    <a:pt x="87" y="97"/>
                  </a:cubicBezTo>
                  <a:cubicBezTo>
                    <a:pt x="97" y="106"/>
                    <a:pt x="97" y="106"/>
                    <a:pt x="97" y="106"/>
                  </a:cubicBezTo>
                  <a:cubicBezTo>
                    <a:pt x="105" y="97"/>
                    <a:pt x="105" y="97"/>
                    <a:pt x="105" y="97"/>
                  </a:cubicBezTo>
                  <a:cubicBezTo>
                    <a:pt x="96" y="88"/>
                    <a:pt x="96" y="88"/>
                    <a:pt x="96" y="88"/>
                  </a:cubicBezTo>
                  <a:cubicBezTo>
                    <a:pt x="101" y="82"/>
                    <a:pt x="104" y="74"/>
                    <a:pt x="105" y="66"/>
                  </a:cubicBezTo>
                  <a:lnTo>
                    <a:pt x="118" y="6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47" name="Oval 989">
              <a:extLst>
                <a:ext uri="{FF2B5EF4-FFF2-40B4-BE49-F238E27FC236}">
                  <a16:creationId xmlns:a16="http://schemas.microsoft.com/office/drawing/2014/main" id="{CC8F8DC8-3E74-498A-BA92-919FD57F0011}"/>
                </a:ext>
              </a:extLst>
            </p:cNvPr>
            <p:cNvSpPr>
              <a:spLocks noChangeArrowheads="1"/>
            </p:cNvSpPr>
            <p:nvPr/>
          </p:nvSpPr>
          <p:spPr bwMode="auto">
            <a:xfrm>
              <a:off x="2708964" y="1418844"/>
              <a:ext cx="49159" cy="477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49" name="Rectangle 990">
              <a:extLst>
                <a:ext uri="{FF2B5EF4-FFF2-40B4-BE49-F238E27FC236}">
                  <a16:creationId xmlns:a16="http://schemas.microsoft.com/office/drawing/2014/main" id="{CE088F53-23E5-4E1A-908F-2153818C7DA3}"/>
                </a:ext>
              </a:extLst>
            </p:cNvPr>
            <p:cNvSpPr>
              <a:spLocks noChangeArrowheads="1"/>
            </p:cNvSpPr>
            <p:nvPr/>
          </p:nvSpPr>
          <p:spPr bwMode="auto">
            <a:xfrm>
              <a:off x="2680047" y="1249680"/>
              <a:ext cx="108439" cy="10843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50" name="Freeform 991">
              <a:extLst>
                <a:ext uri="{FF2B5EF4-FFF2-40B4-BE49-F238E27FC236}">
                  <a16:creationId xmlns:a16="http://schemas.microsoft.com/office/drawing/2014/main" id="{D4773286-3290-4526-993A-3C8DA2107711}"/>
                </a:ext>
              </a:extLst>
            </p:cNvPr>
            <p:cNvSpPr>
              <a:spLocks/>
            </p:cNvSpPr>
            <p:nvPr/>
          </p:nvSpPr>
          <p:spPr bwMode="auto">
            <a:xfrm>
              <a:off x="2668480" y="1521498"/>
              <a:ext cx="133018" cy="131572"/>
            </a:xfrm>
            <a:custGeom>
              <a:avLst/>
              <a:gdLst>
                <a:gd name="T0" fmla="*/ 92 w 92"/>
                <a:gd name="T1" fmla="*/ 46 h 91"/>
                <a:gd name="T2" fmla="*/ 46 w 92"/>
                <a:gd name="T3" fmla="*/ 0 h 91"/>
                <a:gd name="T4" fmla="*/ 0 w 92"/>
                <a:gd name="T5" fmla="*/ 46 h 91"/>
                <a:gd name="T6" fmla="*/ 46 w 92"/>
                <a:gd name="T7" fmla="*/ 91 h 91"/>
                <a:gd name="T8" fmla="*/ 92 w 92"/>
                <a:gd name="T9" fmla="*/ 46 h 91"/>
              </a:gdLst>
              <a:ahLst/>
              <a:cxnLst>
                <a:cxn ang="0">
                  <a:pos x="T0" y="T1"/>
                </a:cxn>
                <a:cxn ang="0">
                  <a:pos x="T2" y="T3"/>
                </a:cxn>
                <a:cxn ang="0">
                  <a:pos x="T4" y="T5"/>
                </a:cxn>
                <a:cxn ang="0">
                  <a:pos x="T6" y="T7"/>
                </a:cxn>
                <a:cxn ang="0">
                  <a:pos x="T8" y="T9"/>
                </a:cxn>
              </a:cxnLst>
              <a:rect l="0" t="0" r="r" b="b"/>
              <a:pathLst>
                <a:path w="92" h="91">
                  <a:moveTo>
                    <a:pt x="92" y="46"/>
                  </a:moveTo>
                  <a:lnTo>
                    <a:pt x="46" y="0"/>
                  </a:lnTo>
                  <a:lnTo>
                    <a:pt x="0" y="46"/>
                  </a:lnTo>
                  <a:lnTo>
                    <a:pt x="46" y="91"/>
                  </a:lnTo>
                  <a:lnTo>
                    <a:pt x="92" y="4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352" name="Rectangle 351">
            <a:extLst>
              <a:ext uri="{FF2B5EF4-FFF2-40B4-BE49-F238E27FC236}">
                <a16:creationId xmlns:a16="http://schemas.microsoft.com/office/drawing/2014/main" id="{382B2D1E-930A-4AEF-A629-A6931102AC11}"/>
              </a:ext>
            </a:extLst>
          </p:cNvPr>
          <p:cNvSpPr/>
          <p:nvPr/>
        </p:nvSpPr>
        <p:spPr bwMode="auto">
          <a:xfrm>
            <a:off x="2465640" y="2412948"/>
            <a:ext cx="1739001"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353" name="Rectangle 352">
            <a:extLst>
              <a:ext uri="{FF2B5EF4-FFF2-40B4-BE49-F238E27FC236}">
                <a16:creationId xmlns:a16="http://schemas.microsoft.com/office/drawing/2014/main" id="{0897CA54-7850-47A1-BDE3-81B7ACAAEE5D}"/>
              </a:ext>
            </a:extLst>
          </p:cNvPr>
          <p:cNvSpPr/>
          <p:nvPr/>
        </p:nvSpPr>
        <p:spPr bwMode="auto">
          <a:xfrm>
            <a:off x="2465640" y="2420185"/>
            <a:ext cx="1739003"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Data Ingestion</a:t>
            </a:r>
          </a:p>
        </p:txBody>
      </p:sp>
      <p:grpSp>
        <p:nvGrpSpPr>
          <p:cNvPr id="328" name="migrate 2" descr="migrate">
            <a:extLst>
              <a:ext uri="{FF2B5EF4-FFF2-40B4-BE49-F238E27FC236}">
                <a16:creationId xmlns:a16="http://schemas.microsoft.com/office/drawing/2014/main" id="{6CD19921-D500-4C0B-995F-19A2976F41E0}"/>
              </a:ext>
            </a:extLst>
          </p:cNvPr>
          <p:cNvGrpSpPr/>
          <p:nvPr/>
        </p:nvGrpSpPr>
        <p:grpSpPr>
          <a:xfrm>
            <a:off x="3061883" y="2447087"/>
            <a:ext cx="76372" cy="76104"/>
            <a:chOff x="697286" y="2098371"/>
            <a:chExt cx="443544" cy="441988"/>
          </a:xfrm>
        </p:grpSpPr>
        <p:sp>
          <p:nvSpPr>
            <p:cNvPr id="329" name="Freeform 765">
              <a:extLst>
                <a:ext uri="{FF2B5EF4-FFF2-40B4-BE49-F238E27FC236}">
                  <a16:creationId xmlns:a16="http://schemas.microsoft.com/office/drawing/2014/main" id="{78E5AABC-9B8E-4C16-A517-228833BE35E1}"/>
                </a:ext>
              </a:extLst>
            </p:cNvPr>
            <p:cNvSpPr>
              <a:spLocks/>
            </p:cNvSpPr>
            <p:nvPr/>
          </p:nvSpPr>
          <p:spPr bwMode="auto">
            <a:xfrm>
              <a:off x="1024108" y="2099928"/>
              <a:ext cx="116722" cy="116722"/>
            </a:xfrm>
            <a:custGeom>
              <a:avLst/>
              <a:gdLst>
                <a:gd name="T0" fmla="*/ 50 w 101"/>
                <a:gd name="T1" fmla="*/ 101 h 101"/>
                <a:gd name="T2" fmla="*/ 0 w 101"/>
                <a:gd name="T3" fmla="*/ 51 h 101"/>
                <a:gd name="T4" fmla="*/ 50 w 101"/>
                <a:gd name="T5" fmla="*/ 0 h 101"/>
                <a:gd name="T6" fmla="*/ 101 w 101"/>
                <a:gd name="T7" fmla="*/ 51 h 101"/>
                <a:gd name="T8" fmla="*/ 50 w 101"/>
                <a:gd name="T9" fmla="*/ 101 h 101"/>
              </a:gdLst>
              <a:ahLst/>
              <a:cxnLst>
                <a:cxn ang="0">
                  <a:pos x="T0" y="T1"/>
                </a:cxn>
                <a:cxn ang="0">
                  <a:pos x="T2" y="T3"/>
                </a:cxn>
                <a:cxn ang="0">
                  <a:pos x="T4" y="T5"/>
                </a:cxn>
                <a:cxn ang="0">
                  <a:pos x="T6" y="T7"/>
                </a:cxn>
                <a:cxn ang="0">
                  <a:pos x="T8" y="T9"/>
                </a:cxn>
              </a:cxnLst>
              <a:rect l="0" t="0" r="r" b="b"/>
              <a:pathLst>
                <a:path w="101" h="101">
                  <a:moveTo>
                    <a:pt x="50" y="101"/>
                  </a:moveTo>
                  <a:cubicBezTo>
                    <a:pt x="22" y="101"/>
                    <a:pt x="0" y="79"/>
                    <a:pt x="0" y="51"/>
                  </a:cubicBezTo>
                  <a:cubicBezTo>
                    <a:pt x="0" y="23"/>
                    <a:pt x="22" y="0"/>
                    <a:pt x="50" y="0"/>
                  </a:cubicBezTo>
                  <a:cubicBezTo>
                    <a:pt x="78" y="0"/>
                    <a:pt x="101" y="23"/>
                    <a:pt x="101" y="51"/>
                  </a:cubicBezTo>
                  <a:cubicBezTo>
                    <a:pt x="101" y="79"/>
                    <a:pt x="79" y="101"/>
                    <a:pt x="50" y="10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0" name="Freeform 766">
              <a:extLst>
                <a:ext uri="{FF2B5EF4-FFF2-40B4-BE49-F238E27FC236}">
                  <a16:creationId xmlns:a16="http://schemas.microsoft.com/office/drawing/2014/main" id="{C04885B2-D139-4570-8024-36907F517A38}"/>
                </a:ext>
              </a:extLst>
            </p:cNvPr>
            <p:cNvSpPr>
              <a:spLocks/>
            </p:cNvSpPr>
            <p:nvPr/>
          </p:nvSpPr>
          <p:spPr bwMode="auto">
            <a:xfrm>
              <a:off x="1024108" y="2261782"/>
              <a:ext cx="116722" cy="116722"/>
            </a:xfrm>
            <a:custGeom>
              <a:avLst/>
              <a:gdLst>
                <a:gd name="T0" fmla="*/ 50 w 101"/>
                <a:gd name="T1" fmla="*/ 101 h 101"/>
                <a:gd name="T2" fmla="*/ 0 w 101"/>
                <a:gd name="T3" fmla="*/ 50 h 101"/>
                <a:gd name="T4" fmla="*/ 50 w 101"/>
                <a:gd name="T5" fmla="*/ 0 h 101"/>
                <a:gd name="T6" fmla="*/ 101 w 101"/>
                <a:gd name="T7" fmla="*/ 50 h 101"/>
                <a:gd name="T8" fmla="*/ 50 w 101"/>
                <a:gd name="T9" fmla="*/ 101 h 101"/>
              </a:gdLst>
              <a:ahLst/>
              <a:cxnLst>
                <a:cxn ang="0">
                  <a:pos x="T0" y="T1"/>
                </a:cxn>
                <a:cxn ang="0">
                  <a:pos x="T2" y="T3"/>
                </a:cxn>
                <a:cxn ang="0">
                  <a:pos x="T4" y="T5"/>
                </a:cxn>
                <a:cxn ang="0">
                  <a:pos x="T6" y="T7"/>
                </a:cxn>
                <a:cxn ang="0">
                  <a:pos x="T8" y="T9"/>
                </a:cxn>
              </a:cxnLst>
              <a:rect l="0" t="0" r="r" b="b"/>
              <a:pathLst>
                <a:path w="101" h="101">
                  <a:moveTo>
                    <a:pt x="50" y="101"/>
                  </a:moveTo>
                  <a:cubicBezTo>
                    <a:pt x="22" y="101"/>
                    <a:pt x="0" y="78"/>
                    <a:pt x="0" y="50"/>
                  </a:cubicBezTo>
                  <a:cubicBezTo>
                    <a:pt x="0" y="22"/>
                    <a:pt x="22" y="0"/>
                    <a:pt x="50" y="0"/>
                  </a:cubicBezTo>
                  <a:cubicBezTo>
                    <a:pt x="78" y="0"/>
                    <a:pt x="101" y="22"/>
                    <a:pt x="101" y="50"/>
                  </a:cubicBezTo>
                  <a:cubicBezTo>
                    <a:pt x="101" y="78"/>
                    <a:pt x="79" y="101"/>
                    <a:pt x="50" y="10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1" name="Rectangle 767">
              <a:extLst>
                <a:ext uri="{FF2B5EF4-FFF2-40B4-BE49-F238E27FC236}">
                  <a16:creationId xmlns:a16="http://schemas.microsoft.com/office/drawing/2014/main" id="{64162C42-BF2C-4C67-9767-A35675808851}"/>
                </a:ext>
              </a:extLst>
            </p:cNvPr>
            <p:cNvSpPr>
              <a:spLocks noChangeArrowheads="1"/>
            </p:cNvSpPr>
            <p:nvPr/>
          </p:nvSpPr>
          <p:spPr bwMode="auto">
            <a:xfrm>
              <a:off x="697286" y="2261782"/>
              <a:ext cx="116722" cy="1167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2" name="Rectangle 768">
              <a:extLst>
                <a:ext uri="{FF2B5EF4-FFF2-40B4-BE49-F238E27FC236}">
                  <a16:creationId xmlns:a16="http://schemas.microsoft.com/office/drawing/2014/main" id="{5C5C392E-3A74-4225-8256-DFD04E22E88D}"/>
                </a:ext>
              </a:extLst>
            </p:cNvPr>
            <p:cNvSpPr>
              <a:spLocks noChangeArrowheads="1"/>
            </p:cNvSpPr>
            <p:nvPr/>
          </p:nvSpPr>
          <p:spPr bwMode="auto">
            <a:xfrm>
              <a:off x="697286" y="2098371"/>
              <a:ext cx="116722" cy="1167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3" name="Rectangle 769">
              <a:extLst>
                <a:ext uri="{FF2B5EF4-FFF2-40B4-BE49-F238E27FC236}">
                  <a16:creationId xmlns:a16="http://schemas.microsoft.com/office/drawing/2014/main" id="{369FA74F-C935-4CE3-96E5-B6FD06CF9F61}"/>
                </a:ext>
              </a:extLst>
            </p:cNvPr>
            <p:cNvSpPr>
              <a:spLocks noChangeArrowheads="1"/>
            </p:cNvSpPr>
            <p:nvPr/>
          </p:nvSpPr>
          <p:spPr bwMode="auto">
            <a:xfrm>
              <a:off x="697286" y="2423637"/>
              <a:ext cx="116722" cy="1167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4" name="Freeform 770">
              <a:extLst>
                <a:ext uri="{FF2B5EF4-FFF2-40B4-BE49-F238E27FC236}">
                  <a16:creationId xmlns:a16="http://schemas.microsoft.com/office/drawing/2014/main" id="{0C0A42B2-BE82-4E3D-944F-E96EB21D7D2F}"/>
                </a:ext>
              </a:extLst>
            </p:cNvPr>
            <p:cNvSpPr>
              <a:spLocks/>
            </p:cNvSpPr>
            <p:nvPr/>
          </p:nvSpPr>
          <p:spPr bwMode="auto">
            <a:xfrm>
              <a:off x="1024108" y="2423637"/>
              <a:ext cx="116722" cy="116722"/>
            </a:xfrm>
            <a:custGeom>
              <a:avLst/>
              <a:gdLst>
                <a:gd name="T0" fmla="*/ 50 w 101"/>
                <a:gd name="T1" fmla="*/ 102 h 102"/>
                <a:gd name="T2" fmla="*/ 0 w 101"/>
                <a:gd name="T3" fmla="*/ 51 h 102"/>
                <a:gd name="T4" fmla="*/ 50 w 101"/>
                <a:gd name="T5" fmla="*/ 0 h 102"/>
                <a:gd name="T6" fmla="*/ 101 w 101"/>
                <a:gd name="T7" fmla="*/ 51 h 102"/>
                <a:gd name="T8" fmla="*/ 50 w 101"/>
                <a:gd name="T9" fmla="*/ 102 h 102"/>
              </a:gdLst>
              <a:ahLst/>
              <a:cxnLst>
                <a:cxn ang="0">
                  <a:pos x="T0" y="T1"/>
                </a:cxn>
                <a:cxn ang="0">
                  <a:pos x="T2" y="T3"/>
                </a:cxn>
                <a:cxn ang="0">
                  <a:pos x="T4" y="T5"/>
                </a:cxn>
                <a:cxn ang="0">
                  <a:pos x="T6" y="T7"/>
                </a:cxn>
                <a:cxn ang="0">
                  <a:pos x="T8" y="T9"/>
                </a:cxn>
              </a:cxnLst>
              <a:rect l="0" t="0" r="r" b="b"/>
              <a:pathLst>
                <a:path w="101" h="102">
                  <a:moveTo>
                    <a:pt x="50" y="102"/>
                  </a:moveTo>
                  <a:cubicBezTo>
                    <a:pt x="22" y="102"/>
                    <a:pt x="0" y="79"/>
                    <a:pt x="0" y="51"/>
                  </a:cubicBezTo>
                  <a:cubicBezTo>
                    <a:pt x="0" y="23"/>
                    <a:pt x="22" y="0"/>
                    <a:pt x="50" y="0"/>
                  </a:cubicBezTo>
                  <a:cubicBezTo>
                    <a:pt x="78" y="0"/>
                    <a:pt x="101" y="23"/>
                    <a:pt x="101" y="51"/>
                  </a:cubicBezTo>
                  <a:cubicBezTo>
                    <a:pt x="101" y="79"/>
                    <a:pt x="79" y="102"/>
                    <a:pt x="50" y="10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5" name="Freeform 771">
              <a:extLst>
                <a:ext uri="{FF2B5EF4-FFF2-40B4-BE49-F238E27FC236}">
                  <a16:creationId xmlns:a16="http://schemas.microsoft.com/office/drawing/2014/main" id="{1422E481-3288-4CA3-A1DE-73DF7E071087}"/>
                </a:ext>
              </a:extLst>
            </p:cNvPr>
            <p:cNvSpPr>
              <a:spLocks/>
            </p:cNvSpPr>
            <p:nvPr/>
          </p:nvSpPr>
          <p:spPr bwMode="auto">
            <a:xfrm>
              <a:off x="873147" y="2436087"/>
              <a:ext cx="116722" cy="94934"/>
            </a:xfrm>
            <a:custGeom>
              <a:avLst/>
              <a:gdLst>
                <a:gd name="T0" fmla="*/ 75 w 75"/>
                <a:gd name="T1" fmla="*/ 31 h 61"/>
                <a:gd name="T2" fmla="*/ 44 w 75"/>
                <a:gd name="T3" fmla="*/ 0 h 61"/>
                <a:gd name="T4" fmla="*/ 44 w 75"/>
                <a:gd name="T5" fmla="*/ 15 h 61"/>
                <a:gd name="T6" fmla="*/ 0 w 75"/>
                <a:gd name="T7" fmla="*/ 15 h 61"/>
                <a:gd name="T8" fmla="*/ 0 w 75"/>
                <a:gd name="T9" fmla="*/ 46 h 61"/>
                <a:gd name="T10" fmla="*/ 44 w 75"/>
                <a:gd name="T11" fmla="*/ 46 h 61"/>
                <a:gd name="T12" fmla="*/ 44 w 75"/>
                <a:gd name="T13" fmla="*/ 61 h 61"/>
                <a:gd name="T14" fmla="*/ 75 w 75"/>
                <a:gd name="T15" fmla="*/ 3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1">
                  <a:moveTo>
                    <a:pt x="75" y="31"/>
                  </a:moveTo>
                  <a:lnTo>
                    <a:pt x="44" y="0"/>
                  </a:lnTo>
                  <a:lnTo>
                    <a:pt x="44" y="15"/>
                  </a:lnTo>
                  <a:lnTo>
                    <a:pt x="0" y="15"/>
                  </a:lnTo>
                  <a:lnTo>
                    <a:pt x="0" y="46"/>
                  </a:lnTo>
                  <a:lnTo>
                    <a:pt x="44" y="46"/>
                  </a:lnTo>
                  <a:lnTo>
                    <a:pt x="44" y="61"/>
                  </a:lnTo>
                  <a:lnTo>
                    <a:pt x="75" y="3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6" name="Freeform 772">
              <a:extLst>
                <a:ext uri="{FF2B5EF4-FFF2-40B4-BE49-F238E27FC236}">
                  <a16:creationId xmlns:a16="http://schemas.microsoft.com/office/drawing/2014/main" id="{614E5001-45C1-4159-9F3F-EA5399010511}"/>
                </a:ext>
              </a:extLst>
            </p:cNvPr>
            <p:cNvSpPr>
              <a:spLocks/>
            </p:cNvSpPr>
            <p:nvPr/>
          </p:nvSpPr>
          <p:spPr bwMode="auto">
            <a:xfrm>
              <a:off x="873147" y="2274233"/>
              <a:ext cx="116722" cy="93378"/>
            </a:xfrm>
            <a:custGeom>
              <a:avLst/>
              <a:gdLst>
                <a:gd name="T0" fmla="*/ 75 w 75"/>
                <a:gd name="T1" fmla="*/ 30 h 60"/>
                <a:gd name="T2" fmla="*/ 44 w 75"/>
                <a:gd name="T3" fmla="*/ 0 h 60"/>
                <a:gd name="T4" fmla="*/ 44 w 75"/>
                <a:gd name="T5" fmla="*/ 15 h 60"/>
                <a:gd name="T6" fmla="*/ 0 w 75"/>
                <a:gd name="T7" fmla="*/ 15 h 60"/>
                <a:gd name="T8" fmla="*/ 0 w 75"/>
                <a:gd name="T9" fmla="*/ 45 h 60"/>
                <a:gd name="T10" fmla="*/ 44 w 75"/>
                <a:gd name="T11" fmla="*/ 45 h 60"/>
                <a:gd name="T12" fmla="*/ 44 w 75"/>
                <a:gd name="T13" fmla="*/ 60 h 60"/>
                <a:gd name="T14" fmla="*/ 75 w 75"/>
                <a:gd name="T15" fmla="*/ 3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0">
                  <a:moveTo>
                    <a:pt x="75" y="30"/>
                  </a:moveTo>
                  <a:lnTo>
                    <a:pt x="44" y="0"/>
                  </a:lnTo>
                  <a:lnTo>
                    <a:pt x="44" y="15"/>
                  </a:lnTo>
                  <a:lnTo>
                    <a:pt x="0" y="15"/>
                  </a:lnTo>
                  <a:lnTo>
                    <a:pt x="0" y="45"/>
                  </a:lnTo>
                  <a:lnTo>
                    <a:pt x="44" y="45"/>
                  </a:lnTo>
                  <a:lnTo>
                    <a:pt x="44" y="60"/>
                  </a:lnTo>
                  <a:lnTo>
                    <a:pt x="75" y="3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7" name="Freeform 773">
              <a:extLst>
                <a:ext uri="{FF2B5EF4-FFF2-40B4-BE49-F238E27FC236}">
                  <a16:creationId xmlns:a16="http://schemas.microsoft.com/office/drawing/2014/main" id="{C25A0FA2-62BF-4B8D-8F3F-0393B5A1C7B6}"/>
                </a:ext>
              </a:extLst>
            </p:cNvPr>
            <p:cNvSpPr>
              <a:spLocks/>
            </p:cNvSpPr>
            <p:nvPr/>
          </p:nvSpPr>
          <p:spPr bwMode="auto">
            <a:xfrm>
              <a:off x="873147" y="2110821"/>
              <a:ext cx="116722" cy="93378"/>
            </a:xfrm>
            <a:custGeom>
              <a:avLst/>
              <a:gdLst>
                <a:gd name="T0" fmla="*/ 75 w 75"/>
                <a:gd name="T1" fmla="*/ 30 h 60"/>
                <a:gd name="T2" fmla="*/ 44 w 75"/>
                <a:gd name="T3" fmla="*/ 0 h 60"/>
                <a:gd name="T4" fmla="*/ 44 w 75"/>
                <a:gd name="T5" fmla="*/ 15 h 60"/>
                <a:gd name="T6" fmla="*/ 0 w 75"/>
                <a:gd name="T7" fmla="*/ 15 h 60"/>
                <a:gd name="T8" fmla="*/ 0 w 75"/>
                <a:gd name="T9" fmla="*/ 45 h 60"/>
                <a:gd name="T10" fmla="*/ 44 w 75"/>
                <a:gd name="T11" fmla="*/ 45 h 60"/>
                <a:gd name="T12" fmla="*/ 44 w 75"/>
                <a:gd name="T13" fmla="*/ 60 h 60"/>
                <a:gd name="T14" fmla="*/ 75 w 75"/>
                <a:gd name="T15" fmla="*/ 3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0">
                  <a:moveTo>
                    <a:pt x="75" y="30"/>
                  </a:moveTo>
                  <a:lnTo>
                    <a:pt x="44" y="0"/>
                  </a:lnTo>
                  <a:lnTo>
                    <a:pt x="44" y="15"/>
                  </a:lnTo>
                  <a:lnTo>
                    <a:pt x="0" y="15"/>
                  </a:lnTo>
                  <a:lnTo>
                    <a:pt x="0" y="45"/>
                  </a:lnTo>
                  <a:lnTo>
                    <a:pt x="44" y="45"/>
                  </a:lnTo>
                  <a:lnTo>
                    <a:pt x="44" y="60"/>
                  </a:lnTo>
                  <a:lnTo>
                    <a:pt x="75" y="3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nvGrpSpPr>
          <p:cNvPr id="31" name="Group 30">
            <a:extLst>
              <a:ext uri="{FF2B5EF4-FFF2-40B4-BE49-F238E27FC236}">
                <a16:creationId xmlns:a16="http://schemas.microsoft.com/office/drawing/2014/main" id="{FAA4BD9A-A2AA-425D-9366-BD8BCFA07C33}"/>
              </a:ext>
            </a:extLst>
          </p:cNvPr>
          <p:cNvGrpSpPr/>
          <p:nvPr/>
        </p:nvGrpSpPr>
        <p:grpSpPr>
          <a:xfrm>
            <a:off x="4569379" y="2678455"/>
            <a:ext cx="1815516" cy="357612"/>
            <a:chOff x="3699429" y="3043155"/>
            <a:chExt cx="1815516" cy="357612"/>
          </a:xfrm>
        </p:grpSpPr>
        <p:sp>
          <p:nvSpPr>
            <p:cNvPr id="160" name="Rectangle 159">
              <a:extLst>
                <a:ext uri="{FF2B5EF4-FFF2-40B4-BE49-F238E27FC236}">
                  <a16:creationId xmlns:a16="http://schemas.microsoft.com/office/drawing/2014/main" id="{ABE9EB7D-1116-4556-998B-C40A9B35C7A7}"/>
                </a:ext>
              </a:extLst>
            </p:cNvPr>
            <p:cNvSpPr/>
            <p:nvPr/>
          </p:nvSpPr>
          <p:spPr bwMode="auto">
            <a:xfrm>
              <a:off x="3699429" y="3182915"/>
              <a:ext cx="1814740" cy="217852"/>
            </a:xfrm>
            <a:prstGeom prst="rect">
              <a:avLst/>
            </a:prstGeom>
            <a:solidFill>
              <a:srgbClr val="00B050">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0520" name="Rectangle 20519">
              <a:extLst>
                <a:ext uri="{FF2B5EF4-FFF2-40B4-BE49-F238E27FC236}">
                  <a16:creationId xmlns:a16="http://schemas.microsoft.com/office/drawing/2014/main" id="{F1651FFA-A213-446B-97EA-12143013D423}"/>
                </a:ext>
              </a:extLst>
            </p:cNvPr>
            <p:cNvSpPr/>
            <p:nvPr/>
          </p:nvSpPr>
          <p:spPr bwMode="auto">
            <a:xfrm>
              <a:off x="3708602" y="3176347"/>
              <a:ext cx="1798250" cy="2182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Azure Data Explorer</a:t>
              </a:r>
              <a:endParaRPr lang="en-US" sz="600" dirty="0">
                <a:solidFill>
                  <a:srgbClr val="000000"/>
                </a:solidFill>
                <a:latin typeface="+mj-lt"/>
                <a:ea typeface="Segoe UI" pitchFamily="34" charset="0"/>
                <a:cs typeface="Cascadia Code" panose="020B0609020000020004" pitchFamily="49" charset="0"/>
              </a:endParaRPr>
            </a:p>
          </p:txBody>
        </p:sp>
        <p:pic>
          <p:nvPicPr>
            <p:cNvPr id="20526" name="Graphic 20525">
              <a:extLst>
                <a:ext uri="{FF2B5EF4-FFF2-40B4-BE49-F238E27FC236}">
                  <a16:creationId xmlns:a16="http://schemas.microsoft.com/office/drawing/2014/main" id="{6C41EECA-8760-4EF8-809A-6F3854DD51A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4127948" y="3227041"/>
              <a:ext cx="120100" cy="145836"/>
            </a:xfrm>
            <a:prstGeom prst="rect">
              <a:avLst/>
            </a:prstGeom>
          </p:spPr>
        </p:pic>
        <p:sp>
          <p:nvSpPr>
            <p:cNvPr id="20521" name="Rectangle 20520">
              <a:extLst>
                <a:ext uri="{FF2B5EF4-FFF2-40B4-BE49-F238E27FC236}">
                  <a16:creationId xmlns:a16="http://schemas.microsoft.com/office/drawing/2014/main" id="{40470811-265A-4842-8655-4AC46F719928}"/>
                </a:ext>
              </a:extLst>
            </p:cNvPr>
            <p:cNvSpPr/>
            <p:nvPr/>
          </p:nvSpPr>
          <p:spPr bwMode="auto">
            <a:xfrm>
              <a:off x="3700202" y="3043155"/>
              <a:ext cx="1814743"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0522" name="Rectangle 20521">
              <a:extLst>
                <a:ext uri="{FF2B5EF4-FFF2-40B4-BE49-F238E27FC236}">
                  <a16:creationId xmlns:a16="http://schemas.microsoft.com/office/drawing/2014/main" id="{7E1AB017-2330-40D3-BE3B-4A93F48D2037}"/>
                </a:ext>
              </a:extLst>
            </p:cNvPr>
            <p:cNvSpPr/>
            <p:nvPr/>
          </p:nvSpPr>
          <p:spPr bwMode="auto">
            <a:xfrm>
              <a:off x="3701644" y="3048995"/>
              <a:ext cx="1813301"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Ad-hoc querying, Operational Reports</a:t>
              </a:r>
              <a:endParaRPr lang="en-US" sz="400" b="1" dirty="0">
                <a:solidFill>
                  <a:srgbClr val="000000"/>
                </a:solidFill>
                <a:ea typeface="Segoe UI" pitchFamily="34" charset="0"/>
                <a:cs typeface="Cascadia Code" panose="020B0609020000020004" pitchFamily="49" charset="0"/>
              </a:endParaRPr>
            </a:p>
          </p:txBody>
        </p:sp>
        <p:grpSp>
          <p:nvGrpSpPr>
            <p:cNvPr id="574" name="analyze" descr="analyze, search">
              <a:extLst>
                <a:ext uri="{FF2B5EF4-FFF2-40B4-BE49-F238E27FC236}">
                  <a16:creationId xmlns:a16="http://schemas.microsoft.com/office/drawing/2014/main" id="{F9C74B44-EE4A-4EB2-B816-E1F43D9105EB}"/>
                </a:ext>
              </a:extLst>
            </p:cNvPr>
            <p:cNvGrpSpPr>
              <a:grpSpLocks noChangeAspect="1"/>
            </p:cNvGrpSpPr>
            <p:nvPr/>
          </p:nvGrpSpPr>
          <p:grpSpPr bwMode="auto">
            <a:xfrm>
              <a:off x="4032951" y="3064685"/>
              <a:ext cx="102054" cy="102054"/>
              <a:chOff x="1654" y="806"/>
              <a:chExt cx="239" cy="239"/>
            </a:xfrm>
          </p:grpSpPr>
          <p:sp>
            <p:nvSpPr>
              <p:cNvPr id="575" name="AutoShape 37">
                <a:extLst>
                  <a:ext uri="{FF2B5EF4-FFF2-40B4-BE49-F238E27FC236}">
                    <a16:creationId xmlns:a16="http://schemas.microsoft.com/office/drawing/2014/main" id="{55F7E244-926C-4B1E-A594-67F4A6E0874E}"/>
                  </a:ext>
                </a:extLst>
              </p:cNvPr>
              <p:cNvSpPr>
                <a:spLocks noChangeAspect="1" noChangeArrowheads="1" noTextEdit="1"/>
              </p:cNvSpPr>
              <p:nvPr/>
            </p:nvSpPr>
            <p:spPr bwMode="auto">
              <a:xfrm>
                <a:off x="1654" y="806"/>
                <a:ext cx="23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39">
                <a:extLst>
                  <a:ext uri="{FF2B5EF4-FFF2-40B4-BE49-F238E27FC236}">
                    <a16:creationId xmlns:a16="http://schemas.microsoft.com/office/drawing/2014/main" id="{E56ABF10-95C9-4C62-AD1D-C9B3A7E29774}"/>
                  </a:ext>
                </a:extLst>
              </p:cNvPr>
              <p:cNvSpPr>
                <a:spLocks/>
              </p:cNvSpPr>
              <p:nvPr/>
            </p:nvSpPr>
            <p:spPr bwMode="auto">
              <a:xfrm>
                <a:off x="1653" y="805"/>
                <a:ext cx="27" cy="27"/>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Oval 40">
                <a:extLst>
                  <a:ext uri="{FF2B5EF4-FFF2-40B4-BE49-F238E27FC236}">
                    <a16:creationId xmlns:a16="http://schemas.microsoft.com/office/drawing/2014/main" id="{1CA0E131-7865-4B53-A319-734C05B335E8}"/>
                  </a:ext>
                </a:extLst>
              </p:cNvPr>
              <p:cNvSpPr>
                <a:spLocks noChangeArrowheads="1"/>
              </p:cNvSpPr>
              <p:nvPr/>
            </p:nvSpPr>
            <p:spPr bwMode="auto">
              <a:xfrm>
                <a:off x="1694" y="80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Oval 41">
                <a:extLst>
                  <a:ext uri="{FF2B5EF4-FFF2-40B4-BE49-F238E27FC236}">
                    <a16:creationId xmlns:a16="http://schemas.microsoft.com/office/drawing/2014/main" id="{B99DFA23-7977-46CB-94C5-58744FF64A2A}"/>
                  </a:ext>
                </a:extLst>
              </p:cNvPr>
              <p:cNvSpPr>
                <a:spLocks noChangeArrowheads="1"/>
              </p:cNvSpPr>
              <p:nvPr/>
            </p:nvSpPr>
            <p:spPr bwMode="auto">
              <a:xfrm>
                <a:off x="1734" y="80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Oval 42">
                <a:extLst>
                  <a:ext uri="{FF2B5EF4-FFF2-40B4-BE49-F238E27FC236}">
                    <a16:creationId xmlns:a16="http://schemas.microsoft.com/office/drawing/2014/main" id="{655BE7B1-6DE4-45A6-900A-E9264B52B288}"/>
                  </a:ext>
                </a:extLst>
              </p:cNvPr>
              <p:cNvSpPr>
                <a:spLocks noChangeArrowheads="1"/>
              </p:cNvSpPr>
              <p:nvPr/>
            </p:nvSpPr>
            <p:spPr bwMode="auto">
              <a:xfrm>
                <a:off x="1773" y="80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Oval 43">
                <a:extLst>
                  <a:ext uri="{FF2B5EF4-FFF2-40B4-BE49-F238E27FC236}">
                    <a16:creationId xmlns:a16="http://schemas.microsoft.com/office/drawing/2014/main" id="{8AA35466-7D66-4ADA-82A3-EAFFB3AEBE84}"/>
                  </a:ext>
                </a:extLst>
              </p:cNvPr>
              <p:cNvSpPr>
                <a:spLocks noChangeArrowheads="1"/>
              </p:cNvSpPr>
              <p:nvPr/>
            </p:nvSpPr>
            <p:spPr bwMode="auto">
              <a:xfrm>
                <a:off x="1813" y="80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Oval 44">
                <a:extLst>
                  <a:ext uri="{FF2B5EF4-FFF2-40B4-BE49-F238E27FC236}">
                    <a16:creationId xmlns:a16="http://schemas.microsoft.com/office/drawing/2014/main" id="{4BF166B9-D723-4F3B-9605-E2E7DA6E05DD}"/>
                  </a:ext>
                </a:extLst>
              </p:cNvPr>
              <p:cNvSpPr>
                <a:spLocks noChangeArrowheads="1"/>
              </p:cNvSpPr>
              <p:nvPr/>
            </p:nvSpPr>
            <p:spPr bwMode="auto">
              <a:xfrm>
                <a:off x="1853" y="80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45">
                <a:extLst>
                  <a:ext uri="{FF2B5EF4-FFF2-40B4-BE49-F238E27FC236}">
                    <a16:creationId xmlns:a16="http://schemas.microsoft.com/office/drawing/2014/main" id="{B0620BED-BB43-428D-988A-9CC575403BFD}"/>
                  </a:ext>
                </a:extLst>
              </p:cNvPr>
              <p:cNvSpPr>
                <a:spLocks/>
              </p:cNvSpPr>
              <p:nvPr/>
            </p:nvSpPr>
            <p:spPr bwMode="auto">
              <a:xfrm>
                <a:off x="1653" y="846"/>
                <a:ext cx="27" cy="26"/>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Oval 46">
                <a:extLst>
                  <a:ext uri="{FF2B5EF4-FFF2-40B4-BE49-F238E27FC236}">
                    <a16:creationId xmlns:a16="http://schemas.microsoft.com/office/drawing/2014/main" id="{24F7CBAB-499C-46F3-B2DE-5DF7EFD59317}"/>
                  </a:ext>
                </a:extLst>
              </p:cNvPr>
              <p:cNvSpPr>
                <a:spLocks noChangeArrowheads="1"/>
              </p:cNvSpPr>
              <p:nvPr/>
            </p:nvSpPr>
            <p:spPr bwMode="auto">
              <a:xfrm>
                <a:off x="1694" y="84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Oval 47">
                <a:extLst>
                  <a:ext uri="{FF2B5EF4-FFF2-40B4-BE49-F238E27FC236}">
                    <a16:creationId xmlns:a16="http://schemas.microsoft.com/office/drawing/2014/main" id="{FF209EDF-FA1A-4391-855C-72B34EE7C4BF}"/>
                  </a:ext>
                </a:extLst>
              </p:cNvPr>
              <p:cNvSpPr>
                <a:spLocks noChangeArrowheads="1"/>
              </p:cNvSpPr>
              <p:nvPr/>
            </p:nvSpPr>
            <p:spPr bwMode="auto">
              <a:xfrm>
                <a:off x="1734" y="84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Oval 48">
                <a:extLst>
                  <a:ext uri="{FF2B5EF4-FFF2-40B4-BE49-F238E27FC236}">
                    <a16:creationId xmlns:a16="http://schemas.microsoft.com/office/drawing/2014/main" id="{30BBBB5F-76DA-4824-812F-75280659CFB4}"/>
                  </a:ext>
                </a:extLst>
              </p:cNvPr>
              <p:cNvSpPr>
                <a:spLocks noChangeArrowheads="1"/>
              </p:cNvSpPr>
              <p:nvPr/>
            </p:nvSpPr>
            <p:spPr bwMode="auto">
              <a:xfrm>
                <a:off x="1773" y="846"/>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Oval 49">
                <a:extLst>
                  <a:ext uri="{FF2B5EF4-FFF2-40B4-BE49-F238E27FC236}">
                    <a16:creationId xmlns:a16="http://schemas.microsoft.com/office/drawing/2014/main" id="{64CD5B47-131F-4B86-A51C-AB67F82EC510}"/>
                  </a:ext>
                </a:extLst>
              </p:cNvPr>
              <p:cNvSpPr>
                <a:spLocks noChangeArrowheads="1"/>
              </p:cNvSpPr>
              <p:nvPr/>
            </p:nvSpPr>
            <p:spPr bwMode="auto">
              <a:xfrm>
                <a:off x="1813" y="846"/>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Oval 50">
                <a:extLst>
                  <a:ext uri="{FF2B5EF4-FFF2-40B4-BE49-F238E27FC236}">
                    <a16:creationId xmlns:a16="http://schemas.microsoft.com/office/drawing/2014/main" id="{6CC9FB8F-E63E-4C67-8B28-2C148F23A53F}"/>
                  </a:ext>
                </a:extLst>
              </p:cNvPr>
              <p:cNvSpPr>
                <a:spLocks noChangeArrowheads="1"/>
              </p:cNvSpPr>
              <p:nvPr/>
            </p:nvSpPr>
            <p:spPr bwMode="auto">
              <a:xfrm>
                <a:off x="1853" y="846"/>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51">
                <a:extLst>
                  <a:ext uri="{FF2B5EF4-FFF2-40B4-BE49-F238E27FC236}">
                    <a16:creationId xmlns:a16="http://schemas.microsoft.com/office/drawing/2014/main" id="{E88EAFB1-D3F0-41C3-92CC-F2A4356DC3AC}"/>
                  </a:ext>
                </a:extLst>
              </p:cNvPr>
              <p:cNvSpPr>
                <a:spLocks/>
              </p:cNvSpPr>
              <p:nvPr/>
            </p:nvSpPr>
            <p:spPr bwMode="auto">
              <a:xfrm>
                <a:off x="1653" y="885"/>
                <a:ext cx="27" cy="27"/>
              </a:xfrm>
              <a:custGeom>
                <a:avLst/>
                <a:gdLst>
                  <a:gd name="T0" fmla="*/ 20 w 41"/>
                  <a:gd name="T1" fmla="*/ 41 h 41"/>
                  <a:gd name="T2" fmla="*/ 0 w 41"/>
                  <a:gd name="T3" fmla="*/ 21 h 41"/>
                  <a:gd name="T4" fmla="*/ 20 w 41"/>
                  <a:gd name="T5" fmla="*/ 0 h 41"/>
                  <a:gd name="T6" fmla="*/ 41 w 41"/>
                  <a:gd name="T7" fmla="*/ 21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cubicBezTo>
                      <a:pt x="9" y="41"/>
                      <a:pt x="0" y="32"/>
                      <a:pt x="0" y="21"/>
                    </a:cubicBezTo>
                    <a:cubicBezTo>
                      <a:pt x="0" y="9"/>
                      <a:pt x="9" y="0"/>
                      <a:pt x="20" y="0"/>
                    </a:cubicBezTo>
                    <a:cubicBezTo>
                      <a:pt x="32" y="0"/>
                      <a:pt x="41" y="9"/>
                      <a:pt x="41" y="21"/>
                    </a:cubicBezTo>
                    <a:cubicBezTo>
                      <a:pt x="41" y="32"/>
                      <a:pt x="31" y="41"/>
                      <a:pt x="20" y="4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Oval 52">
                <a:extLst>
                  <a:ext uri="{FF2B5EF4-FFF2-40B4-BE49-F238E27FC236}">
                    <a16:creationId xmlns:a16="http://schemas.microsoft.com/office/drawing/2014/main" id="{F2B413DC-A0AF-44B1-9443-66194420FB34}"/>
                  </a:ext>
                </a:extLst>
              </p:cNvPr>
              <p:cNvSpPr>
                <a:spLocks noChangeArrowheads="1"/>
              </p:cNvSpPr>
              <p:nvPr/>
            </p:nvSpPr>
            <p:spPr bwMode="auto">
              <a:xfrm>
                <a:off x="1694" y="88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Oval 53">
                <a:extLst>
                  <a:ext uri="{FF2B5EF4-FFF2-40B4-BE49-F238E27FC236}">
                    <a16:creationId xmlns:a16="http://schemas.microsoft.com/office/drawing/2014/main" id="{8BFBA1D7-C513-4A06-92F1-188226EDEA84}"/>
                  </a:ext>
                </a:extLst>
              </p:cNvPr>
              <p:cNvSpPr>
                <a:spLocks noChangeArrowheads="1"/>
              </p:cNvSpPr>
              <p:nvPr/>
            </p:nvSpPr>
            <p:spPr bwMode="auto">
              <a:xfrm>
                <a:off x="1734" y="88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Oval 54">
                <a:extLst>
                  <a:ext uri="{FF2B5EF4-FFF2-40B4-BE49-F238E27FC236}">
                    <a16:creationId xmlns:a16="http://schemas.microsoft.com/office/drawing/2014/main" id="{249F9478-0CE1-4D16-9E19-82D6FCBBDD7E}"/>
                  </a:ext>
                </a:extLst>
              </p:cNvPr>
              <p:cNvSpPr>
                <a:spLocks noChangeArrowheads="1"/>
              </p:cNvSpPr>
              <p:nvPr/>
            </p:nvSpPr>
            <p:spPr bwMode="auto">
              <a:xfrm>
                <a:off x="1773" y="88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Oval 55">
                <a:extLst>
                  <a:ext uri="{FF2B5EF4-FFF2-40B4-BE49-F238E27FC236}">
                    <a16:creationId xmlns:a16="http://schemas.microsoft.com/office/drawing/2014/main" id="{55BAF452-9EC6-4063-AEE3-D204EAD3CF8A}"/>
                  </a:ext>
                </a:extLst>
              </p:cNvPr>
              <p:cNvSpPr>
                <a:spLocks noChangeArrowheads="1"/>
              </p:cNvSpPr>
              <p:nvPr/>
            </p:nvSpPr>
            <p:spPr bwMode="auto">
              <a:xfrm>
                <a:off x="1813" y="88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Oval 56">
                <a:extLst>
                  <a:ext uri="{FF2B5EF4-FFF2-40B4-BE49-F238E27FC236}">
                    <a16:creationId xmlns:a16="http://schemas.microsoft.com/office/drawing/2014/main" id="{333338A4-A432-4D14-9855-6E2BDA3BCCBB}"/>
                  </a:ext>
                </a:extLst>
              </p:cNvPr>
              <p:cNvSpPr>
                <a:spLocks noChangeArrowheads="1"/>
              </p:cNvSpPr>
              <p:nvPr/>
            </p:nvSpPr>
            <p:spPr bwMode="auto">
              <a:xfrm>
                <a:off x="1853" y="88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Freeform 57">
                <a:extLst>
                  <a:ext uri="{FF2B5EF4-FFF2-40B4-BE49-F238E27FC236}">
                    <a16:creationId xmlns:a16="http://schemas.microsoft.com/office/drawing/2014/main" id="{D73A8CD6-A798-46E4-9AA9-D5C93C66EC6E}"/>
                  </a:ext>
                </a:extLst>
              </p:cNvPr>
              <p:cNvSpPr>
                <a:spLocks/>
              </p:cNvSpPr>
              <p:nvPr/>
            </p:nvSpPr>
            <p:spPr bwMode="auto">
              <a:xfrm>
                <a:off x="1653" y="925"/>
                <a:ext cx="27" cy="27"/>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Oval 58">
                <a:extLst>
                  <a:ext uri="{FF2B5EF4-FFF2-40B4-BE49-F238E27FC236}">
                    <a16:creationId xmlns:a16="http://schemas.microsoft.com/office/drawing/2014/main" id="{FDC2355D-9B12-45F0-94E3-59D026E95A6A}"/>
                  </a:ext>
                </a:extLst>
              </p:cNvPr>
              <p:cNvSpPr>
                <a:spLocks noChangeArrowheads="1"/>
              </p:cNvSpPr>
              <p:nvPr/>
            </p:nvSpPr>
            <p:spPr bwMode="auto">
              <a:xfrm>
                <a:off x="1694" y="92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Oval 59">
                <a:extLst>
                  <a:ext uri="{FF2B5EF4-FFF2-40B4-BE49-F238E27FC236}">
                    <a16:creationId xmlns:a16="http://schemas.microsoft.com/office/drawing/2014/main" id="{B95E2609-729F-4622-924F-767AFA3F1D05}"/>
                  </a:ext>
                </a:extLst>
              </p:cNvPr>
              <p:cNvSpPr>
                <a:spLocks noChangeArrowheads="1"/>
              </p:cNvSpPr>
              <p:nvPr/>
            </p:nvSpPr>
            <p:spPr bwMode="auto">
              <a:xfrm>
                <a:off x="1734" y="92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60">
                <a:extLst>
                  <a:ext uri="{FF2B5EF4-FFF2-40B4-BE49-F238E27FC236}">
                    <a16:creationId xmlns:a16="http://schemas.microsoft.com/office/drawing/2014/main" id="{8F59B230-6909-4E12-ADEE-D04B87662B68}"/>
                  </a:ext>
                </a:extLst>
              </p:cNvPr>
              <p:cNvSpPr>
                <a:spLocks/>
              </p:cNvSpPr>
              <p:nvPr/>
            </p:nvSpPr>
            <p:spPr bwMode="auto">
              <a:xfrm>
                <a:off x="1653" y="965"/>
                <a:ext cx="27" cy="27"/>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Oval 61">
                <a:extLst>
                  <a:ext uri="{FF2B5EF4-FFF2-40B4-BE49-F238E27FC236}">
                    <a16:creationId xmlns:a16="http://schemas.microsoft.com/office/drawing/2014/main" id="{35A657AA-6E10-4756-B5ED-06CB7528E356}"/>
                  </a:ext>
                </a:extLst>
              </p:cNvPr>
              <p:cNvSpPr>
                <a:spLocks noChangeArrowheads="1"/>
              </p:cNvSpPr>
              <p:nvPr/>
            </p:nvSpPr>
            <p:spPr bwMode="auto">
              <a:xfrm>
                <a:off x="1694" y="96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Oval 62">
                <a:extLst>
                  <a:ext uri="{FF2B5EF4-FFF2-40B4-BE49-F238E27FC236}">
                    <a16:creationId xmlns:a16="http://schemas.microsoft.com/office/drawing/2014/main" id="{A6141221-C9DB-4C29-92EC-43E81265EFE4}"/>
                  </a:ext>
                </a:extLst>
              </p:cNvPr>
              <p:cNvSpPr>
                <a:spLocks noChangeArrowheads="1"/>
              </p:cNvSpPr>
              <p:nvPr/>
            </p:nvSpPr>
            <p:spPr bwMode="auto">
              <a:xfrm>
                <a:off x="1734" y="96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63">
                <a:extLst>
                  <a:ext uri="{FF2B5EF4-FFF2-40B4-BE49-F238E27FC236}">
                    <a16:creationId xmlns:a16="http://schemas.microsoft.com/office/drawing/2014/main" id="{6569F825-7B61-4689-B486-D5366F3515D1}"/>
                  </a:ext>
                </a:extLst>
              </p:cNvPr>
              <p:cNvSpPr>
                <a:spLocks/>
              </p:cNvSpPr>
              <p:nvPr/>
            </p:nvSpPr>
            <p:spPr bwMode="auto">
              <a:xfrm>
                <a:off x="1653" y="1005"/>
                <a:ext cx="27" cy="27"/>
              </a:xfrm>
              <a:custGeom>
                <a:avLst/>
                <a:gdLst>
                  <a:gd name="T0" fmla="*/ 20 w 41"/>
                  <a:gd name="T1" fmla="*/ 41 h 41"/>
                  <a:gd name="T2" fmla="*/ 0 w 41"/>
                  <a:gd name="T3" fmla="*/ 20 h 41"/>
                  <a:gd name="T4" fmla="*/ 20 w 41"/>
                  <a:gd name="T5" fmla="*/ 0 h 41"/>
                  <a:gd name="T6" fmla="*/ 41 w 41"/>
                  <a:gd name="T7" fmla="*/ 20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cubicBezTo>
                      <a:pt x="9" y="41"/>
                      <a:pt x="0" y="32"/>
                      <a:pt x="0" y="20"/>
                    </a:cubicBezTo>
                    <a:cubicBezTo>
                      <a:pt x="0" y="9"/>
                      <a:pt x="9" y="0"/>
                      <a:pt x="20" y="0"/>
                    </a:cubicBezTo>
                    <a:cubicBezTo>
                      <a:pt x="32" y="0"/>
                      <a:pt x="41" y="9"/>
                      <a:pt x="41" y="20"/>
                    </a:cubicBezTo>
                    <a:cubicBezTo>
                      <a:pt x="41" y="32"/>
                      <a:pt x="31" y="41"/>
                      <a:pt x="20" y="4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Oval 64">
                <a:extLst>
                  <a:ext uri="{FF2B5EF4-FFF2-40B4-BE49-F238E27FC236}">
                    <a16:creationId xmlns:a16="http://schemas.microsoft.com/office/drawing/2014/main" id="{E2173F4D-B89E-46B2-A35F-81FB9D920E14}"/>
                  </a:ext>
                </a:extLst>
              </p:cNvPr>
              <p:cNvSpPr>
                <a:spLocks noChangeArrowheads="1"/>
              </p:cNvSpPr>
              <p:nvPr/>
            </p:nvSpPr>
            <p:spPr bwMode="auto">
              <a:xfrm>
                <a:off x="1694" y="100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Oval 65">
                <a:extLst>
                  <a:ext uri="{FF2B5EF4-FFF2-40B4-BE49-F238E27FC236}">
                    <a16:creationId xmlns:a16="http://schemas.microsoft.com/office/drawing/2014/main" id="{D9D82DE4-EE5B-4459-BB7B-F1E38CC1AAFC}"/>
                  </a:ext>
                </a:extLst>
              </p:cNvPr>
              <p:cNvSpPr>
                <a:spLocks noChangeArrowheads="1"/>
              </p:cNvSpPr>
              <p:nvPr/>
            </p:nvSpPr>
            <p:spPr bwMode="auto">
              <a:xfrm>
                <a:off x="1734" y="100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66">
                <a:extLst>
                  <a:ext uri="{FF2B5EF4-FFF2-40B4-BE49-F238E27FC236}">
                    <a16:creationId xmlns:a16="http://schemas.microsoft.com/office/drawing/2014/main" id="{05DF6BCD-782B-4B07-AF05-A3BD830A60D6}"/>
                  </a:ext>
                </a:extLst>
              </p:cNvPr>
              <p:cNvSpPr>
                <a:spLocks noEditPoints="1"/>
              </p:cNvSpPr>
              <p:nvPr/>
            </p:nvSpPr>
            <p:spPr bwMode="auto">
              <a:xfrm>
                <a:off x="1774" y="925"/>
                <a:ext cx="119" cy="120"/>
              </a:xfrm>
              <a:custGeom>
                <a:avLst/>
                <a:gdLst>
                  <a:gd name="T0" fmla="*/ 181 w 181"/>
                  <a:gd name="T1" fmla="*/ 169 h 183"/>
                  <a:gd name="T2" fmla="*/ 123 w 181"/>
                  <a:gd name="T3" fmla="*/ 111 h 183"/>
                  <a:gd name="T4" fmla="*/ 137 w 181"/>
                  <a:gd name="T5" fmla="*/ 69 h 183"/>
                  <a:gd name="T6" fmla="*/ 68 w 181"/>
                  <a:gd name="T7" fmla="*/ 0 h 183"/>
                  <a:gd name="T8" fmla="*/ 0 w 181"/>
                  <a:gd name="T9" fmla="*/ 69 h 183"/>
                  <a:gd name="T10" fmla="*/ 68 w 181"/>
                  <a:gd name="T11" fmla="*/ 138 h 183"/>
                  <a:gd name="T12" fmla="*/ 108 w 181"/>
                  <a:gd name="T13" fmla="*/ 125 h 183"/>
                  <a:gd name="T14" fmla="*/ 167 w 181"/>
                  <a:gd name="T15" fmla="*/ 183 h 183"/>
                  <a:gd name="T16" fmla="*/ 181 w 181"/>
                  <a:gd name="T17" fmla="*/ 169 h 183"/>
                  <a:gd name="T18" fmla="*/ 68 w 181"/>
                  <a:gd name="T19" fmla="*/ 118 h 183"/>
                  <a:gd name="T20" fmla="*/ 20 w 181"/>
                  <a:gd name="T21" fmla="*/ 69 h 183"/>
                  <a:gd name="T22" fmla="*/ 68 w 181"/>
                  <a:gd name="T23" fmla="*/ 21 h 183"/>
                  <a:gd name="T24" fmla="*/ 117 w 181"/>
                  <a:gd name="T25" fmla="*/ 69 h 183"/>
                  <a:gd name="T26" fmla="*/ 68 w 181"/>
                  <a:gd name="T27" fmla="*/ 11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83">
                    <a:moveTo>
                      <a:pt x="181" y="169"/>
                    </a:moveTo>
                    <a:cubicBezTo>
                      <a:pt x="123" y="111"/>
                      <a:pt x="123" y="111"/>
                      <a:pt x="123" y="111"/>
                    </a:cubicBezTo>
                    <a:cubicBezTo>
                      <a:pt x="132" y="99"/>
                      <a:pt x="137" y="85"/>
                      <a:pt x="137" y="69"/>
                    </a:cubicBezTo>
                    <a:cubicBezTo>
                      <a:pt x="137" y="31"/>
                      <a:pt x="106" y="0"/>
                      <a:pt x="68" y="0"/>
                    </a:cubicBezTo>
                    <a:cubicBezTo>
                      <a:pt x="30" y="0"/>
                      <a:pt x="0" y="31"/>
                      <a:pt x="0" y="69"/>
                    </a:cubicBezTo>
                    <a:cubicBezTo>
                      <a:pt x="0" y="107"/>
                      <a:pt x="30" y="138"/>
                      <a:pt x="68" y="138"/>
                    </a:cubicBezTo>
                    <a:cubicBezTo>
                      <a:pt x="83" y="138"/>
                      <a:pt x="97" y="133"/>
                      <a:pt x="108" y="125"/>
                    </a:cubicBezTo>
                    <a:cubicBezTo>
                      <a:pt x="167" y="183"/>
                      <a:pt x="167" y="183"/>
                      <a:pt x="167" y="183"/>
                    </a:cubicBezTo>
                    <a:lnTo>
                      <a:pt x="181" y="169"/>
                    </a:lnTo>
                    <a:close/>
                    <a:moveTo>
                      <a:pt x="68" y="118"/>
                    </a:moveTo>
                    <a:cubicBezTo>
                      <a:pt x="42" y="118"/>
                      <a:pt x="20" y="96"/>
                      <a:pt x="20" y="69"/>
                    </a:cubicBezTo>
                    <a:cubicBezTo>
                      <a:pt x="20" y="42"/>
                      <a:pt x="42" y="21"/>
                      <a:pt x="68" y="21"/>
                    </a:cubicBezTo>
                    <a:cubicBezTo>
                      <a:pt x="95" y="21"/>
                      <a:pt x="117" y="42"/>
                      <a:pt x="117" y="69"/>
                    </a:cubicBezTo>
                    <a:cubicBezTo>
                      <a:pt x="117" y="96"/>
                      <a:pt x="95" y="118"/>
                      <a:pt x="68" y="11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 name="Group 24">
            <a:extLst>
              <a:ext uri="{FF2B5EF4-FFF2-40B4-BE49-F238E27FC236}">
                <a16:creationId xmlns:a16="http://schemas.microsoft.com/office/drawing/2014/main" id="{92778DEB-2BA8-42EA-A04A-C7A1D4949EED}"/>
              </a:ext>
            </a:extLst>
          </p:cNvPr>
          <p:cNvGrpSpPr/>
          <p:nvPr/>
        </p:nvGrpSpPr>
        <p:grpSpPr>
          <a:xfrm>
            <a:off x="4543160" y="3931468"/>
            <a:ext cx="3373742" cy="359572"/>
            <a:chOff x="3673210" y="3612670"/>
            <a:chExt cx="3373742" cy="359572"/>
          </a:xfrm>
        </p:grpSpPr>
        <p:sp>
          <p:nvSpPr>
            <p:cNvPr id="170" name="Rectangle 169">
              <a:extLst>
                <a:ext uri="{FF2B5EF4-FFF2-40B4-BE49-F238E27FC236}">
                  <a16:creationId xmlns:a16="http://schemas.microsoft.com/office/drawing/2014/main" id="{9746C7CF-5B30-4236-B4D3-2222F38AA69A}"/>
                </a:ext>
              </a:extLst>
            </p:cNvPr>
            <p:cNvSpPr/>
            <p:nvPr/>
          </p:nvSpPr>
          <p:spPr bwMode="auto">
            <a:xfrm>
              <a:off x="3699428" y="3754390"/>
              <a:ext cx="3347524" cy="217852"/>
            </a:xfrm>
            <a:prstGeom prst="rect">
              <a:avLst/>
            </a:prstGeom>
            <a:solidFill>
              <a:srgbClr val="29BBDE">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93" name="Rectangle 292">
              <a:extLst>
                <a:ext uri="{FF2B5EF4-FFF2-40B4-BE49-F238E27FC236}">
                  <a16:creationId xmlns:a16="http://schemas.microsoft.com/office/drawing/2014/main" id="{E0C5C68E-4A3E-40D9-9823-07F022C17B70}"/>
                </a:ext>
              </a:extLst>
            </p:cNvPr>
            <p:cNvSpPr/>
            <p:nvPr/>
          </p:nvSpPr>
          <p:spPr bwMode="auto">
            <a:xfrm>
              <a:off x="3713474" y="3743930"/>
              <a:ext cx="3320591" cy="2283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Blob Storage</a:t>
              </a:r>
              <a:endParaRPr lang="en-US" sz="600" dirty="0">
                <a:solidFill>
                  <a:srgbClr val="000000"/>
                </a:solidFill>
                <a:latin typeface="+mj-lt"/>
                <a:ea typeface="Segoe UI" pitchFamily="34" charset="0"/>
                <a:cs typeface="Cascadia Code" panose="020B0609020000020004" pitchFamily="49" charset="0"/>
              </a:endParaRPr>
            </a:p>
          </p:txBody>
        </p:sp>
        <p:pic>
          <p:nvPicPr>
            <p:cNvPr id="20516" name="Graphic 20515">
              <a:extLst>
                <a:ext uri="{FF2B5EF4-FFF2-40B4-BE49-F238E27FC236}">
                  <a16:creationId xmlns:a16="http://schemas.microsoft.com/office/drawing/2014/main" id="{9E14601E-8F0F-477A-8BDF-3064D896FF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38037" y="3760948"/>
              <a:ext cx="207522" cy="188770"/>
            </a:xfrm>
            <a:prstGeom prst="rect">
              <a:avLst/>
            </a:prstGeom>
          </p:spPr>
        </p:pic>
        <p:sp>
          <p:nvSpPr>
            <p:cNvPr id="674" name="Rectangle 673">
              <a:extLst>
                <a:ext uri="{FF2B5EF4-FFF2-40B4-BE49-F238E27FC236}">
                  <a16:creationId xmlns:a16="http://schemas.microsoft.com/office/drawing/2014/main" id="{5342AEE5-8336-4833-8FE7-4DA753851064}"/>
                </a:ext>
              </a:extLst>
            </p:cNvPr>
            <p:cNvSpPr/>
            <p:nvPr/>
          </p:nvSpPr>
          <p:spPr bwMode="auto">
            <a:xfrm>
              <a:off x="3699428" y="3612670"/>
              <a:ext cx="3347523"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20482" name="Picture 2">
              <a:extLst>
                <a:ext uri="{FF2B5EF4-FFF2-40B4-BE49-F238E27FC236}">
                  <a16:creationId xmlns:a16="http://schemas.microsoft.com/office/drawing/2014/main" id="{C51A94C8-EE1B-4E45-B30D-57D8A0B8AC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4102" y="3635449"/>
              <a:ext cx="86305" cy="86305"/>
            </a:xfrm>
            <a:prstGeom prst="rect">
              <a:avLst/>
            </a:prstGeom>
            <a:noFill/>
            <a:extLst>
              <a:ext uri="{909E8E84-426E-40DD-AFC4-6F175D3DCCD1}">
                <a14:hiddenFill xmlns:a14="http://schemas.microsoft.com/office/drawing/2010/main">
                  <a:solidFill>
                    <a:srgbClr val="FFFFFF"/>
                  </a:solidFill>
                </a14:hiddenFill>
              </a:ext>
            </a:extLst>
          </p:spPr>
        </p:pic>
        <p:sp>
          <p:nvSpPr>
            <p:cNvPr id="365" name="Rectangle 364">
              <a:extLst>
                <a:ext uri="{FF2B5EF4-FFF2-40B4-BE49-F238E27FC236}">
                  <a16:creationId xmlns:a16="http://schemas.microsoft.com/office/drawing/2014/main" id="{8E8B0DC1-F648-4B19-93A3-A374ED6E8B74}"/>
                </a:ext>
              </a:extLst>
            </p:cNvPr>
            <p:cNvSpPr/>
            <p:nvPr/>
          </p:nvSpPr>
          <p:spPr bwMode="auto">
            <a:xfrm>
              <a:off x="3673210" y="3615892"/>
              <a:ext cx="3360857"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Cold Storage</a:t>
              </a:r>
              <a:endParaRPr lang="en-US" sz="400" b="1" dirty="0">
                <a:solidFill>
                  <a:srgbClr val="000000"/>
                </a:solidFill>
                <a:ea typeface="Segoe UI" pitchFamily="34" charset="0"/>
                <a:cs typeface="Cascadia Code" panose="020B0609020000020004" pitchFamily="49" charset="0"/>
              </a:endParaRPr>
            </a:p>
          </p:txBody>
        </p:sp>
      </p:grpSp>
      <p:cxnSp>
        <p:nvCxnSpPr>
          <p:cNvPr id="268" name="Straight Connector 267">
            <a:extLst>
              <a:ext uri="{FF2B5EF4-FFF2-40B4-BE49-F238E27FC236}">
                <a16:creationId xmlns:a16="http://schemas.microsoft.com/office/drawing/2014/main" id="{D80232AB-529D-4638-8FDA-6CD06452007A}"/>
              </a:ext>
            </a:extLst>
          </p:cNvPr>
          <p:cNvCxnSpPr>
            <a:cxnSpLocks/>
          </p:cNvCxnSpPr>
          <p:nvPr/>
        </p:nvCxnSpPr>
        <p:spPr>
          <a:xfrm>
            <a:off x="1056885" y="4574953"/>
            <a:ext cx="9398465"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10;&#10;Description automatically generated">
            <a:extLst>
              <a:ext uri="{FF2B5EF4-FFF2-40B4-BE49-F238E27FC236}">
                <a16:creationId xmlns:a16="http://schemas.microsoft.com/office/drawing/2014/main" id="{F7B552E0-B2E9-4234-A082-6B83697E58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90116" y="2937580"/>
            <a:ext cx="590135" cy="590135"/>
          </a:xfrm>
          <a:prstGeom prst="rect">
            <a:avLst/>
          </a:prstGeom>
        </p:spPr>
      </p:pic>
      <p:grpSp>
        <p:nvGrpSpPr>
          <p:cNvPr id="28" name="Group 27">
            <a:extLst>
              <a:ext uri="{FF2B5EF4-FFF2-40B4-BE49-F238E27FC236}">
                <a16:creationId xmlns:a16="http://schemas.microsoft.com/office/drawing/2014/main" id="{52A16895-4974-4BBE-8325-0AF0FC9FC786}"/>
              </a:ext>
            </a:extLst>
          </p:cNvPr>
          <p:cNvGrpSpPr/>
          <p:nvPr/>
        </p:nvGrpSpPr>
        <p:grpSpPr>
          <a:xfrm>
            <a:off x="4566933" y="3307106"/>
            <a:ext cx="1817186" cy="368487"/>
            <a:chOff x="3696983" y="2505076"/>
            <a:chExt cx="1817186" cy="368487"/>
          </a:xfrm>
        </p:grpSpPr>
        <p:sp>
          <p:nvSpPr>
            <p:cNvPr id="115" name="Rectangle 114">
              <a:extLst>
                <a:ext uri="{FF2B5EF4-FFF2-40B4-BE49-F238E27FC236}">
                  <a16:creationId xmlns:a16="http://schemas.microsoft.com/office/drawing/2014/main" id="{F1FF9B16-0F0F-4FF1-9FD5-387DF36D0962}"/>
                </a:ext>
              </a:extLst>
            </p:cNvPr>
            <p:cNvSpPr/>
            <p:nvPr/>
          </p:nvSpPr>
          <p:spPr bwMode="auto">
            <a:xfrm>
              <a:off x="3696983" y="2641648"/>
              <a:ext cx="1817186" cy="220884"/>
            </a:xfrm>
            <a:prstGeom prst="rect">
              <a:avLst/>
            </a:prstGeom>
            <a:solidFill>
              <a:srgbClr val="F0542D">
                <a:alpha val="1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20487" name="Graphic 20486">
              <a:extLst>
                <a:ext uri="{FF2B5EF4-FFF2-40B4-BE49-F238E27FC236}">
                  <a16:creationId xmlns:a16="http://schemas.microsoft.com/office/drawing/2014/main" id="{A13685C1-C03C-462E-952F-780CCB1D7CB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121131" y="2652988"/>
              <a:ext cx="211693" cy="220575"/>
            </a:xfrm>
            <a:prstGeom prst="rect">
              <a:avLst/>
            </a:prstGeom>
          </p:spPr>
        </p:pic>
        <p:sp>
          <p:nvSpPr>
            <p:cNvPr id="20488" name="Rectangle 20487">
              <a:extLst>
                <a:ext uri="{FF2B5EF4-FFF2-40B4-BE49-F238E27FC236}">
                  <a16:creationId xmlns:a16="http://schemas.microsoft.com/office/drawing/2014/main" id="{69305674-2B40-46A8-90DE-47A29214E0EC}"/>
                </a:ext>
              </a:extLst>
            </p:cNvPr>
            <p:cNvSpPr/>
            <p:nvPr/>
          </p:nvSpPr>
          <p:spPr bwMode="auto">
            <a:xfrm>
              <a:off x="3700202" y="2505076"/>
              <a:ext cx="1811524"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0489" name="Rectangle 20488">
              <a:extLst>
                <a:ext uri="{FF2B5EF4-FFF2-40B4-BE49-F238E27FC236}">
                  <a16:creationId xmlns:a16="http://schemas.microsoft.com/office/drawing/2014/main" id="{5EA413B7-2882-48CA-8942-D6CAA98B9439}"/>
                </a:ext>
              </a:extLst>
            </p:cNvPr>
            <p:cNvSpPr/>
            <p:nvPr/>
          </p:nvSpPr>
          <p:spPr bwMode="auto">
            <a:xfrm>
              <a:off x="3713474" y="2510916"/>
              <a:ext cx="1798252"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Stream processing</a:t>
              </a:r>
              <a:endParaRPr lang="en-US" sz="400" b="1" dirty="0">
                <a:solidFill>
                  <a:srgbClr val="000000"/>
                </a:solidFill>
                <a:ea typeface="Segoe UI" pitchFamily="34" charset="0"/>
                <a:cs typeface="Cascadia Code" panose="020B0609020000020004" pitchFamily="49" charset="0"/>
              </a:endParaRPr>
            </a:p>
          </p:txBody>
        </p:sp>
        <p:grpSp>
          <p:nvGrpSpPr>
            <p:cNvPr id="470" name="simplify" descr="simplify">
              <a:extLst>
                <a:ext uri="{FF2B5EF4-FFF2-40B4-BE49-F238E27FC236}">
                  <a16:creationId xmlns:a16="http://schemas.microsoft.com/office/drawing/2014/main" id="{93998149-5CB8-4C44-80FF-0ADBE4F3C2A4}"/>
                </a:ext>
              </a:extLst>
            </p:cNvPr>
            <p:cNvGrpSpPr/>
            <p:nvPr/>
          </p:nvGrpSpPr>
          <p:grpSpPr>
            <a:xfrm>
              <a:off x="4297352" y="2538951"/>
              <a:ext cx="77963" cy="76321"/>
              <a:chOff x="2668480" y="1249680"/>
              <a:chExt cx="412066" cy="403390"/>
            </a:xfrm>
          </p:grpSpPr>
          <p:sp>
            <p:nvSpPr>
              <p:cNvPr id="471" name="Freeform 987">
                <a:extLst>
                  <a:ext uri="{FF2B5EF4-FFF2-40B4-BE49-F238E27FC236}">
                    <a16:creationId xmlns:a16="http://schemas.microsoft.com/office/drawing/2014/main" id="{CD0559FA-5DC2-43A1-862F-4E4DE4CB6A02}"/>
                  </a:ext>
                </a:extLst>
              </p:cNvPr>
              <p:cNvSpPr>
                <a:spLocks/>
              </p:cNvSpPr>
              <p:nvPr/>
            </p:nvSpPr>
            <p:spPr bwMode="auto">
              <a:xfrm>
                <a:off x="2749447" y="1282935"/>
                <a:ext cx="331099" cy="344110"/>
              </a:xfrm>
              <a:custGeom>
                <a:avLst/>
                <a:gdLst>
                  <a:gd name="T0" fmla="*/ 229 w 229"/>
                  <a:gd name="T1" fmla="*/ 112 h 238"/>
                  <a:gd name="T2" fmla="*/ 200 w 229"/>
                  <a:gd name="T3" fmla="*/ 81 h 238"/>
                  <a:gd name="T4" fmla="*/ 200 w 229"/>
                  <a:gd name="T5" fmla="*/ 104 h 238"/>
                  <a:gd name="T6" fmla="*/ 125 w 229"/>
                  <a:gd name="T7" fmla="*/ 104 h 238"/>
                  <a:gd name="T8" fmla="*/ 125 w 229"/>
                  <a:gd name="T9" fmla="*/ 0 h 238"/>
                  <a:gd name="T10" fmla="*/ 0 w 229"/>
                  <a:gd name="T11" fmla="*/ 0 h 238"/>
                  <a:gd name="T12" fmla="*/ 0 w 229"/>
                  <a:gd name="T13" fmla="*/ 15 h 238"/>
                  <a:gd name="T14" fmla="*/ 110 w 229"/>
                  <a:gd name="T15" fmla="*/ 15 h 238"/>
                  <a:gd name="T16" fmla="*/ 110 w 229"/>
                  <a:gd name="T17" fmla="*/ 104 h 238"/>
                  <a:gd name="T18" fmla="*/ 5 w 229"/>
                  <a:gd name="T19" fmla="*/ 104 h 238"/>
                  <a:gd name="T20" fmla="*/ 5 w 229"/>
                  <a:gd name="T21" fmla="*/ 119 h 238"/>
                  <a:gd name="T22" fmla="*/ 110 w 229"/>
                  <a:gd name="T23" fmla="*/ 119 h 238"/>
                  <a:gd name="T24" fmla="*/ 110 w 229"/>
                  <a:gd name="T25" fmla="*/ 223 h 238"/>
                  <a:gd name="T26" fmla="*/ 0 w 229"/>
                  <a:gd name="T27" fmla="*/ 223 h 238"/>
                  <a:gd name="T28" fmla="*/ 0 w 229"/>
                  <a:gd name="T29" fmla="*/ 238 h 238"/>
                  <a:gd name="T30" fmla="*/ 125 w 229"/>
                  <a:gd name="T31" fmla="*/ 238 h 238"/>
                  <a:gd name="T32" fmla="*/ 125 w 229"/>
                  <a:gd name="T33" fmla="*/ 119 h 238"/>
                  <a:gd name="T34" fmla="*/ 200 w 229"/>
                  <a:gd name="T35" fmla="*/ 119 h 238"/>
                  <a:gd name="T36" fmla="*/ 200 w 229"/>
                  <a:gd name="T37" fmla="*/ 141 h 238"/>
                  <a:gd name="T38" fmla="*/ 229 w 229"/>
                  <a:gd name="T39" fmla="*/ 11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9" h="238">
                    <a:moveTo>
                      <a:pt x="229" y="112"/>
                    </a:moveTo>
                    <a:lnTo>
                      <a:pt x="200" y="81"/>
                    </a:lnTo>
                    <a:lnTo>
                      <a:pt x="200" y="104"/>
                    </a:lnTo>
                    <a:lnTo>
                      <a:pt x="125" y="104"/>
                    </a:lnTo>
                    <a:lnTo>
                      <a:pt x="125" y="0"/>
                    </a:lnTo>
                    <a:lnTo>
                      <a:pt x="0" y="0"/>
                    </a:lnTo>
                    <a:lnTo>
                      <a:pt x="0" y="15"/>
                    </a:lnTo>
                    <a:lnTo>
                      <a:pt x="110" y="15"/>
                    </a:lnTo>
                    <a:lnTo>
                      <a:pt x="110" y="104"/>
                    </a:lnTo>
                    <a:lnTo>
                      <a:pt x="5" y="104"/>
                    </a:lnTo>
                    <a:lnTo>
                      <a:pt x="5" y="119"/>
                    </a:lnTo>
                    <a:lnTo>
                      <a:pt x="110" y="119"/>
                    </a:lnTo>
                    <a:lnTo>
                      <a:pt x="110" y="223"/>
                    </a:lnTo>
                    <a:lnTo>
                      <a:pt x="0" y="223"/>
                    </a:lnTo>
                    <a:lnTo>
                      <a:pt x="0" y="238"/>
                    </a:lnTo>
                    <a:lnTo>
                      <a:pt x="125" y="238"/>
                    </a:lnTo>
                    <a:lnTo>
                      <a:pt x="125" y="119"/>
                    </a:lnTo>
                    <a:lnTo>
                      <a:pt x="200" y="119"/>
                    </a:lnTo>
                    <a:lnTo>
                      <a:pt x="200" y="141"/>
                    </a:lnTo>
                    <a:lnTo>
                      <a:pt x="229" y="112"/>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472" name="Freeform 988">
                <a:extLst>
                  <a:ext uri="{FF2B5EF4-FFF2-40B4-BE49-F238E27FC236}">
                    <a16:creationId xmlns:a16="http://schemas.microsoft.com/office/drawing/2014/main" id="{90BFEA14-D10C-47B8-B810-08035DBBA671}"/>
                  </a:ext>
                </a:extLst>
              </p:cNvPr>
              <p:cNvSpPr>
                <a:spLocks/>
              </p:cNvSpPr>
              <p:nvPr/>
            </p:nvSpPr>
            <p:spPr bwMode="auto">
              <a:xfrm>
                <a:off x="2669925" y="1378360"/>
                <a:ext cx="127234" cy="127234"/>
              </a:xfrm>
              <a:custGeom>
                <a:avLst/>
                <a:gdLst>
                  <a:gd name="T0" fmla="*/ 118 w 118"/>
                  <a:gd name="T1" fmla="*/ 66 h 119"/>
                  <a:gd name="T2" fmla="*/ 118 w 118"/>
                  <a:gd name="T3" fmla="*/ 53 h 119"/>
                  <a:gd name="T4" fmla="*/ 105 w 118"/>
                  <a:gd name="T5" fmla="*/ 53 h 119"/>
                  <a:gd name="T6" fmla="*/ 96 w 118"/>
                  <a:gd name="T7" fmla="*/ 31 h 119"/>
                  <a:gd name="T8" fmla="*/ 105 w 118"/>
                  <a:gd name="T9" fmla="*/ 22 h 119"/>
                  <a:gd name="T10" fmla="*/ 97 w 118"/>
                  <a:gd name="T11" fmla="*/ 13 h 119"/>
                  <a:gd name="T12" fmla="*/ 87 w 118"/>
                  <a:gd name="T13" fmla="*/ 22 h 119"/>
                  <a:gd name="T14" fmla="*/ 65 w 118"/>
                  <a:gd name="T15" fmla="*/ 13 h 119"/>
                  <a:gd name="T16" fmla="*/ 65 w 118"/>
                  <a:gd name="T17" fmla="*/ 0 h 119"/>
                  <a:gd name="T18" fmla="*/ 53 w 118"/>
                  <a:gd name="T19" fmla="*/ 0 h 119"/>
                  <a:gd name="T20" fmla="*/ 53 w 118"/>
                  <a:gd name="T21" fmla="*/ 13 h 119"/>
                  <a:gd name="T22" fmla="*/ 31 w 118"/>
                  <a:gd name="T23" fmla="*/ 22 h 119"/>
                  <a:gd name="T24" fmla="*/ 22 w 118"/>
                  <a:gd name="T25" fmla="*/ 13 h 119"/>
                  <a:gd name="T26" fmla="*/ 13 w 118"/>
                  <a:gd name="T27" fmla="*/ 22 h 119"/>
                  <a:gd name="T28" fmla="*/ 22 w 118"/>
                  <a:gd name="T29" fmla="*/ 31 h 119"/>
                  <a:gd name="T30" fmla="*/ 13 w 118"/>
                  <a:gd name="T31" fmla="*/ 53 h 119"/>
                  <a:gd name="T32" fmla="*/ 0 w 118"/>
                  <a:gd name="T33" fmla="*/ 53 h 119"/>
                  <a:gd name="T34" fmla="*/ 0 w 118"/>
                  <a:gd name="T35" fmla="*/ 66 h 119"/>
                  <a:gd name="T36" fmla="*/ 13 w 118"/>
                  <a:gd name="T37" fmla="*/ 66 h 119"/>
                  <a:gd name="T38" fmla="*/ 22 w 118"/>
                  <a:gd name="T39" fmla="*/ 88 h 119"/>
                  <a:gd name="T40" fmla="*/ 13 w 118"/>
                  <a:gd name="T41" fmla="*/ 97 h 119"/>
                  <a:gd name="T42" fmla="*/ 21 w 118"/>
                  <a:gd name="T43" fmla="*/ 106 h 119"/>
                  <a:gd name="T44" fmla="*/ 31 w 118"/>
                  <a:gd name="T45" fmla="*/ 97 h 119"/>
                  <a:gd name="T46" fmla="*/ 53 w 118"/>
                  <a:gd name="T47" fmla="*/ 106 h 119"/>
                  <a:gd name="T48" fmla="*/ 53 w 118"/>
                  <a:gd name="T49" fmla="*/ 119 h 119"/>
                  <a:gd name="T50" fmla="*/ 65 w 118"/>
                  <a:gd name="T51" fmla="*/ 119 h 119"/>
                  <a:gd name="T52" fmla="*/ 65 w 118"/>
                  <a:gd name="T53" fmla="*/ 106 h 119"/>
                  <a:gd name="T54" fmla="*/ 87 w 118"/>
                  <a:gd name="T55" fmla="*/ 97 h 119"/>
                  <a:gd name="T56" fmla="*/ 97 w 118"/>
                  <a:gd name="T57" fmla="*/ 106 h 119"/>
                  <a:gd name="T58" fmla="*/ 105 w 118"/>
                  <a:gd name="T59" fmla="*/ 97 h 119"/>
                  <a:gd name="T60" fmla="*/ 96 w 118"/>
                  <a:gd name="T61" fmla="*/ 88 h 119"/>
                  <a:gd name="T62" fmla="*/ 105 w 118"/>
                  <a:gd name="T63" fmla="*/ 66 h 119"/>
                  <a:gd name="T64" fmla="*/ 118 w 118"/>
                  <a:gd name="T65"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119">
                    <a:moveTo>
                      <a:pt x="118" y="66"/>
                    </a:moveTo>
                    <a:cubicBezTo>
                      <a:pt x="118" y="53"/>
                      <a:pt x="118" y="53"/>
                      <a:pt x="118" y="53"/>
                    </a:cubicBezTo>
                    <a:cubicBezTo>
                      <a:pt x="105" y="53"/>
                      <a:pt x="105" y="53"/>
                      <a:pt x="105" y="53"/>
                    </a:cubicBezTo>
                    <a:cubicBezTo>
                      <a:pt x="104" y="45"/>
                      <a:pt x="101" y="37"/>
                      <a:pt x="96" y="31"/>
                    </a:cubicBezTo>
                    <a:cubicBezTo>
                      <a:pt x="105" y="22"/>
                      <a:pt x="105" y="22"/>
                      <a:pt x="105" y="22"/>
                    </a:cubicBezTo>
                    <a:cubicBezTo>
                      <a:pt x="97" y="13"/>
                      <a:pt x="97" y="13"/>
                      <a:pt x="97" y="13"/>
                    </a:cubicBezTo>
                    <a:cubicBezTo>
                      <a:pt x="87" y="22"/>
                      <a:pt x="87" y="22"/>
                      <a:pt x="87" y="22"/>
                    </a:cubicBezTo>
                    <a:cubicBezTo>
                      <a:pt x="81" y="18"/>
                      <a:pt x="73" y="14"/>
                      <a:pt x="65" y="13"/>
                    </a:cubicBezTo>
                    <a:cubicBezTo>
                      <a:pt x="65" y="0"/>
                      <a:pt x="65" y="0"/>
                      <a:pt x="65" y="0"/>
                    </a:cubicBezTo>
                    <a:cubicBezTo>
                      <a:pt x="53" y="0"/>
                      <a:pt x="53" y="0"/>
                      <a:pt x="53" y="0"/>
                    </a:cubicBezTo>
                    <a:cubicBezTo>
                      <a:pt x="53" y="13"/>
                      <a:pt x="53" y="13"/>
                      <a:pt x="53" y="13"/>
                    </a:cubicBezTo>
                    <a:cubicBezTo>
                      <a:pt x="45" y="14"/>
                      <a:pt x="37" y="18"/>
                      <a:pt x="31" y="22"/>
                    </a:cubicBezTo>
                    <a:cubicBezTo>
                      <a:pt x="22" y="13"/>
                      <a:pt x="22" y="13"/>
                      <a:pt x="22" y="13"/>
                    </a:cubicBezTo>
                    <a:cubicBezTo>
                      <a:pt x="13" y="22"/>
                      <a:pt x="13" y="22"/>
                      <a:pt x="13" y="22"/>
                    </a:cubicBezTo>
                    <a:cubicBezTo>
                      <a:pt x="22" y="31"/>
                      <a:pt x="22" y="31"/>
                      <a:pt x="22" y="31"/>
                    </a:cubicBezTo>
                    <a:cubicBezTo>
                      <a:pt x="17" y="38"/>
                      <a:pt x="14" y="45"/>
                      <a:pt x="13" y="53"/>
                    </a:cubicBezTo>
                    <a:cubicBezTo>
                      <a:pt x="0" y="53"/>
                      <a:pt x="0" y="53"/>
                      <a:pt x="0" y="53"/>
                    </a:cubicBezTo>
                    <a:cubicBezTo>
                      <a:pt x="0" y="66"/>
                      <a:pt x="0" y="66"/>
                      <a:pt x="0" y="66"/>
                    </a:cubicBezTo>
                    <a:cubicBezTo>
                      <a:pt x="13" y="66"/>
                      <a:pt x="13" y="66"/>
                      <a:pt x="13" y="66"/>
                    </a:cubicBezTo>
                    <a:cubicBezTo>
                      <a:pt x="14" y="74"/>
                      <a:pt x="17" y="82"/>
                      <a:pt x="22" y="88"/>
                    </a:cubicBezTo>
                    <a:cubicBezTo>
                      <a:pt x="13" y="97"/>
                      <a:pt x="13" y="97"/>
                      <a:pt x="13" y="97"/>
                    </a:cubicBezTo>
                    <a:cubicBezTo>
                      <a:pt x="21" y="106"/>
                      <a:pt x="21" y="106"/>
                      <a:pt x="21" y="106"/>
                    </a:cubicBezTo>
                    <a:cubicBezTo>
                      <a:pt x="31" y="97"/>
                      <a:pt x="31" y="97"/>
                      <a:pt x="31" y="97"/>
                    </a:cubicBezTo>
                    <a:cubicBezTo>
                      <a:pt x="37" y="102"/>
                      <a:pt x="45" y="105"/>
                      <a:pt x="53" y="106"/>
                    </a:cubicBezTo>
                    <a:cubicBezTo>
                      <a:pt x="53" y="119"/>
                      <a:pt x="53" y="119"/>
                      <a:pt x="53" y="119"/>
                    </a:cubicBezTo>
                    <a:cubicBezTo>
                      <a:pt x="65" y="119"/>
                      <a:pt x="65" y="119"/>
                      <a:pt x="65" y="119"/>
                    </a:cubicBezTo>
                    <a:cubicBezTo>
                      <a:pt x="65" y="106"/>
                      <a:pt x="65" y="106"/>
                      <a:pt x="65" y="106"/>
                    </a:cubicBezTo>
                    <a:cubicBezTo>
                      <a:pt x="74" y="105"/>
                      <a:pt x="81" y="102"/>
                      <a:pt x="87" y="97"/>
                    </a:cubicBezTo>
                    <a:cubicBezTo>
                      <a:pt x="97" y="106"/>
                      <a:pt x="97" y="106"/>
                      <a:pt x="97" y="106"/>
                    </a:cubicBezTo>
                    <a:cubicBezTo>
                      <a:pt x="105" y="97"/>
                      <a:pt x="105" y="97"/>
                      <a:pt x="105" y="97"/>
                    </a:cubicBezTo>
                    <a:cubicBezTo>
                      <a:pt x="96" y="88"/>
                      <a:pt x="96" y="88"/>
                      <a:pt x="96" y="88"/>
                    </a:cubicBezTo>
                    <a:cubicBezTo>
                      <a:pt x="101" y="82"/>
                      <a:pt x="104" y="74"/>
                      <a:pt x="105" y="66"/>
                    </a:cubicBezTo>
                    <a:lnTo>
                      <a:pt x="118" y="6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473" name="Oval 989">
                <a:extLst>
                  <a:ext uri="{FF2B5EF4-FFF2-40B4-BE49-F238E27FC236}">
                    <a16:creationId xmlns:a16="http://schemas.microsoft.com/office/drawing/2014/main" id="{B2E03FEB-1BB8-4825-BFBC-D8220D032138}"/>
                  </a:ext>
                </a:extLst>
              </p:cNvPr>
              <p:cNvSpPr>
                <a:spLocks noChangeArrowheads="1"/>
              </p:cNvSpPr>
              <p:nvPr/>
            </p:nvSpPr>
            <p:spPr bwMode="auto">
              <a:xfrm>
                <a:off x="2708964" y="1418844"/>
                <a:ext cx="49159" cy="477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474" name="Rectangle 990">
                <a:extLst>
                  <a:ext uri="{FF2B5EF4-FFF2-40B4-BE49-F238E27FC236}">
                    <a16:creationId xmlns:a16="http://schemas.microsoft.com/office/drawing/2014/main" id="{C90B95BE-2D1C-42A6-A1E0-8DF4AEF3C45F}"/>
                  </a:ext>
                </a:extLst>
              </p:cNvPr>
              <p:cNvSpPr>
                <a:spLocks noChangeArrowheads="1"/>
              </p:cNvSpPr>
              <p:nvPr/>
            </p:nvSpPr>
            <p:spPr bwMode="auto">
              <a:xfrm>
                <a:off x="2680047" y="1249680"/>
                <a:ext cx="108439" cy="10843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475" name="Freeform 991">
                <a:extLst>
                  <a:ext uri="{FF2B5EF4-FFF2-40B4-BE49-F238E27FC236}">
                    <a16:creationId xmlns:a16="http://schemas.microsoft.com/office/drawing/2014/main" id="{10297E2B-5DD7-4B4E-BB62-AF00B499ABAC}"/>
                  </a:ext>
                </a:extLst>
              </p:cNvPr>
              <p:cNvSpPr>
                <a:spLocks/>
              </p:cNvSpPr>
              <p:nvPr/>
            </p:nvSpPr>
            <p:spPr bwMode="auto">
              <a:xfrm>
                <a:off x="2668480" y="1521498"/>
                <a:ext cx="133018" cy="131572"/>
              </a:xfrm>
              <a:custGeom>
                <a:avLst/>
                <a:gdLst>
                  <a:gd name="T0" fmla="*/ 92 w 92"/>
                  <a:gd name="T1" fmla="*/ 46 h 91"/>
                  <a:gd name="T2" fmla="*/ 46 w 92"/>
                  <a:gd name="T3" fmla="*/ 0 h 91"/>
                  <a:gd name="T4" fmla="*/ 0 w 92"/>
                  <a:gd name="T5" fmla="*/ 46 h 91"/>
                  <a:gd name="T6" fmla="*/ 46 w 92"/>
                  <a:gd name="T7" fmla="*/ 91 h 91"/>
                  <a:gd name="T8" fmla="*/ 92 w 92"/>
                  <a:gd name="T9" fmla="*/ 46 h 91"/>
                </a:gdLst>
                <a:ahLst/>
                <a:cxnLst>
                  <a:cxn ang="0">
                    <a:pos x="T0" y="T1"/>
                  </a:cxn>
                  <a:cxn ang="0">
                    <a:pos x="T2" y="T3"/>
                  </a:cxn>
                  <a:cxn ang="0">
                    <a:pos x="T4" y="T5"/>
                  </a:cxn>
                  <a:cxn ang="0">
                    <a:pos x="T6" y="T7"/>
                  </a:cxn>
                  <a:cxn ang="0">
                    <a:pos x="T8" y="T9"/>
                  </a:cxn>
                </a:cxnLst>
                <a:rect l="0" t="0" r="r" b="b"/>
                <a:pathLst>
                  <a:path w="92" h="91">
                    <a:moveTo>
                      <a:pt x="92" y="46"/>
                    </a:moveTo>
                    <a:lnTo>
                      <a:pt x="46" y="0"/>
                    </a:lnTo>
                    <a:lnTo>
                      <a:pt x="0" y="46"/>
                    </a:lnTo>
                    <a:lnTo>
                      <a:pt x="46" y="91"/>
                    </a:lnTo>
                    <a:lnTo>
                      <a:pt x="92" y="4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14" name="Rectangle 13">
              <a:extLst>
                <a:ext uri="{FF2B5EF4-FFF2-40B4-BE49-F238E27FC236}">
                  <a16:creationId xmlns:a16="http://schemas.microsoft.com/office/drawing/2014/main" id="{4C639023-3E80-40B7-BE44-2E34DA6606FE}"/>
                </a:ext>
              </a:extLst>
            </p:cNvPr>
            <p:cNvSpPr/>
            <p:nvPr/>
          </p:nvSpPr>
          <p:spPr bwMode="auto">
            <a:xfrm>
              <a:off x="3703485" y="2643200"/>
              <a:ext cx="1806030" cy="2182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Azure Databricks</a:t>
              </a:r>
              <a:endParaRPr lang="en-US" sz="600" dirty="0">
                <a:solidFill>
                  <a:srgbClr val="000000"/>
                </a:solidFill>
                <a:latin typeface="+mj-lt"/>
                <a:ea typeface="Segoe UI" pitchFamily="34" charset="0"/>
                <a:cs typeface="Cascadia Code" panose="020B0609020000020004" pitchFamily="49" charset="0"/>
              </a:endParaRPr>
            </a:p>
          </p:txBody>
        </p:sp>
      </p:grpSp>
      <p:sp>
        <p:nvSpPr>
          <p:cNvPr id="21" name="Rectangle: Rounded Corners 20">
            <a:extLst>
              <a:ext uri="{FF2B5EF4-FFF2-40B4-BE49-F238E27FC236}">
                <a16:creationId xmlns:a16="http://schemas.microsoft.com/office/drawing/2014/main" id="{41A9BE96-859E-4619-BFDF-A73BFE3A8EC1}"/>
              </a:ext>
            </a:extLst>
          </p:cNvPr>
          <p:cNvSpPr/>
          <p:nvPr/>
        </p:nvSpPr>
        <p:spPr bwMode="auto">
          <a:xfrm>
            <a:off x="2007171" y="3181541"/>
            <a:ext cx="421710" cy="133417"/>
          </a:xfrm>
          <a:prstGeom prst="roundRect">
            <a:avLst/>
          </a:prstGeom>
          <a:solidFill>
            <a:srgbClr val="0078D4"/>
          </a:solidFill>
          <a:ln w="12700">
            <a:solidFill>
              <a:srgbClr val="50E6FF"/>
            </a:solidFill>
            <a:headEnd type="none" w="med" len="med"/>
            <a:tailEnd type="none" w="med" len="med"/>
          </a:ln>
          <a:effectLst>
            <a:glow rad="25400">
              <a:srgbClr val="50E6FF">
                <a:alpha val="2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A4DA390C-18B6-4C6C-AB92-237EEEFDBA72}"/>
              </a:ext>
            </a:extLst>
          </p:cNvPr>
          <p:cNvSpPr/>
          <p:nvPr/>
        </p:nvSpPr>
        <p:spPr bwMode="auto">
          <a:xfrm>
            <a:off x="1867471" y="3125156"/>
            <a:ext cx="712544" cy="1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chemeClr val="bg1"/>
                </a:solidFill>
                <a:effectLst/>
                <a:uLnTx/>
                <a:uFillTx/>
                <a:latin typeface="+mj-lt"/>
                <a:ea typeface="Segoe UI" pitchFamily="34" charset="0"/>
                <a:cs typeface="Cascadia Code" panose="020B0609020000020004" pitchFamily="49" charset="0"/>
              </a:rPr>
              <a:t>Simulator</a:t>
            </a:r>
          </a:p>
        </p:txBody>
      </p:sp>
      <p:pic>
        <p:nvPicPr>
          <p:cNvPr id="1026" name="Picture 2" descr="Temperature Icon of Flat style - Available in SVG, PNG, EPS, AI &amp; Icon fonts">
            <a:extLst>
              <a:ext uri="{FF2B5EF4-FFF2-40B4-BE49-F238E27FC236}">
                <a16:creationId xmlns:a16="http://schemas.microsoft.com/office/drawing/2014/main" id="{60F0CC7F-3CB4-4C0D-9CA0-B3855CB1BB0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4172" y="3339665"/>
            <a:ext cx="142217" cy="1422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tor Icons - 4,097 free vector icons">
            <a:extLst>
              <a:ext uri="{FF2B5EF4-FFF2-40B4-BE49-F238E27FC236}">
                <a16:creationId xmlns:a16="http://schemas.microsoft.com/office/drawing/2014/main" id="{D0C9B1BA-1DE2-4E5C-BBB1-83B17D1D9E11}"/>
              </a:ext>
            </a:extLst>
          </p:cNvPr>
          <p:cNvPicPr>
            <a:picLocks noChangeAspect="1" noChangeArrowheads="1"/>
          </p:cNvPicPr>
          <p:nvPr/>
        </p:nvPicPr>
        <p:blipFill>
          <a:blip r:embed="rId15">
            <a:biLevel thresh="25000"/>
            <a:extLst>
              <a:ext uri="{28A0092B-C50C-407E-A947-70E740481C1C}">
                <a14:useLocalDpi xmlns:a14="http://schemas.microsoft.com/office/drawing/2010/main" val="0"/>
              </a:ext>
            </a:extLst>
          </a:blip>
          <a:srcRect/>
          <a:stretch>
            <a:fillRect/>
          </a:stretch>
        </p:blipFill>
        <p:spPr bwMode="auto">
          <a:xfrm>
            <a:off x="2035544" y="2981212"/>
            <a:ext cx="137587" cy="137587"/>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853274D1-B7E5-4DC0-97F1-C858D69E0E1F}"/>
              </a:ext>
            </a:extLst>
          </p:cNvPr>
          <p:cNvCxnSpPr>
            <a:cxnSpLocks/>
            <a:stCxn id="170" idx="1"/>
            <a:endCxn id="47" idx="3"/>
          </p:cNvCxnSpPr>
          <p:nvPr/>
        </p:nvCxnSpPr>
        <p:spPr>
          <a:xfrm flipH="1">
            <a:off x="3811194" y="4182114"/>
            <a:ext cx="758184" cy="1868"/>
          </a:xfrm>
          <a:prstGeom prst="straightConnector1">
            <a:avLst/>
          </a:prstGeom>
          <a:ln>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3E2E1B6-8284-40A8-A0DA-BC369B94291A}"/>
              </a:ext>
            </a:extLst>
          </p:cNvPr>
          <p:cNvGrpSpPr/>
          <p:nvPr/>
        </p:nvGrpSpPr>
        <p:grpSpPr>
          <a:xfrm>
            <a:off x="2855368" y="2994652"/>
            <a:ext cx="937022" cy="361014"/>
            <a:chOff x="5298216" y="1950024"/>
            <a:chExt cx="937022" cy="361014"/>
          </a:xfrm>
        </p:grpSpPr>
        <p:grpSp>
          <p:nvGrpSpPr>
            <p:cNvPr id="64" name="Group 63">
              <a:extLst>
                <a:ext uri="{FF2B5EF4-FFF2-40B4-BE49-F238E27FC236}">
                  <a16:creationId xmlns:a16="http://schemas.microsoft.com/office/drawing/2014/main" id="{21B5B0D0-47A7-40E8-BBED-85ED9A7E1FE0}"/>
                </a:ext>
              </a:extLst>
            </p:cNvPr>
            <p:cNvGrpSpPr/>
            <p:nvPr/>
          </p:nvGrpSpPr>
          <p:grpSpPr>
            <a:xfrm>
              <a:off x="5298216" y="1950024"/>
              <a:ext cx="916966" cy="361014"/>
              <a:chOff x="5298216" y="1950024"/>
              <a:chExt cx="916966" cy="361014"/>
            </a:xfrm>
          </p:grpSpPr>
          <p:sp>
            <p:nvSpPr>
              <p:cNvPr id="41" name="Rectangle 40">
                <a:extLst>
                  <a:ext uri="{FF2B5EF4-FFF2-40B4-BE49-F238E27FC236}">
                    <a16:creationId xmlns:a16="http://schemas.microsoft.com/office/drawing/2014/main" id="{84AAF0D6-7332-4515-873C-3B1EA75A2A69}"/>
                  </a:ext>
                </a:extLst>
              </p:cNvPr>
              <p:cNvSpPr/>
              <p:nvPr/>
            </p:nvSpPr>
            <p:spPr bwMode="auto">
              <a:xfrm>
                <a:off x="5301042" y="1950024"/>
                <a:ext cx="906840"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95E6A117-E032-4ABC-B48C-EAA54F01B753}"/>
                  </a:ext>
                </a:extLst>
              </p:cNvPr>
              <p:cNvSpPr/>
              <p:nvPr/>
            </p:nvSpPr>
            <p:spPr bwMode="auto">
              <a:xfrm>
                <a:off x="5301042" y="1961858"/>
                <a:ext cx="895270"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Data Broker</a:t>
                </a:r>
                <a:endParaRPr lang="en-US" sz="400" b="1" dirty="0">
                  <a:solidFill>
                    <a:srgbClr val="000000"/>
                  </a:solidFill>
                  <a:ea typeface="Segoe UI" pitchFamily="34" charset="0"/>
                  <a:cs typeface="Cascadia Code" panose="020B0609020000020004" pitchFamily="49" charset="0"/>
                </a:endParaRPr>
              </a:p>
            </p:txBody>
          </p:sp>
          <p:pic>
            <p:nvPicPr>
              <p:cNvPr id="44" name="Picture 43">
                <a:extLst>
                  <a:ext uri="{FF2B5EF4-FFF2-40B4-BE49-F238E27FC236}">
                    <a16:creationId xmlns:a16="http://schemas.microsoft.com/office/drawing/2014/main" id="{D59A99FE-69B5-4130-94F8-59C7275ED38F}"/>
                  </a:ext>
                </a:extLst>
              </p:cNvPr>
              <p:cNvPicPr>
                <a:picLocks noChangeAspect="1"/>
              </p:cNvPicPr>
              <p:nvPr/>
            </p:nvPicPr>
            <p:blipFill>
              <a:blip r:embed="rId16"/>
              <a:stretch>
                <a:fillRect/>
              </a:stretch>
            </p:blipFill>
            <p:spPr>
              <a:xfrm>
                <a:off x="5455563" y="2014734"/>
                <a:ext cx="119689" cy="25200"/>
              </a:xfrm>
              <a:prstGeom prst="rect">
                <a:avLst/>
              </a:prstGeom>
            </p:spPr>
          </p:pic>
          <p:sp>
            <p:nvSpPr>
              <p:cNvPr id="58" name="Rectangle 57">
                <a:extLst>
                  <a:ext uri="{FF2B5EF4-FFF2-40B4-BE49-F238E27FC236}">
                    <a16:creationId xmlns:a16="http://schemas.microsoft.com/office/drawing/2014/main" id="{349E897C-5FFA-49A4-A89C-D9551C3515B5}"/>
                  </a:ext>
                </a:extLst>
              </p:cNvPr>
              <p:cNvSpPr/>
              <p:nvPr/>
            </p:nvSpPr>
            <p:spPr bwMode="auto">
              <a:xfrm rot="5400000">
                <a:off x="5647586" y="1743442"/>
                <a:ext cx="218226" cy="916966"/>
              </a:xfrm>
              <a:prstGeom prst="rect">
                <a:avLst/>
              </a:prstGeom>
              <a:solidFill>
                <a:srgbClr val="50E6FF">
                  <a:alpha val="2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59" name="Event Hubs" descr="Event Hubs">
                <a:extLst>
                  <a:ext uri="{FF2B5EF4-FFF2-40B4-BE49-F238E27FC236}">
                    <a16:creationId xmlns:a16="http://schemas.microsoft.com/office/drawing/2014/main" id="{F72E0512-520E-4C36-8E6D-42F06D1693A6}"/>
                  </a:ext>
                </a:extLst>
              </p:cNvPr>
              <p:cNvPicPr>
                <a:picLocks noChangeAspect="1"/>
              </p:cNvPicPr>
              <p:nvPr/>
            </p:nvPicPr>
            <p:blipFill>
              <a:blip r:embed="rId17"/>
              <a:stretch>
                <a:fillRect/>
              </a:stretch>
            </p:blipFill>
            <p:spPr>
              <a:xfrm>
                <a:off x="5418801" y="2133745"/>
                <a:ext cx="120892" cy="127299"/>
              </a:xfrm>
              <a:prstGeom prst="rect">
                <a:avLst/>
              </a:prstGeom>
            </p:spPr>
          </p:pic>
        </p:grpSp>
        <p:sp>
          <p:nvSpPr>
            <p:cNvPr id="63" name="Rectangle 62">
              <a:extLst>
                <a:ext uri="{FF2B5EF4-FFF2-40B4-BE49-F238E27FC236}">
                  <a16:creationId xmlns:a16="http://schemas.microsoft.com/office/drawing/2014/main" id="{3C1F8F55-2B41-43DA-9A3F-0030E78BEE1D}"/>
                </a:ext>
              </a:extLst>
            </p:cNvPr>
            <p:cNvSpPr/>
            <p:nvPr/>
          </p:nvSpPr>
          <p:spPr bwMode="auto">
            <a:xfrm>
              <a:off x="5406111" y="2082800"/>
              <a:ext cx="829127" cy="22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chemeClr val="tx1"/>
                  </a:solidFill>
                  <a:effectLst/>
                  <a:uLnTx/>
                  <a:uFillTx/>
                  <a:latin typeface="+mj-lt"/>
                  <a:ea typeface="Segoe UI" pitchFamily="34" charset="0"/>
                  <a:cs typeface="Cascadia Code" panose="020B0609020000020004" pitchFamily="49" charset="0"/>
                </a:rPr>
                <a:t>Event Hubs</a:t>
              </a:r>
            </a:p>
          </p:txBody>
        </p:sp>
      </p:grpSp>
      <p:cxnSp>
        <p:nvCxnSpPr>
          <p:cNvPr id="83" name="Straight Arrow Connector 82">
            <a:extLst>
              <a:ext uri="{FF2B5EF4-FFF2-40B4-BE49-F238E27FC236}">
                <a16:creationId xmlns:a16="http://schemas.microsoft.com/office/drawing/2014/main" id="{45BABB3E-1D82-4AA6-B1F9-656AE3DF5505}"/>
              </a:ext>
            </a:extLst>
          </p:cNvPr>
          <p:cNvCxnSpPr>
            <a:cxnSpLocks/>
            <a:stCxn id="58" idx="2"/>
            <a:endCxn id="21" idx="3"/>
          </p:cNvCxnSpPr>
          <p:nvPr/>
        </p:nvCxnSpPr>
        <p:spPr>
          <a:xfrm flipH="1">
            <a:off x="2428881" y="3246553"/>
            <a:ext cx="426487" cy="1697"/>
          </a:xfrm>
          <a:prstGeom prst="straightConnector1">
            <a:avLst/>
          </a:prstGeom>
          <a:ln>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F3B6E5A1-C958-4E23-A3F4-2F674EDD34FF}"/>
              </a:ext>
            </a:extLst>
          </p:cNvPr>
          <p:cNvCxnSpPr>
            <a:cxnSpLocks/>
            <a:stCxn id="14" idx="1"/>
            <a:endCxn id="63" idx="3"/>
          </p:cNvCxnSpPr>
          <p:nvPr/>
        </p:nvCxnSpPr>
        <p:spPr>
          <a:xfrm rot="10800000">
            <a:off x="3792391" y="3241548"/>
            <a:ext cx="781045" cy="312797"/>
          </a:xfrm>
          <a:prstGeom prst="bentConnector3">
            <a:avLst>
              <a:gd name="adj1" fmla="val 48781"/>
            </a:avLst>
          </a:prstGeom>
          <a:ln>
            <a:solidFill>
              <a:schemeClr val="tx1"/>
            </a:solidFill>
            <a:prstDash val="solid"/>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8AC03DA4-EBDE-4F58-8760-A94C5CF3ADD6}"/>
              </a:ext>
            </a:extLst>
          </p:cNvPr>
          <p:cNvCxnSpPr>
            <a:cxnSpLocks/>
            <a:stCxn id="160" idx="1"/>
            <a:endCxn id="63" idx="3"/>
          </p:cNvCxnSpPr>
          <p:nvPr/>
        </p:nvCxnSpPr>
        <p:spPr>
          <a:xfrm rot="10800000" flipV="1">
            <a:off x="3792391" y="2927141"/>
            <a:ext cx="776989" cy="314406"/>
          </a:xfrm>
          <a:prstGeom prst="bentConnector3">
            <a:avLst>
              <a:gd name="adj1" fmla="val 48774"/>
            </a:avLst>
          </a:prstGeom>
          <a:ln>
            <a:solidFill>
              <a:schemeClr val="tx1"/>
            </a:solidFill>
            <a:prstDash val="solid"/>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0493" name="Straight Connector 20492">
            <a:extLst>
              <a:ext uri="{FF2B5EF4-FFF2-40B4-BE49-F238E27FC236}">
                <a16:creationId xmlns:a16="http://schemas.microsoft.com/office/drawing/2014/main" id="{9F0DCF6C-38EE-4A2E-95AD-5D9C5E987D73}"/>
              </a:ext>
            </a:extLst>
          </p:cNvPr>
          <p:cNvCxnSpPr>
            <a:cxnSpLocks/>
          </p:cNvCxnSpPr>
          <p:nvPr/>
        </p:nvCxnSpPr>
        <p:spPr>
          <a:xfrm>
            <a:off x="6691395" y="2549170"/>
            <a:ext cx="0" cy="2025783"/>
          </a:xfrm>
          <a:prstGeom prst="line">
            <a:avLst/>
          </a:prstGeom>
          <a:ln w="317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8" name="Rectangle 477">
            <a:extLst>
              <a:ext uri="{FF2B5EF4-FFF2-40B4-BE49-F238E27FC236}">
                <a16:creationId xmlns:a16="http://schemas.microsoft.com/office/drawing/2014/main" id="{79633FD3-0EA7-48AA-AAE2-5B3862617B48}"/>
              </a:ext>
            </a:extLst>
          </p:cNvPr>
          <p:cNvSpPr/>
          <p:nvPr/>
        </p:nvSpPr>
        <p:spPr bwMode="auto">
          <a:xfrm>
            <a:off x="6694105" y="2414845"/>
            <a:ext cx="1505465" cy="134322"/>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79" name="Rectangle 478">
            <a:extLst>
              <a:ext uri="{FF2B5EF4-FFF2-40B4-BE49-F238E27FC236}">
                <a16:creationId xmlns:a16="http://schemas.microsoft.com/office/drawing/2014/main" id="{0B607739-9CA8-4AE0-B81E-06D63DCF63FF}"/>
              </a:ext>
            </a:extLst>
          </p:cNvPr>
          <p:cNvSpPr/>
          <p:nvPr/>
        </p:nvSpPr>
        <p:spPr bwMode="auto">
          <a:xfrm>
            <a:off x="6696583" y="2419749"/>
            <a:ext cx="1502987"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Analytics</a:t>
            </a:r>
            <a:endParaRPr lang="en-US" sz="400" b="1" dirty="0">
              <a:solidFill>
                <a:srgbClr val="000000"/>
              </a:solidFill>
              <a:ea typeface="Segoe UI" pitchFamily="34" charset="0"/>
              <a:cs typeface="Cascadia Code" panose="020B0609020000020004" pitchFamily="49" charset="0"/>
            </a:endParaRPr>
          </a:p>
        </p:txBody>
      </p:sp>
      <p:pic>
        <p:nvPicPr>
          <p:cNvPr id="20499" name="Graphic 20498">
            <a:extLst>
              <a:ext uri="{FF2B5EF4-FFF2-40B4-BE49-F238E27FC236}">
                <a16:creationId xmlns:a16="http://schemas.microsoft.com/office/drawing/2014/main" id="{9E927561-CEAF-49AB-871A-A6E9E9F636E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34063" y="2441503"/>
            <a:ext cx="90810" cy="89391"/>
          </a:xfrm>
          <a:prstGeom prst="rect">
            <a:avLst/>
          </a:prstGeom>
        </p:spPr>
      </p:pic>
      <p:grpSp>
        <p:nvGrpSpPr>
          <p:cNvPr id="30" name="Group 29">
            <a:extLst>
              <a:ext uri="{FF2B5EF4-FFF2-40B4-BE49-F238E27FC236}">
                <a16:creationId xmlns:a16="http://schemas.microsoft.com/office/drawing/2014/main" id="{47E9C147-43F8-4ECB-BA0A-378D37502FA9}"/>
              </a:ext>
            </a:extLst>
          </p:cNvPr>
          <p:cNvGrpSpPr/>
          <p:nvPr/>
        </p:nvGrpSpPr>
        <p:grpSpPr>
          <a:xfrm>
            <a:off x="6991406" y="3305140"/>
            <a:ext cx="985403" cy="362819"/>
            <a:chOff x="6121456" y="2155790"/>
            <a:chExt cx="985403" cy="362819"/>
          </a:xfrm>
        </p:grpSpPr>
        <p:sp>
          <p:nvSpPr>
            <p:cNvPr id="20496" name="Rectangle 20495">
              <a:extLst>
                <a:ext uri="{FF2B5EF4-FFF2-40B4-BE49-F238E27FC236}">
                  <a16:creationId xmlns:a16="http://schemas.microsoft.com/office/drawing/2014/main" id="{0939F633-9253-4B5A-8124-8378BA531307}"/>
                </a:ext>
              </a:extLst>
            </p:cNvPr>
            <p:cNvSpPr/>
            <p:nvPr/>
          </p:nvSpPr>
          <p:spPr bwMode="auto">
            <a:xfrm>
              <a:off x="6129986" y="2292571"/>
              <a:ext cx="916966" cy="220884"/>
            </a:xfrm>
            <a:prstGeom prst="rect">
              <a:avLst/>
            </a:prstGeom>
            <a:solidFill>
              <a:srgbClr val="F0542D">
                <a:alpha val="1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92" name="Rectangle 491">
              <a:extLst>
                <a:ext uri="{FF2B5EF4-FFF2-40B4-BE49-F238E27FC236}">
                  <a16:creationId xmlns:a16="http://schemas.microsoft.com/office/drawing/2014/main" id="{69A2C2C3-2717-4DD2-9F1E-2A82FDAFF5EB}"/>
                </a:ext>
              </a:extLst>
            </p:cNvPr>
            <p:cNvSpPr/>
            <p:nvPr/>
          </p:nvSpPr>
          <p:spPr bwMode="auto">
            <a:xfrm>
              <a:off x="6133585" y="2155790"/>
              <a:ext cx="906840"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93" name="Rectangle 492">
              <a:extLst>
                <a:ext uri="{FF2B5EF4-FFF2-40B4-BE49-F238E27FC236}">
                  <a16:creationId xmlns:a16="http://schemas.microsoft.com/office/drawing/2014/main" id="{AC890F68-8660-460D-9DC7-FEE0BA55E48F}"/>
                </a:ext>
              </a:extLst>
            </p:cNvPr>
            <p:cNvSpPr/>
            <p:nvPr/>
          </p:nvSpPr>
          <p:spPr bwMode="auto">
            <a:xfrm>
              <a:off x="6133585" y="2167624"/>
              <a:ext cx="895270"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AI/ML</a:t>
              </a:r>
            </a:p>
          </p:txBody>
        </p:sp>
        <p:sp>
          <p:nvSpPr>
            <p:cNvPr id="491" name="Rectangle 490">
              <a:extLst>
                <a:ext uri="{FF2B5EF4-FFF2-40B4-BE49-F238E27FC236}">
                  <a16:creationId xmlns:a16="http://schemas.microsoft.com/office/drawing/2014/main" id="{27E8D796-582E-4520-88F9-E862A478A3FE}"/>
                </a:ext>
              </a:extLst>
            </p:cNvPr>
            <p:cNvSpPr/>
            <p:nvPr/>
          </p:nvSpPr>
          <p:spPr bwMode="auto">
            <a:xfrm>
              <a:off x="6121456" y="2288566"/>
              <a:ext cx="985403" cy="22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Azure Databricks</a:t>
              </a:r>
              <a:endParaRPr lang="en-US" sz="600" dirty="0">
                <a:solidFill>
                  <a:srgbClr val="000000"/>
                </a:solidFill>
                <a:latin typeface="+mj-lt"/>
                <a:ea typeface="Segoe UI" pitchFamily="34" charset="0"/>
                <a:cs typeface="Cascadia Code" panose="020B0609020000020004" pitchFamily="49" charset="0"/>
              </a:endParaRPr>
            </a:p>
          </p:txBody>
        </p:sp>
        <p:grpSp>
          <p:nvGrpSpPr>
            <p:cNvPr id="500" name="artificial intelligence" descr="artificial intelligence">
              <a:extLst>
                <a:ext uri="{FF2B5EF4-FFF2-40B4-BE49-F238E27FC236}">
                  <a16:creationId xmlns:a16="http://schemas.microsoft.com/office/drawing/2014/main" id="{DAEA9BF4-2340-48E2-9318-9EB4D9C3B188}"/>
                </a:ext>
              </a:extLst>
            </p:cNvPr>
            <p:cNvGrpSpPr/>
            <p:nvPr/>
          </p:nvGrpSpPr>
          <p:grpSpPr>
            <a:xfrm>
              <a:off x="6418469" y="2196808"/>
              <a:ext cx="68017" cy="68017"/>
              <a:chOff x="10132002" y="1254060"/>
              <a:chExt cx="413797" cy="413795"/>
            </a:xfrm>
          </p:grpSpPr>
          <p:sp>
            <p:nvSpPr>
              <p:cNvPr id="501" name="Freeform: Shape 500">
                <a:extLst>
                  <a:ext uri="{FF2B5EF4-FFF2-40B4-BE49-F238E27FC236}">
                    <a16:creationId xmlns:a16="http://schemas.microsoft.com/office/drawing/2014/main" id="{FE93A5C7-F700-4C61-B922-4282D9E94FB4}"/>
                  </a:ext>
                </a:extLst>
              </p:cNvPr>
              <p:cNvSpPr/>
              <p:nvPr/>
            </p:nvSpPr>
            <p:spPr>
              <a:xfrm>
                <a:off x="10149718" y="1270722"/>
                <a:ext cx="375403" cy="375402"/>
              </a:xfrm>
              <a:custGeom>
                <a:avLst/>
                <a:gdLst>
                  <a:gd name="connsiteX0" fmla="*/ 370425 w 375403"/>
                  <a:gd name="connsiteY0" fmla="*/ 188944 h 375401"/>
                  <a:gd name="connsiteX1" fmla="*/ 370282 w 375403"/>
                  <a:gd name="connsiteY1" fmla="*/ 188658 h 375401"/>
                  <a:gd name="connsiteX2" fmla="*/ 374213 w 375403"/>
                  <a:gd name="connsiteY2" fmla="*/ 184732 h 375401"/>
                  <a:gd name="connsiteX3" fmla="*/ 286589 w 375403"/>
                  <a:gd name="connsiteY3" fmla="*/ 97144 h 375401"/>
                  <a:gd name="connsiteX4" fmla="*/ 373784 w 375403"/>
                  <a:gd name="connsiteY4" fmla="*/ 9913 h 375401"/>
                  <a:gd name="connsiteX5" fmla="*/ 369782 w 375403"/>
                  <a:gd name="connsiteY5" fmla="*/ 5915 h 375401"/>
                  <a:gd name="connsiteX6" fmla="*/ 367566 w 375403"/>
                  <a:gd name="connsiteY6" fmla="*/ 1490 h 375401"/>
                  <a:gd name="connsiteX7" fmla="*/ 249710 w 375403"/>
                  <a:gd name="connsiteY7" fmla="*/ 60239 h 375401"/>
                  <a:gd name="connsiteX8" fmla="*/ 191675 w 375403"/>
                  <a:gd name="connsiteY8" fmla="*/ 2204 h 375401"/>
                  <a:gd name="connsiteX9" fmla="*/ 187816 w 375403"/>
                  <a:gd name="connsiteY9" fmla="*/ 5987 h 375401"/>
                  <a:gd name="connsiteX10" fmla="*/ 184385 w 375403"/>
                  <a:gd name="connsiteY10" fmla="*/ 2560 h 375401"/>
                  <a:gd name="connsiteX11" fmla="*/ 126207 w 375403"/>
                  <a:gd name="connsiteY11" fmla="*/ 60524 h 375401"/>
                  <a:gd name="connsiteX12" fmla="*/ 7851 w 375403"/>
                  <a:gd name="connsiteY12" fmla="*/ 1418 h 375401"/>
                  <a:gd name="connsiteX13" fmla="*/ 5421 w 375403"/>
                  <a:gd name="connsiteY13" fmla="*/ 6201 h 375401"/>
                  <a:gd name="connsiteX14" fmla="*/ 1704 w 375403"/>
                  <a:gd name="connsiteY14" fmla="*/ 9913 h 375401"/>
                  <a:gd name="connsiteX15" fmla="*/ 89114 w 375403"/>
                  <a:gd name="connsiteY15" fmla="*/ 97430 h 375401"/>
                  <a:gd name="connsiteX16" fmla="*/ 3062 w 375403"/>
                  <a:gd name="connsiteY16" fmla="*/ 183233 h 375401"/>
                  <a:gd name="connsiteX17" fmla="*/ 2490 w 375403"/>
                  <a:gd name="connsiteY17" fmla="*/ 183518 h 375401"/>
                  <a:gd name="connsiteX18" fmla="*/ 2562 w 375403"/>
                  <a:gd name="connsiteY18" fmla="*/ 183733 h 375401"/>
                  <a:gd name="connsiteX19" fmla="*/ 1776 w 375403"/>
                  <a:gd name="connsiteY19" fmla="*/ 184518 h 375401"/>
                  <a:gd name="connsiteX20" fmla="*/ 4206 w 375403"/>
                  <a:gd name="connsiteY20" fmla="*/ 186945 h 375401"/>
                  <a:gd name="connsiteX21" fmla="*/ 4920 w 375403"/>
                  <a:gd name="connsiteY21" fmla="*/ 188301 h 375401"/>
                  <a:gd name="connsiteX22" fmla="*/ 1418 w 375403"/>
                  <a:gd name="connsiteY22" fmla="*/ 191799 h 375401"/>
                  <a:gd name="connsiteX23" fmla="*/ 89185 w 375403"/>
                  <a:gd name="connsiteY23" fmla="*/ 279458 h 375401"/>
                  <a:gd name="connsiteX24" fmla="*/ 2062 w 375403"/>
                  <a:gd name="connsiteY24" fmla="*/ 366689 h 375401"/>
                  <a:gd name="connsiteX25" fmla="*/ 6850 w 375403"/>
                  <a:gd name="connsiteY25" fmla="*/ 371472 h 375401"/>
                  <a:gd name="connsiteX26" fmla="*/ 8565 w 375403"/>
                  <a:gd name="connsiteY26" fmla="*/ 374899 h 375401"/>
                  <a:gd name="connsiteX27" fmla="*/ 125993 w 375403"/>
                  <a:gd name="connsiteY27" fmla="*/ 316221 h 375401"/>
                  <a:gd name="connsiteX28" fmla="*/ 184028 w 375403"/>
                  <a:gd name="connsiteY28" fmla="*/ 374185 h 375401"/>
                  <a:gd name="connsiteX29" fmla="*/ 187816 w 375403"/>
                  <a:gd name="connsiteY29" fmla="*/ 370402 h 375401"/>
                  <a:gd name="connsiteX30" fmla="*/ 191604 w 375403"/>
                  <a:gd name="connsiteY30" fmla="*/ 374185 h 375401"/>
                  <a:gd name="connsiteX31" fmla="*/ 249281 w 375403"/>
                  <a:gd name="connsiteY31" fmla="*/ 316435 h 375401"/>
                  <a:gd name="connsiteX32" fmla="*/ 366566 w 375403"/>
                  <a:gd name="connsiteY32" fmla="*/ 375184 h 375401"/>
                  <a:gd name="connsiteX33" fmla="*/ 367995 w 375403"/>
                  <a:gd name="connsiteY33" fmla="*/ 372400 h 375401"/>
                  <a:gd name="connsiteX34" fmla="*/ 373498 w 375403"/>
                  <a:gd name="connsiteY34" fmla="*/ 366975 h 375401"/>
                  <a:gd name="connsiteX35" fmla="*/ 286160 w 375403"/>
                  <a:gd name="connsiteY35" fmla="*/ 279530 h 375401"/>
                  <a:gd name="connsiteX36" fmla="*/ 373570 w 375403"/>
                  <a:gd name="connsiteY36" fmla="*/ 192084 h 375401"/>
                  <a:gd name="connsiteX37" fmla="*/ 370425 w 375403"/>
                  <a:gd name="connsiteY37" fmla="*/ 188944 h 375401"/>
                  <a:gd name="connsiteX38" fmla="*/ 193176 w 375403"/>
                  <a:gd name="connsiteY38" fmla="*/ 175452 h 375401"/>
                  <a:gd name="connsiteX39" fmla="*/ 193176 w 375403"/>
                  <a:gd name="connsiteY39" fmla="*/ 106067 h 375401"/>
                  <a:gd name="connsiteX40" fmla="*/ 239418 w 375403"/>
                  <a:gd name="connsiteY40" fmla="*/ 129195 h 375401"/>
                  <a:gd name="connsiteX41" fmla="*/ 193176 w 375403"/>
                  <a:gd name="connsiteY41" fmla="*/ 175452 h 375401"/>
                  <a:gd name="connsiteX42" fmla="*/ 249567 w 375403"/>
                  <a:gd name="connsiteY42" fmla="*/ 134192 h 375401"/>
                  <a:gd name="connsiteX43" fmla="*/ 347054 w 375403"/>
                  <a:gd name="connsiteY43" fmla="*/ 182947 h 375401"/>
                  <a:gd name="connsiteX44" fmla="*/ 200823 w 375403"/>
                  <a:gd name="connsiteY44" fmla="*/ 182947 h 375401"/>
                  <a:gd name="connsiteX45" fmla="*/ 249567 w 375403"/>
                  <a:gd name="connsiteY45" fmla="*/ 134192 h 375401"/>
                  <a:gd name="connsiteX46" fmla="*/ 199537 w 375403"/>
                  <a:gd name="connsiteY46" fmla="*/ 97215 h 375401"/>
                  <a:gd name="connsiteX47" fmla="*/ 247566 w 375403"/>
                  <a:gd name="connsiteY47" fmla="*/ 73302 h 375401"/>
                  <a:gd name="connsiteX48" fmla="*/ 271437 w 375403"/>
                  <a:gd name="connsiteY48" fmla="*/ 97144 h 375401"/>
                  <a:gd name="connsiteX49" fmla="*/ 247423 w 375403"/>
                  <a:gd name="connsiteY49" fmla="*/ 121129 h 375401"/>
                  <a:gd name="connsiteX50" fmla="*/ 199537 w 375403"/>
                  <a:gd name="connsiteY50" fmla="*/ 97215 h 375401"/>
                  <a:gd name="connsiteX51" fmla="*/ 182455 w 375403"/>
                  <a:gd name="connsiteY51" fmla="*/ 105781 h 375401"/>
                  <a:gd name="connsiteX52" fmla="*/ 182455 w 375403"/>
                  <a:gd name="connsiteY52" fmla="*/ 175809 h 375401"/>
                  <a:gd name="connsiteX53" fmla="*/ 135784 w 375403"/>
                  <a:gd name="connsiteY53" fmla="*/ 129053 h 375401"/>
                  <a:gd name="connsiteX54" fmla="*/ 182455 w 375403"/>
                  <a:gd name="connsiteY54" fmla="*/ 105781 h 375401"/>
                  <a:gd name="connsiteX55" fmla="*/ 127851 w 375403"/>
                  <a:gd name="connsiteY55" fmla="*/ 121058 h 375401"/>
                  <a:gd name="connsiteX56" fmla="*/ 104337 w 375403"/>
                  <a:gd name="connsiteY56" fmla="*/ 97501 h 375401"/>
                  <a:gd name="connsiteX57" fmla="*/ 128351 w 375403"/>
                  <a:gd name="connsiteY57" fmla="*/ 73587 h 375401"/>
                  <a:gd name="connsiteX58" fmla="*/ 175594 w 375403"/>
                  <a:gd name="connsiteY58" fmla="*/ 97215 h 375401"/>
                  <a:gd name="connsiteX59" fmla="*/ 127851 w 375403"/>
                  <a:gd name="connsiteY59" fmla="*/ 121058 h 375401"/>
                  <a:gd name="connsiteX60" fmla="*/ 174522 w 375403"/>
                  <a:gd name="connsiteY60" fmla="*/ 182947 h 375401"/>
                  <a:gd name="connsiteX61" fmla="*/ 27648 w 375403"/>
                  <a:gd name="connsiteY61" fmla="*/ 182947 h 375401"/>
                  <a:gd name="connsiteX62" fmla="*/ 125707 w 375403"/>
                  <a:gd name="connsiteY62" fmla="*/ 134050 h 375401"/>
                  <a:gd name="connsiteX63" fmla="*/ 174522 w 375403"/>
                  <a:gd name="connsiteY63" fmla="*/ 182947 h 375401"/>
                  <a:gd name="connsiteX64" fmla="*/ 174951 w 375403"/>
                  <a:gd name="connsiteY64" fmla="*/ 193655 h 375401"/>
                  <a:gd name="connsiteX65" fmla="*/ 125993 w 375403"/>
                  <a:gd name="connsiteY65" fmla="*/ 242696 h 375401"/>
                  <a:gd name="connsiteX66" fmla="*/ 28149 w 375403"/>
                  <a:gd name="connsiteY66" fmla="*/ 193655 h 375401"/>
                  <a:gd name="connsiteX67" fmla="*/ 174951 w 375403"/>
                  <a:gd name="connsiteY67" fmla="*/ 193655 h 375401"/>
                  <a:gd name="connsiteX68" fmla="*/ 182455 w 375403"/>
                  <a:gd name="connsiteY68" fmla="*/ 201293 h 375401"/>
                  <a:gd name="connsiteX69" fmla="*/ 182455 w 375403"/>
                  <a:gd name="connsiteY69" fmla="*/ 270964 h 375401"/>
                  <a:gd name="connsiteX70" fmla="*/ 136070 w 375403"/>
                  <a:gd name="connsiteY70" fmla="*/ 247693 h 375401"/>
                  <a:gd name="connsiteX71" fmla="*/ 182455 w 375403"/>
                  <a:gd name="connsiteY71" fmla="*/ 201293 h 375401"/>
                  <a:gd name="connsiteX72" fmla="*/ 175594 w 375403"/>
                  <a:gd name="connsiteY72" fmla="*/ 279458 h 375401"/>
                  <a:gd name="connsiteX73" fmla="*/ 128137 w 375403"/>
                  <a:gd name="connsiteY73" fmla="*/ 303158 h 375401"/>
                  <a:gd name="connsiteX74" fmla="*/ 104409 w 375403"/>
                  <a:gd name="connsiteY74" fmla="*/ 279458 h 375401"/>
                  <a:gd name="connsiteX75" fmla="*/ 128137 w 375403"/>
                  <a:gd name="connsiteY75" fmla="*/ 255688 h 375401"/>
                  <a:gd name="connsiteX76" fmla="*/ 175594 w 375403"/>
                  <a:gd name="connsiteY76" fmla="*/ 279458 h 375401"/>
                  <a:gd name="connsiteX77" fmla="*/ 193176 w 375403"/>
                  <a:gd name="connsiteY77" fmla="*/ 270678 h 375401"/>
                  <a:gd name="connsiteX78" fmla="*/ 193176 w 375403"/>
                  <a:gd name="connsiteY78" fmla="*/ 201650 h 375401"/>
                  <a:gd name="connsiteX79" fmla="*/ 239204 w 375403"/>
                  <a:gd name="connsiteY79" fmla="*/ 247693 h 375401"/>
                  <a:gd name="connsiteX80" fmla="*/ 193176 w 375403"/>
                  <a:gd name="connsiteY80" fmla="*/ 270678 h 375401"/>
                  <a:gd name="connsiteX81" fmla="*/ 247208 w 375403"/>
                  <a:gd name="connsiteY81" fmla="*/ 255688 h 375401"/>
                  <a:gd name="connsiteX82" fmla="*/ 271080 w 375403"/>
                  <a:gd name="connsiteY82" fmla="*/ 279530 h 375401"/>
                  <a:gd name="connsiteX83" fmla="*/ 247208 w 375403"/>
                  <a:gd name="connsiteY83" fmla="*/ 303372 h 375401"/>
                  <a:gd name="connsiteX84" fmla="*/ 199466 w 375403"/>
                  <a:gd name="connsiteY84" fmla="*/ 279458 h 375401"/>
                  <a:gd name="connsiteX85" fmla="*/ 247208 w 375403"/>
                  <a:gd name="connsiteY85" fmla="*/ 255688 h 375401"/>
                  <a:gd name="connsiteX86" fmla="*/ 200395 w 375403"/>
                  <a:gd name="connsiteY86" fmla="*/ 193655 h 375401"/>
                  <a:gd name="connsiteX87" fmla="*/ 347411 w 375403"/>
                  <a:gd name="connsiteY87" fmla="*/ 193655 h 375401"/>
                  <a:gd name="connsiteX88" fmla="*/ 249352 w 375403"/>
                  <a:gd name="connsiteY88" fmla="*/ 242624 h 375401"/>
                  <a:gd name="connsiteX89" fmla="*/ 200395 w 375403"/>
                  <a:gd name="connsiteY89" fmla="*/ 193655 h 375401"/>
                  <a:gd name="connsiteX90" fmla="*/ 343409 w 375403"/>
                  <a:gd name="connsiteY90" fmla="*/ 169170 h 375401"/>
                  <a:gd name="connsiteX91" fmla="*/ 257500 w 375403"/>
                  <a:gd name="connsiteY91" fmla="*/ 126197 h 375401"/>
                  <a:gd name="connsiteX92" fmla="*/ 279013 w 375403"/>
                  <a:gd name="connsiteY92" fmla="*/ 104711 h 375401"/>
                  <a:gd name="connsiteX93" fmla="*/ 343409 w 375403"/>
                  <a:gd name="connsiteY93" fmla="*/ 169170 h 375401"/>
                  <a:gd name="connsiteX94" fmla="*/ 342551 w 375403"/>
                  <a:gd name="connsiteY94" fmla="*/ 25974 h 375401"/>
                  <a:gd name="connsiteX95" fmla="*/ 278942 w 375403"/>
                  <a:gd name="connsiteY95" fmla="*/ 89577 h 375401"/>
                  <a:gd name="connsiteX96" fmla="*/ 257643 w 375403"/>
                  <a:gd name="connsiteY96" fmla="*/ 68305 h 375401"/>
                  <a:gd name="connsiteX97" fmla="*/ 342551 w 375403"/>
                  <a:gd name="connsiteY97" fmla="*/ 25974 h 375401"/>
                  <a:gd name="connsiteX98" fmla="*/ 193176 w 375403"/>
                  <a:gd name="connsiteY98" fmla="*/ 88435 h 375401"/>
                  <a:gd name="connsiteX99" fmla="*/ 193176 w 375403"/>
                  <a:gd name="connsiteY99" fmla="*/ 18907 h 375401"/>
                  <a:gd name="connsiteX100" fmla="*/ 239561 w 375403"/>
                  <a:gd name="connsiteY100" fmla="*/ 65307 h 375401"/>
                  <a:gd name="connsiteX101" fmla="*/ 193176 w 375403"/>
                  <a:gd name="connsiteY101" fmla="*/ 88435 h 375401"/>
                  <a:gd name="connsiteX102" fmla="*/ 182455 w 375403"/>
                  <a:gd name="connsiteY102" fmla="*/ 19621 h 375401"/>
                  <a:gd name="connsiteX103" fmla="*/ 182455 w 375403"/>
                  <a:gd name="connsiteY103" fmla="*/ 88649 h 375401"/>
                  <a:gd name="connsiteX104" fmla="*/ 136285 w 375403"/>
                  <a:gd name="connsiteY104" fmla="*/ 65592 h 375401"/>
                  <a:gd name="connsiteX105" fmla="*/ 182455 w 375403"/>
                  <a:gd name="connsiteY105" fmla="*/ 19621 h 375401"/>
                  <a:gd name="connsiteX106" fmla="*/ 32723 w 375403"/>
                  <a:gd name="connsiteY106" fmla="*/ 25832 h 375401"/>
                  <a:gd name="connsiteX107" fmla="*/ 118203 w 375403"/>
                  <a:gd name="connsiteY107" fmla="*/ 68519 h 375401"/>
                  <a:gd name="connsiteX108" fmla="*/ 96761 w 375403"/>
                  <a:gd name="connsiteY108" fmla="*/ 89863 h 375401"/>
                  <a:gd name="connsiteX109" fmla="*/ 32723 w 375403"/>
                  <a:gd name="connsiteY109" fmla="*/ 25832 h 375401"/>
                  <a:gd name="connsiteX110" fmla="*/ 96690 w 375403"/>
                  <a:gd name="connsiteY110" fmla="*/ 105068 h 375401"/>
                  <a:gd name="connsiteX111" fmla="*/ 117702 w 375403"/>
                  <a:gd name="connsiteY111" fmla="*/ 126054 h 375401"/>
                  <a:gd name="connsiteX112" fmla="*/ 33437 w 375403"/>
                  <a:gd name="connsiteY112" fmla="*/ 168100 h 375401"/>
                  <a:gd name="connsiteX113" fmla="*/ 96690 w 375403"/>
                  <a:gd name="connsiteY113" fmla="*/ 105068 h 375401"/>
                  <a:gd name="connsiteX114" fmla="*/ 32723 w 375403"/>
                  <a:gd name="connsiteY114" fmla="*/ 207932 h 375401"/>
                  <a:gd name="connsiteX115" fmla="*/ 117988 w 375403"/>
                  <a:gd name="connsiteY115" fmla="*/ 250619 h 375401"/>
                  <a:gd name="connsiteX116" fmla="*/ 96761 w 375403"/>
                  <a:gd name="connsiteY116" fmla="*/ 271892 h 375401"/>
                  <a:gd name="connsiteX117" fmla="*/ 32723 w 375403"/>
                  <a:gd name="connsiteY117" fmla="*/ 207932 h 375401"/>
                  <a:gd name="connsiteX118" fmla="*/ 33295 w 375403"/>
                  <a:gd name="connsiteY118" fmla="*/ 350557 h 375401"/>
                  <a:gd name="connsiteX119" fmla="*/ 96832 w 375403"/>
                  <a:gd name="connsiteY119" fmla="*/ 287025 h 375401"/>
                  <a:gd name="connsiteX120" fmla="*/ 118060 w 375403"/>
                  <a:gd name="connsiteY120" fmla="*/ 308226 h 375401"/>
                  <a:gd name="connsiteX121" fmla="*/ 33295 w 375403"/>
                  <a:gd name="connsiteY121" fmla="*/ 350557 h 375401"/>
                  <a:gd name="connsiteX122" fmla="*/ 182455 w 375403"/>
                  <a:gd name="connsiteY122" fmla="*/ 288024 h 375401"/>
                  <a:gd name="connsiteX123" fmla="*/ 182455 w 375403"/>
                  <a:gd name="connsiteY123" fmla="*/ 357552 h 375401"/>
                  <a:gd name="connsiteX124" fmla="*/ 136070 w 375403"/>
                  <a:gd name="connsiteY124" fmla="*/ 311224 h 375401"/>
                  <a:gd name="connsiteX125" fmla="*/ 182455 w 375403"/>
                  <a:gd name="connsiteY125" fmla="*/ 288024 h 375401"/>
                  <a:gd name="connsiteX126" fmla="*/ 193248 w 375403"/>
                  <a:gd name="connsiteY126" fmla="*/ 357481 h 375401"/>
                  <a:gd name="connsiteX127" fmla="*/ 193248 w 375403"/>
                  <a:gd name="connsiteY127" fmla="*/ 288310 h 375401"/>
                  <a:gd name="connsiteX128" fmla="*/ 239275 w 375403"/>
                  <a:gd name="connsiteY128" fmla="*/ 311367 h 375401"/>
                  <a:gd name="connsiteX129" fmla="*/ 193248 w 375403"/>
                  <a:gd name="connsiteY129" fmla="*/ 357481 h 375401"/>
                  <a:gd name="connsiteX130" fmla="*/ 342623 w 375403"/>
                  <a:gd name="connsiteY130" fmla="*/ 351199 h 375401"/>
                  <a:gd name="connsiteX131" fmla="*/ 257286 w 375403"/>
                  <a:gd name="connsiteY131" fmla="*/ 308440 h 375401"/>
                  <a:gd name="connsiteX132" fmla="*/ 278584 w 375403"/>
                  <a:gd name="connsiteY132" fmla="*/ 287097 h 375401"/>
                  <a:gd name="connsiteX133" fmla="*/ 342623 w 375403"/>
                  <a:gd name="connsiteY133" fmla="*/ 351199 h 375401"/>
                  <a:gd name="connsiteX134" fmla="*/ 257286 w 375403"/>
                  <a:gd name="connsiteY134" fmla="*/ 250619 h 375401"/>
                  <a:gd name="connsiteX135" fmla="*/ 342337 w 375403"/>
                  <a:gd name="connsiteY135" fmla="*/ 208146 h 375401"/>
                  <a:gd name="connsiteX136" fmla="*/ 278584 w 375403"/>
                  <a:gd name="connsiteY136" fmla="*/ 271963 h 375401"/>
                  <a:gd name="connsiteX137" fmla="*/ 257286 w 375403"/>
                  <a:gd name="connsiteY137" fmla="*/ 250619 h 37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75403" h="375401">
                    <a:moveTo>
                      <a:pt x="370425" y="188944"/>
                    </a:moveTo>
                    <a:lnTo>
                      <a:pt x="370282" y="188658"/>
                    </a:lnTo>
                    <a:lnTo>
                      <a:pt x="374213" y="184732"/>
                    </a:lnTo>
                    <a:lnTo>
                      <a:pt x="286589" y="97144"/>
                    </a:lnTo>
                    <a:lnTo>
                      <a:pt x="373784" y="9913"/>
                    </a:lnTo>
                    <a:lnTo>
                      <a:pt x="369782" y="5915"/>
                    </a:lnTo>
                    <a:lnTo>
                      <a:pt x="367566" y="1490"/>
                    </a:lnTo>
                    <a:lnTo>
                      <a:pt x="249710" y="60239"/>
                    </a:lnTo>
                    <a:lnTo>
                      <a:pt x="191675" y="2204"/>
                    </a:lnTo>
                    <a:lnTo>
                      <a:pt x="187816" y="5987"/>
                    </a:lnTo>
                    <a:lnTo>
                      <a:pt x="184385" y="2560"/>
                    </a:lnTo>
                    <a:lnTo>
                      <a:pt x="126207" y="60524"/>
                    </a:lnTo>
                    <a:lnTo>
                      <a:pt x="7851" y="1418"/>
                    </a:lnTo>
                    <a:lnTo>
                      <a:pt x="5421" y="6201"/>
                    </a:lnTo>
                    <a:lnTo>
                      <a:pt x="1704" y="9913"/>
                    </a:lnTo>
                    <a:lnTo>
                      <a:pt x="89114" y="97430"/>
                    </a:lnTo>
                    <a:lnTo>
                      <a:pt x="3062" y="183233"/>
                    </a:lnTo>
                    <a:lnTo>
                      <a:pt x="2490" y="183518"/>
                    </a:lnTo>
                    <a:lnTo>
                      <a:pt x="2562" y="183733"/>
                    </a:lnTo>
                    <a:lnTo>
                      <a:pt x="1776" y="184518"/>
                    </a:lnTo>
                    <a:lnTo>
                      <a:pt x="4206" y="186945"/>
                    </a:lnTo>
                    <a:lnTo>
                      <a:pt x="4920" y="188301"/>
                    </a:lnTo>
                    <a:lnTo>
                      <a:pt x="1418" y="191799"/>
                    </a:lnTo>
                    <a:lnTo>
                      <a:pt x="89185" y="279458"/>
                    </a:lnTo>
                    <a:lnTo>
                      <a:pt x="2062" y="366689"/>
                    </a:lnTo>
                    <a:lnTo>
                      <a:pt x="6850" y="371472"/>
                    </a:lnTo>
                    <a:lnTo>
                      <a:pt x="8565" y="374899"/>
                    </a:lnTo>
                    <a:lnTo>
                      <a:pt x="125993" y="316221"/>
                    </a:lnTo>
                    <a:lnTo>
                      <a:pt x="184028" y="374185"/>
                    </a:lnTo>
                    <a:lnTo>
                      <a:pt x="187816" y="370402"/>
                    </a:lnTo>
                    <a:lnTo>
                      <a:pt x="191604" y="374185"/>
                    </a:lnTo>
                    <a:lnTo>
                      <a:pt x="249281" y="316435"/>
                    </a:lnTo>
                    <a:lnTo>
                      <a:pt x="366566" y="375184"/>
                    </a:lnTo>
                    <a:lnTo>
                      <a:pt x="367995" y="372400"/>
                    </a:lnTo>
                    <a:lnTo>
                      <a:pt x="373498" y="366975"/>
                    </a:lnTo>
                    <a:lnTo>
                      <a:pt x="286160" y="279530"/>
                    </a:lnTo>
                    <a:lnTo>
                      <a:pt x="373570" y="192084"/>
                    </a:lnTo>
                    <a:lnTo>
                      <a:pt x="370425" y="188944"/>
                    </a:lnTo>
                    <a:close/>
                    <a:moveTo>
                      <a:pt x="193176" y="175452"/>
                    </a:moveTo>
                    <a:lnTo>
                      <a:pt x="193176" y="106067"/>
                    </a:lnTo>
                    <a:lnTo>
                      <a:pt x="239418" y="129195"/>
                    </a:lnTo>
                    <a:lnTo>
                      <a:pt x="193176" y="175452"/>
                    </a:lnTo>
                    <a:close/>
                    <a:moveTo>
                      <a:pt x="249567" y="134192"/>
                    </a:moveTo>
                    <a:lnTo>
                      <a:pt x="347054" y="182947"/>
                    </a:lnTo>
                    <a:lnTo>
                      <a:pt x="200823" y="182947"/>
                    </a:lnTo>
                    <a:lnTo>
                      <a:pt x="249567" y="134192"/>
                    </a:lnTo>
                    <a:close/>
                    <a:moveTo>
                      <a:pt x="199537" y="97215"/>
                    </a:moveTo>
                    <a:lnTo>
                      <a:pt x="247566" y="73302"/>
                    </a:lnTo>
                    <a:lnTo>
                      <a:pt x="271437" y="97144"/>
                    </a:lnTo>
                    <a:lnTo>
                      <a:pt x="247423" y="121129"/>
                    </a:lnTo>
                    <a:lnTo>
                      <a:pt x="199537" y="97215"/>
                    </a:lnTo>
                    <a:close/>
                    <a:moveTo>
                      <a:pt x="182455" y="105781"/>
                    </a:moveTo>
                    <a:lnTo>
                      <a:pt x="182455" y="175809"/>
                    </a:lnTo>
                    <a:lnTo>
                      <a:pt x="135784" y="129053"/>
                    </a:lnTo>
                    <a:lnTo>
                      <a:pt x="182455" y="105781"/>
                    </a:lnTo>
                    <a:close/>
                    <a:moveTo>
                      <a:pt x="127851" y="121058"/>
                    </a:moveTo>
                    <a:lnTo>
                      <a:pt x="104337" y="97501"/>
                    </a:lnTo>
                    <a:lnTo>
                      <a:pt x="128351" y="73587"/>
                    </a:lnTo>
                    <a:lnTo>
                      <a:pt x="175594" y="97215"/>
                    </a:lnTo>
                    <a:lnTo>
                      <a:pt x="127851" y="121058"/>
                    </a:lnTo>
                    <a:close/>
                    <a:moveTo>
                      <a:pt x="174522" y="182947"/>
                    </a:moveTo>
                    <a:lnTo>
                      <a:pt x="27648" y="182947"/>
                    </a:lnTo>
                    <a:lnTo>
                      <a:pt x="125707" y="134050"/>
                    </a:lnTo>
                    <a:lnTo>
                      <a:pt x="174522" y="182947"/>
                    </a:lnTo>
                    <a:close/>
                    <a:moveTo>
                      <a:pt x="174951" y="193655"/>
                    </a:moveTo>
                    <a:lnTo>
                      <a:pt x="125993" y="242696"/>
                    </a:lnTo>
                    <a:lnTo>
                      <a:pt x="28149" y="193655"/>
                    </a:lnTo>
                    <a:lnTo>
                      <a:pt x="174951" y="193655"/>
                    </a:lnTo>
                    <a:close/>
                    <a:moveTo>
                      <a:pt x="182455" y="201293"/>
                    </a:moveTo>
                    <a:lnTo>
                      <a:pt x="182455" y="270964"/>
                    </a:lnTo>
                    <a:lnTo>
                      <a:pt x="136070" y="247693"/>
                    </a:lnTo>
                    <a:lnTo>
                      <a:pt x="182455" y="201293"/>
                    </a:lnTo>
                    <a:close/>
                    <a:moveTo>
                      <a:pt x="175594" y="279458"/>
                    </a:moveTo>
                    <a:lnTo>
                      <a:pt x="128137" y="303158"/>
                    </a:lnTo>
                    <a:lnTo>
                      <a:pt x="104409" y="279458"/>
                    </a:lnTo>
                    <a:lnTo>
                      <a:pt x="128137" y="255688"/>
                    </a:lnTo>
                    <a:lnTo>
                      <a:pt x="175594" y="279458"/>
                    </a:lnTo>
                    <a:close/>
                    <a:moveTo>
                      <a:pt x="193176" y="270678"/>
                    </a:moveTo>
                    <a:lnTo>
                      <a:pt x="193176" y="201650"/>
                    </a:lnTo>
                    <a:lnTo>
                      <a:pt x="239204" y="247693"/>
                    </a:lnTo>
                    <a:lnTo>
                      <a:pt x="193176" y="270678"/>
                    </a:lnTo>
                    <a:close/>
                    <a:moveTo>
                      <a:pt x="247208" y="255688"/>
                    </a:moveTo>
                    <a:lnTo>
                      <a:pt x="271080" y="279530"/>
                    </a:lnTo>
                    <a:lnTo>
                      <a:pt x="247208" y="303372"/>
                    </a:lnTo>
                    <a:lnTo>
                      <a:pt x="199466" y="279458"/>
                    </a:lnTo>
                    <a:lnTo>
                      <a:pt x="247208" y="255688"/>
                    </a:lnTo>
                    <a:close/>
                    <a:moveTo>
                      <a:pt x="200395" y="193655"/>
                    </a:moveTo>
                    <a:lnTo>
                      <a:pt x="347411" y="193655"/>
                    </a:lnTo>
                    <a:lnTo>
                      <a:pt x="249352" y="242624"/>
                    </a:lnTo>
                    <a:lnTo>
                      <a:pt x="200395" y="193655"/>
                    </a:lnTo>
                    <a:close/>
                    <a:moveTo>
                      <a:pt x="343409" y="169170"/>
                    </a:moveTo>
                    <a:lnTo>
                      <a:pt x="257500" y="126197"/>
                    </a:lnTo>
                    <a:lnTo>
                      <a:pt x="279013" y="104711"/>
                    </a:lnTo>
                    <a:lnTo>
                      <a:pt x="343409" y="169170"/>
                    </a:lnTo>
                    <a:close/>
                    <a:moveTo>
                      <a:pt x="342551" y="25974"/>
                    </a:moveTo>
                    <a:lnTo>
                      <a:pt x="278942" y="89577"/>
                    </a:lnTo>
                    <a:lnTo>
                      <a:pt x="257643" y="68305"/>
                    </a:lnTo>
                    <a:lnTo>
                      <a:pt x="342551" y="25974"/>
                    </a:lnTo>
                    <a:close/>
                    <a:moveTo>
                      <a:pt x="193176" y="88435"/>
                    </a:moveTo>
                    <a:lnTo>
                      <a:pt x="193176" y="18907"/>
                    </a:lnTo>
                    <a:lnTo>
                      <a:pt x="239561" y="65307"/>
                    </a:lnTo>
                    <a:lnTo>
                      <a:pt x="193176" y="88435"/>
                    </a:lnTo>
                    <a:close/>
                    <a:moveTo>
                      <a:pt x="182455" y="19621"/>
                    </a:moveTo>
                    <a:lnTo>
                      <a:pt x="182455" y="88649"/>
                    </a:lnTo>
                    <a:lnTo>
                      <a:pt x="136285" y="65592"/>
                    </a:lnTo>
                    <a:lnTo>
                      <a:pt x="182455" y="19621"/>
                    </a:lnTo>
                    <a:close/>
                    <a:moveTo>
                      <a:pt x="32723" y="25832"/>
                    </a:moveTo>
                    <a:lnTo>
                      <a:pt x="118203" y="68519"/>
                    </a:lnTo>
                    <a:lnTo>
                      <a:pt x="96761" y="89863"/>
                    </a:lnTo>
                    <a:lnTo>
                      <a:pt x="32723" y="25832"/>
                    </a:lnTo>
                    <a:close/>
                    <a:moveTo>
                      <a:pt x="96690" y="105068"/>
                    </a:moveTo>
                    <a:lnTo>
                      <a:pt x="117702" y="126054"/>
                    </a:lnTo>
                    <a:lnTo>
                      <a:pt x="33437" y="168100"/>
                    </a:lnTo>
                    <a:lnTo>
                      <a:pt x="96690" y="105068"/>
                    </a:lnTo>
                    <a:close/>
                    <a:moveTo>
                      <a:pt x="32723" y="207932"/>
                    </a:moveTo>
                    <a:lnTo>
                      <a:pt x="117988" y="250619"/>
                    </a:lnTo>
                    <a:lnTo>
                      <a:pt x="96761" y="271892"/>
                    </a:lnTo>
                    <a:lnTo>
                      <a:pt x="32723" y="207932"/>
                    </a:lnTo>
                    <a:close/>
                    <a:moveTo>
                      <a:pt x="33295" y="350557"/>
                    </a:moveTo>
                    <a:lnTo>
                      <a:pt x="96832" y="287025"/>
                    </a:lnTo>
                    <a:lnTo>
                      <a:pt x="118060" y="308226"/>
                    </a:lnTo>
                    <a:lnTo>
                      <a:pt x="33295" y="350557"/>
                    </a:lnTo>
                    <a:close/>
                    <a:moveTo>
                      <a:pt x="182455" y="288024"/>
                    </a:moveTo>
                    <a:lnTo>
                      <a:pt x="182455" y="357552"/>
                    </a:lnTo>
                    <a:lnTo>
                      <a:pt x="136070" y="311224"/>
                    </a:lnTo>
                    <a:lnTo>
                      <a:pt x="182455" y="288024"/>
                    </a:lnTo>
                    <a:close/>
                    <a:moveTo>
                      <a:pt x="193248" y="357481"/>
                    </a:moveTo>
                    <a:lnTo>
                      <a:pt x="193248" y="288310"/>
                    </a:lnTo>
                    <a:lnTo>
                      <a:pt x="239275" y="311367"/>
                    </a:lnTo>
                    <a:lnTo>
                      <a:pt x="193248" y="357481"/>
                    </a:lnTo>
                    <a:close/>
                    <a:moveTo>
                      <a:pt x="342623" y="351199"/>
                    </a:moveTo>
                    <a:lnTo>
                      <a:pt x="257286" y="308440"/>
                    </a:lnTo>
                    <a:lnTo>
                      <a:pt x="278584" y="287097"/>
                    </a:lnTo>
                    <a:lnTo>
                      <a:pt x="342623" y="351199"/>
                    </a:lnTo>
                    <a:close/>
                    <a:moveTo>
                      <a:pt x="257286" y="250619"/>
                    </a:moveTo>
                    <a:lnTo>
                      <a:pt x="342337" y="208146"/>
                    </a:lnTo>
                    <a:lnTo>
                      <a:pt x="278584" y="271963"/>
                    </a:lnTo>
                    <a:lnTo>
                      <a:pt x="257286" y="250619"/>
                    </a:lnTo>
                    <a:close/>
                  </a:path>
                </a:pathLst>
              </a:custGeom>
              <a:solidFill>
                <a:srgbClr val="50E6FF"/>
              </a:solidFill>
              <a:ln w="4222"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41A3BD2D-9538-46E1-A413-6C5ABF4F714D}"/>
                  </a:ext>
                </a:extLst>
              </p:cNvPr>
              <p:cNvSpPr/>
              <p:nvPr/>
            </p:nvSpPr>
            <p:spPr>
              <a:xfrm>
                <a:off x="10496639"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FF27F7A8-F17E-4BCC-BDFB-D452284D2603}"/>
                  </a:ext>
                </a:extLst>
              </p:cNvPr>
              <p:cNvSpPr/>
              <p:nvPr/>
            </p:nvSpPr>
            <p:spPr>
              <a:xfrm>
                <a:off x="10314957" y="1253958"/>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FC00E5CB-7337-4A6D-8BF0-B8CB2DDBFAA6}"/>
                  </a:ext>
                </a:extLst>
              </p:cNvPr>
              <p:cNvSpPr/>
              <p:nvPr/>
            </p:nvSpPr>
            <p:spPr>
              <a:xfrm>
                <a:off x="10131992"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125FF8FE-8AD5-4A2D-931F-5D00A050199B}"/>
                  </a:ext>
                </a:extLst>
              </p:cNvPr>
              <p:cNvSpPr/>
              <p:nvPr/>
            </p:nvSpPr>
            <p:spPr>
              <a:xfrm>
                <a:off x="10496497"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FF001A0F-2AC7-44CF-BE6F-F06A0463AF50}"/>
                  </a:ext>
                </a:extLst>
              </p:cNvPr>
              <p:cNvSpPr/>
              <p:nvPr/>
            </p:nvSpPr>
            <p:spPr>
              <a:xfrm>
                <a:off x="10314957" y="1436693"/>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BCEC655A-FD8D-4ACC-B144-167E1A249761}"/>
                  </a:ext>
                </a:extLst>
              </p:cNvPr>
              <p:cNvSpPr/>
              <p:nvPr/>
            </p:nvSpPr>
            <p:spPr>
              <a:xfrm>
                <a:off x="10131992"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A8CA642E-52F2-4CBE-BE9C-8A3278702A72}"/>
                  </a:ext>
                </a:extLst>
              </p:cNvPr>
              <p:cNvSpPr/>
              <p:nvPr/>
            </p:nvSpPr>
            <p:spPr>
              <a:xfrm>
                <a:off x="10496497"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CADCC8B3-3C51-4BDB-B232-E0483EA5CCEA}"/>
                  </a:ext>
                </a:extLst>
              </p:cNvPr>
              <p:cNvSpPr/>
              <p:nvPr/>
            </p:nvSpPr>
            <p:spPr>
              <a:xfrm>
                <a:off x="10314957" y="1618012"/>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9D8041FE-7B05-44BD-AD4C-93E60E834132}"/>
                  </a:ext>
                </a:extLst>
              </p:cNvPr>
              <p:cNvSpPr/>
              <p:nvPr/>
            </p:nvSpPr>
            <p:spPr>
              <a:xfrm>
                <a:off x="10131992"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grpSp>
        <p:pic>
          <p:nvPicPr>
            <p:cNvPr id="20501" name="Graphic 20500">
              <a:extLst>
                <a:ext uri="{FF2B5EF4-FFF2-40B4-BE49-F238E27FC236}">
                  <a16:creationId xmlns:a16="http://schemas.microsoft.com/office/drawing/2014/main" id="{E8DED51F-563F-4598-98EF-FDF47EAD002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22015" y="2298034"/>
              <a:ext cx="211693" cy="220575"/>
            </a:xfrm>
            <a:prstGeom prst="rect">
              <a:avLst/>
            </a:prstGeom>
          </p:spPr>
        </p:pic>
      </p:grpSp>
      <p:sp>
        <p:nvSpPr>
          <p:cNvPr id="515" name="Rectangle 514">
            <a:extLst>
              <a:ext uri="{FF2B5EF4-FFF2-40B4-BE49-F238E27FC236}">
                <a16:creationId xmlns:a16="http://schemas.microsoft.com/office/drawing/2014/main" id="{0DB01049-E65F-44F4-8F09-44477D9D6D27}"/>
              </a:ext>
            </a:extLst>
          </p:cNvPr>
          <p:cNvSpPr/>
          <p:nvPr/>
        </p:nvSpPr>
        <p:spPr bwMode="auto">
          <a:xfrm>
            <a:off x="6996868" y="2823610"/>
            <a:ext cx="916966" cy="220884"/>
          </a:xfrm>
          <a:prstGeom prst="rect">
            <a:avLst/>
          </a:prstGeom>
          <a:solidFill>
            <a:schemeClr val="tx1">
              <a:lumMod val="50000"/>
              <a:lumOff val="50000"/>
              <a:alpha val="1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16" name="Rectangle 515">
            <a:extLst>
              <a:ext uri="{FF2B5EF4-FFF2-40B4-BE49-F238E27FC236}">
                <a16:creationId xmlns:a16="http://schemas.microsoft.com/office/drawing/2014/main" id="{927FA245-F7B5-418C-9282-E72469B4C4CD}"/>
              </a:ext>
            </a:extLst>
          </p:cNvPr>
          <p:cNvSpPr/>
          <p:nvPr/>
        </p:nvSpPr>
        <p:spPr bwMode="auto">
          <a:xfrm>
            <a:off x="7000467" y="2686829"/>
            <a:ext cx="906840"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17" name="Rectangle 516">
            <a:extLst>
              <a:ext uri="{FF2B5EF4-FFF2-40B4-BE49-F238E27FC236}">
                <a16:creationId xmlns:a16="http://schemas.microsoft.com/office/drawing/2014/main" id="{09C73E42-F32B-43FD-A7EA-CE1B07B84AB3}"/>
              </a:ext>
            </a:extLst>
          </p:cNvPr>
          <p:cNvSpPr/>
          <p:nvPr/>
        </p:nvSpPr>
        <p:spPr bwMode="auto">
          <a:xfrm>
            <a:off x="7000467" y="2698663"/>
            <a:ext cx="895270"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Visualization</a:t>
            </a:r>
          </a:p>
        </p:txBody>
      </p:sp>
      <p:sp>
        <p:nvSpPr>
          <p:cNvPr id="518" name="Rectangle 517">
            <a:extLst>
              <a:ext uri="{FF2B5EF4-FFF2-40B4-BE49-F238E27FC236}">
                <a16:creationId xmlns:a16="http://schemas.microsoft.com/office/drawing/2014/main" id="{88BDE0BB-346D-4926-8899-405392AABC30}"/>
              </a:ext>
            </a:extLst>
          </p:cNvPr>
          <p:cNvSpPr/>
          <p:nvPr/>
        </p:nvSpPr>
        <p:spPr bwMode="auto">
          <a:xfrm>
            <a:off x="6988338" y="2819605"/>
            <a:ext cx="985403" cy="22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Power BI</a:t>
            </a:r>
            <a:endParaRPr lang="en-US" sz="600" dirty="0">
              <a:solidFill>
                <a:srgbClr val="000000"/>
              </a:solidFill>
              <a:latin typeface="+mj-lt"/>
              <a:ea typeface="Segoe UI" pitchFamily="34" charset="0"/>
              <a:cs typeface="Cascadia Code" panose="020B0609020000020004" pitchFamily="49" charset="0"/>
            </a:endParaRPr>
          </a:p>
        </p:txBody>
      </p:sp>
      <p:pic>
        <p:nvPicPr>
          <p:cNvPr id="20503" name="Picture 20502">
            <a:extLst>
              <a:ext uri="{FF2B5EF4-FFF2-40B4-BE49-F238E27FC236}">
                <a16:creationId xmlns:a16="http://schemas.microsoft.com/office/drawing/2014/main" id="{CCEC3CDA-24B0-4462-88A1-15766197430E}"/>
              </a:ext>
            </a:extLst>
          </p:cNvPr>
          <p:cNvPicPr>
            <a:picLocks noChangeAspect="1"/>
          </p:cNvPicPr>
          <p:nvPr/>
        </p:nvPicPr>
        <p:blipFill>
          <a:blip r:embed="rId20"/>
          <a:stretch>
            <a:fillRect/>
          </a:stretch>
        </p:blipFill>
        <p:spPr>
          <a:xfrm>
            <a:off x="7136335" y="2881141"/>
            <a:ext cx="137570" cy="104692"/>
          </a:xfrm>
          <a:prstGeom prst="rect">
            <a:avLst/>
          </a:prstGeom>
        </p:spPr>
      </p:pic>
      <p:pic>
        <p:nvPicPr>
          <p:cNvPr id="20506" name="Graphic 20505">
            <a:extLst>
              <a:ext uri="{FF2B5EF4-FFF2-40B4-BE49-F238E27FC236}">
                <a16:creationId xmlns:a16="http://schemas.microsoft.com/office/drawing/2014/main" id="{D4EDF0A8-F569-4131-9888-C9098260786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195994" y="2723071"/>
            <a:ext cx="90810" cy="89391"/>
          </a:xfrm>
          <a:prstGeom prst="rect">
            <a:avLst/>
          </a:prstGeom>
        </p:spPr>
      </p:pic>
      <p:cxnSp>
        <p:nvCxnSpPr>
          <p:cNvPr id="20514" name="Straight Arrow Connector 20513">
            <a:extLst>
              <a:ext uri="{FF2B5EF4-FFF2-40B4-BE49-F238E27FC236}">
                <a16:creationId xmlns:a16="http://schemas.microsoft.com/office/drawing/2014/main" id="{5B54411E-AA04-411A-A80A-F31280AF8831}"/>
              </a:ext>
            </a:extLst>
          </p:cNvPr>
          <p:cNvCxnSpPr>
            <a:cxnSpLocks/>
          </p:cNvCxnSpPr>
          <p:nvPr/>
        </p:nvCxnSpPr>
        <p:spPr>
          <a:xfrm flipV="1">
            <a:off x="5475526" y="3801134"/>
            <a:ext cx="0" cy="257179"/>
          </a:xfrm>
          <a:prstGeom prst="straightConnector1">
            <a:avLst/>
          </a:prstGeom>
          <a:ln>
            <a:solidFill>
              <a:srgbClr val="00B0F0">
                <a:alpha val="50000"/>
              </a:srgbClr>
            </a:solidFill>
            <a:prstDash val="dash"/>
            <a:headEnd type="triangle" w="sm" len="sm"/>
            <a:tailEnd type="triangle" w="sm" len="sm"/>
          </a:ln>
          <a:effectLst>
            <a:glow rad="63500">
              <a:schemeClr val="accent3">
                <a:satMod val="175000"/>
                <a:alpha val="10000"/>
              </a:schemeClr>
            </a:glow>
          </a:effectLst>
        </p:spPr>
        <p:style>
          <a:lnRef idx="1">
            <a:schemeClr val="accent1"/>
          </a:lnRef>
          <a:fillRef idx="0">
            <a:schemeClr val="accent1"/>
          </a:fillRef>
          <a:effectRef idx="0">
            <a:schemeClr val="accent1"/>
          </a:effectRef>
          <a:fontRef idx="minor">
            <a:schemeClr val="tx1"/>
          </a:fontRef>
        </p:style>
      </p:cxnSp>
      <p:cxnSp>
        <p:nvCxnSpPr>
          <p:cNvPr id="20518" name="Straight Arrow Connector 20517">
            <a:extLst>
              <a:ext uri="{FF2B5EF4-FFF2-40B4-BE49-F238E27FC236}">
                <a16:creationId xmlns:a16="http://schemas.microsoft.com/office/drawing/2014/main" id="{A6C0DCA0-E6C6-4F73-9824-1F969874DAFC}"/>
              </a:ext>
            </a:extLst>
          </p:cNvPr>
          <p:cNvCxnSpPr>
            <a:cxnSpLocks/>
            <a:endCxn id="491" idx="2"/>
          </p:cNvCxnSpPr>
          <p:nvPr/>
        </p:nvCxnSpPr>
        <p:spPr>
          <a:xfrm flipV="1">
            <a:off x="7481039" y="3666154"/>
            <a:ext cx="3069" cy="390971"/>
          </a:xfrm>
          <a:prstGeom prst="straightConnector1">
            <a:avLst/>
          </a:prstGeom>
          <a:ln>
            <a:solidFill>
              <a:srgbClr val="00B0F0">
                <a:alpha val="50000"/>
              </a:srgbClr>
            </a:solidFill>
            <a:prstDash val="dash"/>
            <a:headEnd type="triangle" w="sm" len="sm"/>
            <a:tailEnd type="triangle" w="sm" len="sm"/>
          </a:ln>
          <a:effectLst>
            <a:glow rad="63500">
              <a:schemeClr val="accent3">
                <a:satMod val="175000"/>
                <a:alpha val="10000"/>
              </a:schemeClr>
            </a:glow>
          </a:effectLst>
        </p:spPr>
        <p:style>
          <a:lnRef idx="1">
            <a:schemeClr val="accent1"/>
          </a:lnRef>
          <a:fillRef idx="0">
            <a:schemeClr val="accent1"/>
          </a:fillRef>
          <a:effectRef idx="0">
            <a:schemeClr val="accent1"/>
          </a:effectRef>
          <a:fontRef idx="minor">
            <a:schemeClr val="tx1"/>
          </a:fontRef>
        </p:style>
      </p:cxnSp>
      <p:cxnSp>
        <p:nvCxnSpPr>
          <p:cNvPr id="20534" name="Straight Connector 20533">
            <a:extLst>
              <a:ext uri="{FF2B5EF4-FFF2-40B4-BE49-F238E27FC236}">
                <a16:creationId xmlns:a16="http://schemas.microsoft.com/office/drawing/2014/main" id="{F672EA93-7EDE-4B3F-BDCD-3C7049D6F123}"/>
              </a:ext>
            </a:extLst>
          </p:cNvPr>
          <p:cNvCxnSpPr>
            <a:cxnSpLocks/>
            <a:stCxn id="479" idx="3"/>
          </p:cNvCxnSpPr>
          <p:nvPr/>
        </p:nvCxnSpPr>
        <p:spPr>
          <a:xfrm>
            <a:off x="8199570" y="2482459"/>
            <a:ext cx="0" cy="2092494"/>
          </a:xfrm>
          <a:prstGeom prst="line">
            <a:avLst/>
          </a:prstGeom>
          <a:ln w="317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70" name="Rectangle 569">
            <a:extLst>
              <a:ext uri="{FF2B5EF4-FFF2-40B4-BE49-F238E27FC236}">
                <a16:creationId xmlns:a16="http://schemas.microsoft.com/office/drawing/2014/main" id="{6A5A32A6-229E-4276-A2D9-C04DBE04DA75}"/>
              </a:ext>
            </a:extLst>
          </p:cNvPr>
          <p:cNvSpPr/>
          <p:nvPr/>
        </p:nvSpPr>
        <p:spPr bwMode="auto">
          <a:xfrm rot="5400000">
            <a:off x="8531932" y="3591573"/>
            <a:ext cx="218226" cy="465475"/>
          </a:xfrm>
          <a:prstGeom prst="rect">
            <a:avLst/>
          </a:prstGeom>
          <a:solidFill>
            <a:srgbClr val="50E6FF">
              <a:alpha val="25000"/>
            </a:srgbClr>
          </a:solidFill>
          <a:ln w="31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571" name="Event Hubs" descr="Event Hubs">
            <a:extLst>
              <a:ext uri="{FF2B5EF4-FFF2-40B4-BE49-F238E27FC236}">
                <a16:creationId xmlns:a16="http://schemas.microsoft.com/office/drawing/2014/main" id="{D8FDB382-DA30-47CC-9D60-DD4D4FA15CCA}"/>
              </a:ext>
            </a:extLst>
          </p:cNvPr>
          <p:cNvPicPr>
            <a:picLocks noChangeAspect="1"/>
          </p:cNvPicPr>
          <p:nvPr/>
        </p:nvPicPr>
        <p:blipFill>
          <a:blip r:embed="rId17"/>
          <a:stretch>
            <a:fillRect/>
          </a:stretch>
        </p:blipFill>
        <p:spPr>
          <a:xfrm>
            <a:off x="8456152" y="3756131"/>
            <a:ext cx="120892" cy="127299"/>
          </a:xfrm>
          <a:prstGeom prst="rect">
            <a:avLst/>
          </a:prstGeom>
        </p:spPr>
      </p:pic>
      <p:pic>
        <p:nvPicPr>
          <p:cNvPr id="20542" name="Graphic 20541">
            <a:extLst>
              <a:ext uri="{FF2B5EF4-FFF2-40B4-BE49-F238E27FC236}">
                <a16:creationId xmlns:a16="http://schemas.microsoft.com/office/drawing/2014/main" id="{95147EBF-5021-451B-A32B-E03967B9A4C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504689" y="3634091"/>
            <a:ext cx="420596" cy="373029"/>
          </a:xfrm>
          <a:prstGeom prst="rect">
            <a:avLst/>
          </a:prstGeom>
        </p:spPr>
      </p:pic>
      <p:cxnSp>
        <p:nvCxnSpPr>
          <p:cNvPr id="4" name="Connector: Elbow 3">
            <a:extLst>
              <a:ext uri="{FF2B5EF4-FFF2-40B4-BE49-F238E27FC236}">
                <a16:creationId xmlns:a16="http://schemas.microsoft.com/office/drawing/2014/main" id="{409473B3-0D80-4689-BEBA-8E2EA23720AB}"/>
              </a:ext>
            </a:extLst>
          </p:cNvPr>
          <p:cNvCxnSpPr>
            <a:cxnSpLocks/>
            <a:stCxn id="570" idx="2"/>
            <a:endCxn id="14" idx="3"/>
          </p:cNvCxnSpPr>
          <p:nvPr/>
        </p:nvCxnSpPr>
        <p:spPr>
          <a:xfrm rot="10800000">
            <a:off x="6379466" y="3554345"/>
            <a:ext cx="2028843" cy="269967"/>
          </a:xfrm>
          <a:prstGeom prst="bentConnector3">
            <a:avLst>
              <a:gd name="adj1" fmla="val 84272"/>
            </a:avLst>
          </a:prstGeom>
          <a:ln>
            <a:solidFill>
              <a:schemeClr val="tx1">
                <a:alpha val="50000"/>
              </a:schemeClr>
            </a:solidFill>
            <a:prstDash val="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8F74C11-9AEC-49D3-8A4B-797A76DF8717}"/>
              </a:ext>
            </a:extLst>
          </p:cNvPr>
          <p:cNvCxnSpPr>
            <a:cxnSpLocks/>
          </p:cNvCxnSpPr>
          <p:nvPr/>
        </p:nvCxnSpPr>
        <p:spPr>
          <a:xfrm flipH="1" flipV="1">
            <a:off x="8878751" y="3819781"/>
            <a:ext cx="352836" cy="2386"/>
          </a:xfrm>
          <a:prstGeom prst="straightConnector1">
            <a:avLst/>
          </a:prstGeom>
          <a:ln>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pic>
        <p:nvPicPr>
          <p:cNvPr id="185" name="Picture 2">
            <a:extLst>
              <a:ext uri="{FF2B5EF4-FFF2-40B4-BE49-F238E27FC236}">
                <a16:creationId xmlns:a16="http://schemas.microsoft.com/office/drawing/2014/main" id="{F96A6305-9EBF-4141-BB40-93D3D364484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p:blipFill>
        <p:spPr bwMode="auto">
          <a:xfrm>
            <a:off x="9240546" y="3735787"/>
            <a:ext cx="182458" cy="168774"/>
          </a:xfrm>
          <a:prstGeom prst="rect">
            <a:avLst/>
          </a:prstGeom>
          <a:noFill/>
          <a:extLst>
            <a:ext uri="{909E8E84-426E-40DD-AFC4-6F175D3DCCD1}">
              <a14:hiddenFill xmlns:a14="http://schemas.microsoft.com/office/drawing/2010/main">
                <a:solidFill>
                  <a:srgbClr val="FFFFFF"/>
                </a:solidFill>
              </a14:hiddenFill>
            </a:ext>
          </a:extLst>
        </p:spPr>
      </p:pic>
      <p:grpSp>
        <p:nvGrpSpPr>
          <p:cNvPr id="186" name="Group 185">
            <a:extLst>
              <a:ext uri="{FF2B5EF4-FFF2-40B4-BE49-F238E27FC236}">
                <a16:creationId xmlns:a16="http://schemas.microsoft.com/office/drawing/2014/main" id="{9221D818-DE0E-4B9D-9B7D-293342D8F313}"/>
              </a:ext>
            </a:extLst>
          </p:cNvPr>
          <p:cNvGrpSpPr/>
          <p:nvPr/>
        </p:nvGrpSpPr>
        <p:grpSpPr>
          <a:xfrm>
            <a:off x="9269607" y="3652519"/>
            <a:ext cx="1242081" cy="351630"/>
            <a:chOff x="5448857" y="2216918"/>
            <a:chExt cx="1242081" cy="351630"/>
          </a:xfrm>
        </p:grpSpPr>
        <p:grpSp>
          <p:nvGrpSpPr>
            <p:cNvPr id="187" name="Group 186">
              <a:extLst>
                <a:ext uri="{FF2B5EF4-FFF2-40B4-BE49-F238E27FC236}">
                  <a16:creationId xmlns:a16="http://schemas.microsoft.com/office/drawing/2014/main" id="{F39A6B5A-BD3C-4E9C-861D-7E2D920AB1E5}"/>
                </a:ext>
              </a:extLst>
            </p:cNvPr>
            <p:cNvGrpSpPr/>
            <p:nvPr/>
          </p:nvGrpSpPr>
          <p:grpSpPr>
            <a:xfrm>
              <a:off x="5657850" y="2284081"/>
              <a:ext cx="828676" cy="230520"/>
              <a:chOff x="5657850" y="2284081"/>
              <a:chExt cx="828676" cy="230520"/>
            </a:xfrm>
          </p:grpSpPr>
          <p:sp>
            <p:nvSpPr>
              <p:cNvPr id="189" name="Rectangle 188">
                <a:extLst>
                  <a:ext uri="{FF2B5EF4-FFF2-40B4-BE49-F238E27FC236}">
                    <a16:creationId xmlns:a16="http://schemas.microsoft.com/office/drawing/2014/main" id="{27150E4E-B3AD-4E26-99AE-857CE60FE4C3}"/>
                  </a:ext>
                </a:extLst>
              </p:cNvPr>
              <p:cNvSpPr/>
              <p:nvPr/>
            </p:nvSpPr>
            <p:spPr bwMode="auto">
              <a:xfrm>
                <a:off x="5657850" y="2284081"/>
                <a:ext cx="828676" cy="230520"/>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90" name="Rectangle 189">
                <a:extLst>
                  <a:ext uri="{FF2B5EF4-FFF2-40B4-BE49-F238E27FC236}">
                    <a16:creationId xmlns:a16="http://schemas.microsoft.com/office/drawing/2014/main" id="{764A3EC6-130B-4929-8811-3F48A3598E63}"/>
                  </a:ext>
                </a:extLst>
              </p:cNvPr>
              <p:cNvSpPr/>
              <p:nvPr/>
            </p:nvSpPr>
            <p:spPr bwMode="auto">
              <a:xfrm>
                <a:off x="5684043" y="2312193"/>
                <a:ext cx="766763" cy="171451"/>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sp>
          <p:nvSpPr>
            <p:cNvPr id="188" name="Rectangle 187">
              <a:extLst>
                <a:ext uri="{FF2B5EF4-FFF2-40B4-BE49-F238E27FC236}">
                  <a16:creationId xmlns:a16="http://schemas.microsoft.com/office/drawing/2014/main" id="{05C93BE5-251A-4FCA-AF0A-C7B5B4AFF3A3}"/>
                </a:ext>
              </a:extLst>
            </p:cNvPr>
            <p:cNvSpPr/>
            <p:nvPr/>
          </p:nvSpPr>
          <p:spPr bwMode="auto">
            <a:xfrm>
              <a:off x="5448857" y="2216918"/>
              <a:ext cx="1242081"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Teams Channel</a:t>
              </a:r>
              <a:endParaRPr lang="en-US" sz="600" dirty="0">
                <a:solidFill>
                  <a:srgbClr val="000000"/>
                </a:solidFill>
                <a:latin typeface="+mj-lt"/>
                <a:ea typeface="Segoe UI" pitchFamily="34" charset="0"/>
                <a:cs typeface="Cascadia Code" panose="020B0609020000020004" pitchFamily="49" charset="0"/>
              </a:endParaRPr>
            </a:p>
          </p:txBody>
        </p:sp>
      </p:grpSp>
      <p:sp>
        <p:nvSpPr>
          <p:cNvPr id="32" name="Right Brace 31">
            <a:extLst>
              <a:ext uri="{FF2B5EF4-FFF2-40B4-BE49-F238E27FC236}">
                <a16:creationId xmlns:a16="http://schemas.microsoft.com/office/drawing/2014/main" id="{65C8343D-8F5A-4B5B-BFE0-BB829C6725B5}"/>
              </a:ext>
            </a:extLst>
          </p:cNvPr>
          <p:cNvSpPr/>
          <p:nvPr/>
        </p:nvSpPr>
        <p:spPr>
          <a:xfrm rot="16200000">
            <a:off x="7378010" y="1745344"/>
            <a:ext cx="139097" cy="912913"/>
          </a:xfrm>
          <a:prstGeom prst="rightBrace">
            <a:avLst>
              <a:gd name="adj1" fmla="val 44540"/>
              <a:gd name="adj2" fmla="val 50000"/>
            </a:avLst>
          </a:prstGeom>
          <a:noFill/>
          <a:ln w="15875" cap="flat" cmpd="sng" algn="ctr">
            <a:solidFill>
              <a:srgbClr val="00B0F0"/>
            </a:solidFill>
            <a:prstDash val="solid"/>
            <a:miter lim="800000"/>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06627DD-1D98-4252-9ADF-6747592333DA}"/>
              </a:ext>
            </a:extLst>
          </p:cNvPr>
          <p:cNvCxnSpPr>
            <a:cxnSpLocks/>
          </p:cNvCxnSpPr>
          <p:nvPr/>
        </p:nvCxnSpPr>
        <p:spPr>
          <a:xfrm>
            <a:off x="6996868" y="2266950"/>
            <a:ext cx="0" cy="1385569"/>
          </a:xfrm>
          <a:prstGeom prst="line">
            <a:avLst/>
          </a:prstGeom>
          <a:ln w="6350">
            <a:solidFill>
              <a:srgbClr val="00B0F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07DD59-AEBB-4159-B762-650C0A0F79EF}"/>
              </a:ext>
            </a:extLst>
          </p:cNvPr>
          <p:cNvCxnSpPr>
            <a:cxnSpLocks/>
          </p:cNvCxnSpPr>
          <p:nvPr/>
        </p:nvCxnSpPr>
        <p:spPr>
          <a:xfrm>
            <a:off x="7906368" y="2266950"/>
            <a:ext cx="0" cy="1399209"/>
          </a:xfrm>
          <a:prstGeom prst="line">
            <a:avLst/>
          </a:prstGeom>
          <a:ln w="6350">
            <a:solidFill>
              <a:srgbClr val="00B0F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5" name="Rectangle 204">
            <a:extLst>
              <a:ext uri="{FF2B5EF4-FFF2-40B4-BE49-F238E27FC236}">
                <a16:creationId xmlns:a16="http://schemas.microsoft.com/office/drawing/2014/main" id="{CB5B4449-45F1-488E-8D91-6C735117AB17}"/>
              </a:ext>
            </a:extLst>
          </p:cNvPr>
          <p:cNvSpPr/>
          <p:nvPr/>
        </p:nvSpPr>
        <p:spPr bwMode="auto">
          <a:xfrm>
            <a:off x="6652694" y="1810237"/>
            <a:ext cx="1656690"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25000"/>
              </a:lnSpc>
              <a:spcBef>
                <a:spcPct val="0"/>
              </a:spcBef>
              <a:spcAft>
                <a:spcPct val="0"/>
              </a:spcAft>
              <a:buClrTx/>
              <a:buSzTx/>
              <a:buFontTx/>
              <a:buNone/>
              <a:tabLst/>
              <a:defRPr/>
            </a:pPr>
            <a:r>
              <a:rPr lang="en-US" sz="600" dirty="0">
                <a:solidFill>
                  <a:srgbClr val="077BD6"/>
                </a:solidFill>
                <a:ea typeface="Segoe UI" pitchFamily="34" charset="0"/>
                <a:cs typeface="Cascadia Code" panose="020B0609020000020004" pitchFamily="49" charset="0"/>
              </a:rPr>
              <a:t>Included for comprehensiveness</a:t>
            </a:r>
          </a:p>
        </p:txBody>
      </p:sp>
      <p:sp>
        <p:nvSpPr>
          <p:cNvPr id="50" name="Rectangle 49">
            <a:extLst>
              <a:ext uri="{FF2B5EF4-FFF2-40B4-BE49-F238E27FC236}">
                <a16:creationId xmlns:a16="http://schemas.microsoft.com/office/drawing/2014/main" id="{25349749-CB1A-4583-9578-503D2345B289}"/>
              </a:ext>
            </a:extLst>
          </p:cNvPr>
          <p:cNvSpPr/>
          <p:nvPr/>
        </p:nvSpPr>
        <p:spPr bwMode="auto">
          <a:xfrm>
            <a:off x="1541483" y="3487642"/>
            <a:ext cx="814460"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Windmills</a:t>
            </a:r>
          </a:p>
          <a:p>
            <a:pPr marL="0" marR="0" lvl="0" indent="0" algn="ctr" defTabSz="932472" rtl="0" eaLnBrk="1" fontAlgn="base" latinLnBrk="0" hangingPunct="1">
              <a:spcBef>
                <a:spcPct val="0"/>
              </a:spcBef>
              <a:spcAft>
                <a:spcPct val="0"/>
              </a:spcAft>
              <a:buClrTx/>
              <a:buSzTx/>
              <a:buFontTx/>
              <a:buNone/>
              <a:tabLst/>
              <a:defRPr/>
            </a:pPr>
            <a:r>
              <a:rPr lang="en-US" sz="600" dirty="0">
                <a:solidFill>
                  <a:srgbClr val="000000"/>
                </a:solidFill>
                <a:ea typeface="Segoe UI" pitchFamily="34" charset="0"/>
                <a:cs typeface="Cascadia Code" panose="020B0609020000020004" pitchFamily="49" charset="0"/>
              </a:rPr>
              <a:t>Motor, Temp</a:t>
            </a:r>
          </a:p>
        </p:txBody>
      </p:sp>
      <p:sp>
        <p:nvSpPr>
          <p:cNvPr id="51" name="Rectangle 50">
            <a:extLst>
              <a:ext uri="{FF2B5EF4-FFF2-40B4-BE49-F238E27FC236}">
                <a16:creationId xmlns:a16="http://schemas.microsoft.com/office/drawing/2014/main" id="{0CE91903-50BC-401E-9E44-3961C4AAE921}"/>
              </a:ext>
            </a:extLst>
          </p:cNvPr>
          <p:cNvSpPr/>
          <p:nvPr/>
        </p:nvSpPr>
        <p:spPr bwMode="auto">
          <a:xfrm>
            <a:off x="1232033" y="4217359"/>
            <a:ext cx="1320537"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Trigger conditions</a:t>
            </a:r>
          </a:p>
          <a:p>
            <a:pPr marL="0" marR="0" lvl="0" indent="0" algn="ctr" defTabSz="932472" rtl="0" eaLnBrk="1" fontAlgn="base" latinLnBrk="0" hangingPunct="1">
              <a:spcBef>
                <a:spcPct val="0"/>
              </a:spcBef>
              <a:spcAft>
                <a:spcPct val="0"/>
              </a:spcAft>
              <a:buClrTx/>
              <a:buSzTx/>
              <a:buFontTx/>
              <a:buNone/>
              <a:tabLst/>
              <a:defRPr/>
            </a:pPr>
            <a:r>
              <a:rPr lang="en-US" sz="600" dirty="0">
                <a:solidFill>
                  <a:srgbClr val="000000"/>
                </a:solidFill>
                <a:ea typeface="Segoe UI" pitchFamily="34" charset="0"/>
                <a:cs typeface="Cascadia Code" panose="020B0609020000020004" pitchFamily="49" charset="0"/>
              </a:rPr>
              <a:t>For Stream Processor</a:t>
            </a:r>
          </a:p>
        </p:txBody>
      </p:sp>
      <p:sp>
        <p:nvSpPr>
          <p:cNvPr id="52" name="Rectangle 51">
            <a:extLst>
              <a:ext uri="{FF2B5EF4-FFF2-40B4-BE49-F238E27FC236}">
                <a16:creationId xmlns:a16="http://schemas.microsoft.com/office/drawing/2014/main" id="{5D285077-7CD6-4370-A6D0-33DDD4FE4C7E}"/>
              </a:ext>
            </a:extLst>
          </p:cNvPr>
          <p:cNvSpPr/>
          <p:nvPr/>
        </p:nvSpPr>
        <p:spPr bwMode="auto">
          <a:xfrm>
            <a:off x="2643717" y="4217359"/>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Can be API, or a stream</a:t>
            </a:r>
          </a:p>
        </p:txBody>
      </p:sp>
      <p:sp>
        <p:nvSpPr>
          <p:cNvPr id="53" name="Rectangle 52">
            <a:extLst>
              <a:ext uri="{FF2B5EF4-FFF2-40B4-BE49-F238E27FC236}">
                <a16:creationId xmlns:a16="http://schemas.microsoft.com/office/drawing/2014/main" id="{8F003426-9624-4572-B1C1-7FA2FD0299CF}"/>
              </a:ext>
            </a:extLst>
          </p:cNvPr>
          <p:cNvSpPr/>
          <p:nvPr/>
        </p:nvSpPr>
        <p:spPr bwMode="auto">
          <a:xfrm>
            <a:off x="5514441" y="4217359"/>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Write Once Access Often</a:t>
            </a:r>
          </a:p>
        </p:txBody>
      </p:sp>
      <p:sp>
        <p:nvSpPr>
          <p:cNvPr id="54" name="Rectangle 53">
            <a:extLst>
              <a:ext uri="{FF2B5EF4-FFF2-40B4-BE49-F238E27FC236}">
                <a16:creationId xmlns:a16="http://schemas.microsoft.com/office/drawing/2014/main" id="{756E6859-CD9C-4AC0-A13B-46ACE4AC8706}"/>
              </a:ext>
            </a:extLst>
          </p:cNvPr>
          <p:cNvSpPr/>
          <p:nvPr/>
        </p:nvSpPr>
        <p:spPr bwMode="auto">
          <a:xfrm>
            <a:off x="4815257" y="3583919"/>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Data Engineering</a:t>
            </a:r>
          </a:p>
        </p:txBody>
      </p:sp>
      <p:sp>
        <p:nvSpPr>
          <p:cNvPr id="56" name="Rectangle 55">
            <a:extLst>
              <a:ext uri="{FF2B5EF4-FFF2-40B4-BE49-F238E27FC236}">
                <a16:creationId xmlns:a16="http://schemas.microsoft.com/office/drawing/2014/main" id="{6A9F0693-4C56-4C24-8272-981FE569DD70}"/>
              </a:ext>
            </a:extLst>
          </p:cNvPr>
          <p:cNvSpPr/>
          <p:nvPr/>
        </p:nvSpPr>
        <p:spPr bwMode="auto">
          <a:xfrm>
            <a:off x="4835217" y="2960781"/>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Real-Time Operation Reporting</a:t>
            </a:r>
          </a:p>
        </p:txBody>
      </p:sp>
      <p:sp>
        <p:nvSpPr>
          <p:cNvPr id="57" name="Rectangle 56">
            <a:extLst>
              <a:ext uri="{FF2B5EF4-FFF2-40B4-BE49-F238E27FC236}">
                <a16:creationId xmlns:a16="http://schemas.microsoft.com/office/drawing/2014/main" id="{5B2C93A9-D55E-4341-8828-2B33078C83ED}"/>
              </a:ext>
            </a:extLst>
          </p:cNvPr>
          <p:cNvSpPr/>
          <p:nvPr/>
        </p:nvSpPr>
        <p:spPr bwMode="auto">
          <a:xfrm>
            <a:off x="2663463" y="3279168"/>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Kafka Broker</a:t>
            </a:r>
          </a:p>
        </p:txBody>
      </p:sp>
      <p:sp>
        <p:nvSpPr>
          <p:cNvPr id="60" name="Rectangle 59">
            <a:extLst>
              <a:ext uri="{FF2B5EF4-FFF2-40B4-BE49-F238E27FC236}">
                <a16:creationId xmlns:a16="http://schemas.microsoft.com/office/drawing/2014/main" id="{229C082E-C3EE-4956-9B1A-FA9E0BE358A9}"/>
              </a:ext>
            </a:extLst>
          </p:cNvPr>
          <p:cNvSpPr/>
          <p:nvPr/>
        </p:nvSpPr>
        <p:spPr bwMode="auto">
          <a:xfrm>
            <a:off x="6802719" y="2965352"/>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BI Reporting</a:t>
            </a:r>
          </a:p>
        </p:txBody>
      </p:sp>
      <p:sp>
        <p:nvSpPr>
          <p:cNvPr id="61" name="Rectangle 60">
            <a:extLst>
              <a:ext uri="{FF2B5EF4-FFF2-40B4-BE49-F238E27FC236}">
                <a16:creationId xmlns:a16="http://schemas.microsoft.com/office/drawing/2014/main" id="{E702BC3A-9D3E-4866-95E9-16D8A69CAF41}"/>
              </a:ext>
            </a:extLst>
          </p:cNvPr>
          <p:cNvSpPr/>
          <p:nvPr/>
        </p:nvSpPr>
        <p:spPr bwMode="auto">
          <a:xfrm>
            <a:off x="7982262" y="3854303"/>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Integration</a:t>
            </a:r>
          </a:p>
        </p:txBody>
      </p:sp>
      <p:sp>
        <p:nvSpPr>
          <p:cNvPr id="62" name="Rectangle 61">
            <a:extLst>
              <a:ext uri="{FF2B5EF4-FFF2-40B4-BE49-F238E27FC236}">
                <a16:creationId xmlns:a16="http://schemas.microsoft.com/office/drawing/2014/main" id="{17794DB7-C6CB-4609-BB77-A5FC02DCD3B2}"/>
              </a:ext>
            </a:extLst>
          </p:cNvPr>
          <p:cNvSpPr/>
          <p:nvPr/>
        </p:nvSpPr>
        <p:spPr bwMode="auto">
          <a:xfrm>
            <a:off x="9227905" y="3871709"/>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Receive Alerts</a:t>
            </a:r>
          </a:p>
        </p:txBody>
      </p:sp>
    </p:spTree>
    <p:extLst>
      <p:ext uri="{BB962C8B-B14F-4D97-AF65-F5344CB8AC3E}">
        <p14:creationId xmlns:p14="http://schemas.microsoft.com/office/powerpoint/2010/main" val="22574572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6FCFBD-3756-4D2C-A678-B97A5A46D576}"/>
              </a:ext>
            </a:extLst>
          </p:cNvPr>
          <p:cNvSpPr/>
          <p:nvPr/>
        </p:nvSpPr>
        <p:spPr bwMode="auto">
          <a:xfrm>
            <a:off x="1056884" y="1810237"/>
            <a:ext cx="9639271" cy="3549161"/>
          </a:xfrm>
          <a:prstGeom prst="roundRect">
            <a:avLst>
              <a:gd name="adj" fmla="val 3427"/>
            </a:avLst>
          </a:prstGeom>
          <a:solidFill>
            <a:schemeClr val="bg1"/>
          </a:solid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nvGrpSpPr>
          <p:cNvPr id="37" name="Group 36">
            <a:extLst>
              <a:ext uri="{FF2B5EF4-FFF2-40B4-BE49-F238E27FC236}">
                <a16:creationId xmlns:a16="http://schemas.microsoft.com/office/drawing/2014/main" id="{0D40F56B-D8A7-41A3-A5E4-D5BDFDB29FAA}"/>
              </a:ext>
            </a:extLst>
          </p:cNvPr>
          <p:cNvGrpSpPr/>
          <p:nvPr/>
        </p:nvGrpSpPr>
        <p:grpSpPr>
          <a:xfrm>
            <a:off x="997277" y="1738823"/>
            <a:ext cx="9728990" cy="3652953"/>
            <a:chOff x="997277" y="1738823"/>
            <a:chExt cx="9728990" cy="3652953"/>
          </a:xfrm>
        </p:grpSpPr>
        <p:pic>
          <p:nvPicPr>
            <p:cNvPr id="13" name="Picture 4" descr="Dots grid design - Transparent PNG &amp; SVG vector file">
              <a:extLst>
                <a:ext uri="{FF2B5EF4-FFF2-40B4-BE49-F238E27FC236}">
                  <a16:creationId xmlns:a16="http://schemas.microsoft.com/office/drawing/2014/main" id="{BC945B89-54FA-4167-B90B-CACBD6D35CB2}"/>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l="666" t="152" r="-2072" b="403"/>
            <a:stretch/>
          </p:blipFill>
          <p:spPr bwMode="auto">
            <a:xfrm>
              <a:off x="997277" y="1739451"/>
              <a:ext cx="3724393" cy="36523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Dots grid design - Transparent PNG &amp; SVG vector file">
              <a:extLst>
                <a:ext uri="{FF2B5EF4-FFF2-40B4-BE49-F238E27FC236}">
                  <a16:creationId xmlns:a16="http://schemas.microsoft.com/office/drawing/2014/main" id="{E4B3BE0D-C4B1-4BE7-9CE7-79FD61A034D5}"/>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l="666" t="152" r="-2072" b="403"/>
            <a:stretch/>
          </p:blipFill>
          <p:spPr bwMode="auto">
            <a:xfrm>
              <a:off x="4435621" y="1739451"/>
              <a:ext cx="3724393" cy="3652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Dots grid design - Transparent PNG &amp; SVG vector file">
              <a:extLst>
                <a:ext uri="{FF2B5EF4-FFF2-40B4-BE49-F238E27FC236}">
                  <a16:creationId xmlns:a16="http://schemas.microsoft.com/office/drawing/2014/main" id="{06F9914B-78C1-4741-AF23-6D78B690EBE8}"/>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l="666" t="152" r="21876" b="403"/>
            <a:stretch/>
          </p:blipFill>
          <p:spPr bwMode="auto">
            <a:xfrm>
              <a:off x="7881414" y="1738823"/>
              <a:ext cx="2844853" cy="3652325"/>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Rectangle 28">
            <a:extLst>
              <a:ext uri="{FF2B5EF4-FFF2-40B4-BE49-F238E27FC236}">
                <a16:creationId xmlns:a16="http://schemas.microsoft.com/office/drawing/2014/main" id="{72830364-5DDF-4839-8121-F4F92D00C610}"/>
              </a:ext>
            </a:extLst>
          </p:cNvPr>
          <p:cNvSpPr/>
          <p:nvPr/>
        </p:nvSpPr>
        <p:spPr bwMode="auto">
          <a:xfrm rot="10800000">
            <a:off x="1056874" y="2416189"/>
            <a:ext cx="9639272" cy="2159954"/>
          </a:xfrm>
          <a:prstGeom prst="rect">
            <a:avLst/>
          </a:prstGeom>
          <a:gradFill>
            <a:gsLst>
              <a:gs pos="0">
                <a:schemeClr val="bg1">
                  <a:alpha val="35000"/>
                </a:schemeClr>
              </a:gs>
              <a:gs pos="55800">
                <a:srgbClr val="FFFFFF"/>
              </a:gs>
              <a:gs pos="100000">
                <a:schemeClr val="bg1">
                  <a:alpha val="35000"/>
                </a:schemeClr>
              </a:gs>
            </a:gsLst>
            <a:lin ang="0" scaled="1"/>
          </a:gra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3437D9BF-084D-4077-A6ED-3E28E637235C}"/>
              </a:ext>
            </a:extLst>
          </p:cNvPr>
          <p:cNvSpPr/>
          <p:nvPr/>
        </p:nvSpPr>
        <p:spPr bwMode="auto">
          <a:xfrm>
            <a:off x="1276691" y="2552763"/>
            <a:ext cx="1195200" cy="2022190"/>
          </a:xfrm>
          <a:prstGeom prst="rect">
            <a:avLst/>
          </a:prstGeom>
          <a:gradFill flip="none" rotWithShape="1">
            <a:gsLst>
              <a:gs pos="0">
                <a:schemeClr val="bg1">
                  <a:alpha val="0"/>
                </a:schemeClr>
              </a:gs>
              <a:gs pos="100000">
                <a:schemeClr val="bg2">
                  <a:lumMod val="90000"/>
                  <a:alpha val="35000"/>
                </a:schemeClr>
              </a:gs>
            </a:gsLst>
            <a:lin ang="0" scaled="1"/>
            <a:tileRect/>
          </a:gra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36" name="Rectangle: Rounded Corners 35">
            <a:extLst>
              <a:ext uri="{FF2B5EF4-FFF2-40B4-BE49-F238E27FC236}">
                <a16:creationId xmlns:a16="http://schemas.microsoft.com/office/drawing/2014/main" id="{84FF16D6-7DED-4675-A500-C9AD90EC5E36}"/>
              </a:ext>
            </a:extLst>
          </p:cNvPr>
          <p:cNvSpPr/>
          <p:nvPr/>
        </p:nvSpPr>
        <p:spPr bwMode="auto">
          <a:xfrm>
            <a:off x="1692790" y="2942673"/>
            <a:ext cx="526321" cy="574160"/>
          </a:xfrm>
          <a:prstGeom prst="roundRect">
            <a:avLst>
              <a:gd name="adj" fmla="val 9478"/>
            </a:avLst>
          </a:prstGeom>
          <a:gradFill flip="none" rotWithShape="1">
            <a:gsLst>
              <a:gs pos="0">
                <a:srgbClr val="5C9FEE"/>
              </a:gs>
              <a:gs pos="100000">
                <a:srgbClr val="077BD6"/>
              </a:gs>
            </a:gsLst>
            <a:path path="circle">
              <a:fillToRect l="100000" t="100000"/>
            </a:path>
            <a:tileRect r="-100000" b="-100000"/>
          </a:gradFill>
          <a:ln>
            <a:no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 name="Titel 2">
            <a:extLst>
              <a:ext uri="{FF2B5EF4-FFF2-40B4-BE49-F238E27FC236}">
                <a16:creationId xmlns:a16="http://schemas.microsoft.com/office/drawing/2014/main" id="{E3B656DF-2D40-40D5-A5A1-AEDE15349BA0}"/>
              </a:ext>
            </a:extLst>
          </p:cNvPr>
          <p:cNvSpPr>
            <a:spLocks noGrp="1"/>
          </p:cNvSpPr>
          <p:nvPr>
            <p:ph type="title"/>
          </p:nvPr>
        </p:nvSpPr>
        <p:spPr>
          <a:xfrm>
            <a:off x="588263" y="457200"/>
            <a:ext cx="7053481" cy="369332"/>
          </a:xfrm>
        </p:spPr>
        <p:txBody>
          <a:bodyPr/>
          <a:lstStyle/>
          <a:p>
            <a:r>
              <a:rPr lang="de-DE" sz="2400" dirty="0">
                <a:solidFill>
                  <a:schemeClr val="tx1"/>
                </a:solidFill>
              </a:rPr>
              <a:t>Demo Architecture</a:t>
            </a:r>
          </a:p>
        </p:txBody>
      </p:sp>
      <p:sp>
        <p:nvSpPr>
          <p:cNvPr id="6" name="Rectangle 5">
            <a:extLst>
              <a:ext uri="{FF2B5EF4-FFF2-40B4-BE49-F238E27FC236}">
                <a16:creationId xmlns:a16="http://schemas.microsoft.com/office/drawing/2014/main" id="{A60AC7EA-C9A1-4A74-9245-EA7E48471A66}"/>
              </a:ext>
            </a:extLst>
          </p:cNvPr>
          <p:cNvSpPr/>
          <p:nvPr/>
        </p:nvSpPr>
        <p:spPr bwMode="auto">
          <a:xfrm>
            <a:off x="7853521" y="2415802"/>
            <a:ext cx="1195586" cy="2159152"/>
          </a:xfrm>
          <a:prstGeom prst="rect">
            <a:avLst/>
          </a:prstGeom>
          <a:gradFill flip="none" rotWithShape="1">
            <a:gsLst>
              <a:gs pos="0">
                <a:schemeClr val="bg1">
                  <a:alpha val="0"/>
                </a:schemeClr>
              </a:gs>
              <a:gs pos="100000">
                <a:srgbClr val="50E6FF">
                  <a:alpha val="25000"/>
                </a:srgbClr>
              </a:gs>
            </a:gsLst>
            <a:lin ang="0" scaled="1"/>
            <a:tileRect/>
          </a:gra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364AEFC6-CFB9-45B5-8191-A98B80C8866A}"/>
              </a:ext>
            </a:extLst>
          </p:cNvPr>
          <p:cNvSpPr/>
          <p:nvPr/>
        </p:nvSpPr>
        <p:spPr bwMode="auto">
          <a:xfrm rot="10800000">
            <a:off x="2459503" y="2552760"/>
            <a:ext cx="1195586" cy="2022193"/>
          </a:xfrm>
          <a:prstGeom prst="rect">
            <a:avLst/>
          </a:prstGeom>
          <a:gradFill flip="none" rotWithShape="1">
            <a:gsLst>
              <a:gs pos="0">
                <a:schemeClr val="bg1">
                  <a:alpha val="0"/>
                </a:schemeClr>
              </a:gs>
              <a:gs pos="100000">
                <a:srgbClr val="50E6FF">
                  <a:alpha val="25000"/>
                </a:srgbClr>
              </a:gs>
            </a:gsLst>
            <a:lin ang="0" scaled="1"/>
            <a:tileRect/>
          </a:gra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cxnSp>
        <p:nvCxnSpPr>
          <p:cNvPr id="20" name="Straight Connector 19">
            <a:extLst>
              <a:ext uri="{FF2B5EF4-FFF2-40B4-BE49-F238E27FC236}">
                <a16:creationId xmlns:a16="http://schemas.microsoft.com/office/drawing/2014/main" id="{E0395511-1BE1-44B4-953B-45DD12BA6BCE}"/>
              </a:ext>
            </a:extLst>
          </p:cNvPr>
          <p:cNvCxnSpPr>
            <a:cxnSpLocks/>
          </p:cNvCxnSpPr>
          <p:nvPr/>
        </p:nvCxnSpPr>
        <p:spPr>
          <a:xfrm>
            <a:off x="2464483" y="2549170"/>
            <a:ext cx="0" cy="2025783"/>
          </a:xfrm>
          <a:prstGeom prst="line">
            <a:avLst/>
          </a:prstGeom>
          <a:ln w="6350">
            <a:solidFill>
              <a:srgbClr val="0078D4">
                <a:alpha val="2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 descr="Download Microsoft Azure (Windows Azure) Logo in SVG Vector or PNG File  Format - Logo.wine">
            <a:extLst>
              <a:ext uri="{FF2B5EF4-FFF2-40B4-BE49-F238E27FC236}">
                <a16:creationId xmlns:a16="http://schemas.microsoft.com/office/drawing/2014/main" id="{2ADA0293-87C1-405B-BA4C-CAA06E4F2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8933" y="2498899"/>
            <a:ext cx="515788" cy="34385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7E15EB9A-AA69-44A3-A4B2-1CA714429B1D}"/>
              </a:ext>
            </a:extLst>
          </p:cNvPr>
          <p:cNvSpPr/>
          <p:nvPr/>
        </p:nvSpPr>
        <p:spPr bwMode="auto">
          <a:xfrm>
            <a:off x="1495845" y="2410049"/>
            <a:ext cx="1056725" cy="5446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r" defTabSz="932472" rtl="0" eaLnBrk="1" fontAlgn="base" latinLnBrk="0" hangingPunct="1">
              <a:spcBef>
                <a:spcPct val="0"/>
              </a:spcBef>
              <a:spcAft>
                <a:spcPct val="0"/>
              </a:spcAft>
              <a:buClrTx/>
              <a:buSzTx/>
              <a:buFontTx/>
              <a:buNone/>
              <a:tabLst/>
              <a:defRPr/>
            </a:pPr>
            <a:r>
              <a:rPr lang="en-US" sz="700" dirty="0">
                <a:solidFill>
                  <a:srgbClr val="000000"/>
                </a:solidFill>
                <a:latin typeface="+mj-lt"/>
                <a:ea typeface="Segoe UI" pitchFamily="34" charset="0"/>
                <a:cs typeface="Cascadia Code" panose="020B0609020000020004" pitchFamily="49" charset="0"/>
              </a:rPr>
              <a:t>Data Sources</a:t>
            </a:r>
          </a:p>
        </p:txBody>
      </p:sp>
      <p:sp>
        <p:nvSpPr>
          <p:cNvPr id="9" name="Rectangle 8">
            <a:extLst>
              <a:ext uri="{FF2B5EF4-FFF2-40B4-BE49-F238E27FC236}">
                <a16:creationId xmlns:a16="http://schemas.microsoft.com/office/drawing/2014/main" id="{1302E16F-080B-421B-8521-BF0639FA597B}"/>
              </a:ext>
            </a:extLst>
          </p:cNvPr>
          <p:cNvSpPr/>
          <p:nvPr/>
        </p:nvSpPr>
        <p:spPr bwMode="auto">
          <a:xfrm rot="10800000">
            <a:off x="9042661" y="2406137"/>
            <a:ext cx="1195200" cy="2168815"/>
          </a:xfrm>
          <a:prstGeom prst="rect">
            <a:avLst/>
          </a:prstGeom>
          <a:gradFill flip="none" rotWithShape="1">
            <a:gsLst>
              <a:gs pos="0">
                <a:schemeClr val="bg1">
                  <a:alpha val="0"/>
                </a:schemeClr>
              </a:gs>
              <a:gs pos="100000">
                <a:schemeClr val="bg2">
                  <a:lumMod val="90000"/>
                  <a:alpha val="25000"/>
                </a:schemeClr>
              </a:gs>
            </a:gsLst>
            <a:lin ang="0" scaled="1"/>
            <a:tileRect/>
          </a:gra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17410" name="Picture 2" descr="azure-storage-explorer - Microsoft Q&amp;A">
            <a:extLst>
              <a:ext uri="{FF2B5EF4-FFF2-40B4-BE49-F238E27FC236}">
                <a16:creationId xmlns:a16="http://schemas.microsoft.com/office/drawing/2014/main" id="{3DC70D1A-9FDE-4EED-B645-8E21566863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5498" y="4077365"/>
            <a:ext cx="190920" cy="190920"/>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Group 70">
            <a:extLst>
              <a:ext uri="{FF2B5EF4-FFF2-40B4-BE49-F238E27FC236}">
                <a16:creationId xmlns:a16="http://schemas.microsoft.com/office/drawing/2014/main" id="{07DD45F2-9F39-4011-90E5-86AE7208773C}"/>
              </a:ext>
            </a:extLst>
          </p:cNvPr>
          <p:cNvGrpSpPr/>
          <p:nvPr/>
        </p:nvGrpSpPr>
        <p:grpSpPr>
          <a:xfrm>
            <a:off x="2850683" y="4068722"/>
            <a:ext cx="960511" cy="230520"/>
            <a:chOff x="5657849" y="2284081"/>
            <a:chExt cx="960511" cy="230520"/>
          </a:xfrm>
        </p:grpSpPr>
        <p:sp>
          <p:nvSpPr>
            <p:cNvPr id="47" name="Rectangle 46">
              <a:extLst>
                <a:ext uri="{FF2B5EF4-FFF2-40B4-BE49-F238E27FC236}">
                  <a16:creationId xmlns:a16="http://schemas.microsoft.com/office/drawing/2014/main" id="{356E2BF6-DC67-4DD9-B220-AC02794D9E6E}"/>
                </a:ext>
              </a:extLst>
            </p:cNvPr>
            <p:cNvSpPr/>
            <p:nvPr/>
          </p:nvSpPr>
          <p:spPr bwMode="auto">
            <a:xfrm>
              <a:off x="5657849" y="2284081"/>
              <a:ext cx="960511" cy="230520"/>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69" name="Rectangle 68">
              <a:extLst>
                <a:ext uri="{FF2B5EF4-FFF2-40B4-BE49-F238E27FC236}">
                  <a16:creationId xmlns:a16="http://schemas.microsoft.com/office/drawing/2014/main" id="{22DEBA6F-9D7C-49D2-BF92-3D14497F8D25}"/>
                </a:ext>
              </a:extLst>
            </p:cNvPr>
            <p:cNvSpPr/>
            <p:nvPr/>
          </p:nvSpPr>
          <p:spPr bwMode="auto">
            <a:xfrm>
              <a:off x="5684729" y="2312193"/>
              <a:ext cx="900678" cy="171451"/>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sp>
        <p:nvSpPr>
          <p:cNvPr id="46" name="Rectangle 45">
            <a:extLst>
              <a:ext uri="{FF2B5EF4-FFF2-40B4-BE49-F238E27FC236}">
                <a16:creationId xmlns:a16="http://schemas.microsoft.com/office/drawing/2014/main" id="{812B63B3-8951-4261-AEC1-82809DF00FF9}"/>
              </a:ext>
            </a:extLst>
          </p:cNvPr>
          <p:cNvSpPr/>
          <p:nvPr/>
        </p:nvSpPr>
        <p:spPr bwMode="auto">
          <a:xfrm>
            <a:off x="2833238" y="4001559"/>
            <a:ext cx="966717"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Storage Explorer</a:t>
            </a:r>
            <a:endParaRPr lang="en-US" sz="600" dirty="0">
              <a:solidFill>
                <a:srgbClr val="000000"/>
              </a:solidFill>
              <a:latin typeface="+mj-lt"/>
              <a:ea typeface="Segoe UI" pitchFamily="34" charset="0"/>
              <a:cs typeface="Cascadia Code" panose="020B0609020000020004" pitchFamily="49" charset="0"/>
            </a:endParaRPr>
          </a:p>
        </p:txBody>
      </p:sp>
      <p:sp>
        <p:nvSpPr>
          <p:cNvPr id="356" name="Rectangle 355">
            <a:extLst>
              <a:ext uri="{FF2B5EF4-FFF2-40B4-BE49-F238E27FC236}">
                <a16:creationId xmlns:a16="http://schemas.microsoft.com/office/drawing/2014/main" id="{27E8D944-2E5B-45C9-B659-2218AAE18C1F}"/>
              </a:ext>
            </a:extLst>
          </p:cNvPr>
          <p:cNvSpPr/>
          <p:nvPr/>
        </p:nvSpPr>
        <p:spPr bwMode="auto">
          <a:xfrm>
            <a:off x="8264070" y="3524354"/>
            <a:ext cx="719903" cy="2298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chemeClr val="accent1"/>
                </a:solidFill>
                <a:effectLst/>
                <a:uLnTx/>
                <a:uFillTx/>
                <a:latin typeface="+mj-lt"/>
                <a:ea typeface="Segoe UI" pitchFamily="34" charset="0"/>
                <a:cs typeface="Cascadia Code" panose="020B0609020000020004" pitchFamily="49" charset="0"/>
              </a:rPr>
              <a:t>Alarms</a:t>
            </a:r>
            <a:endParaRPr lang="en-US" sz="600" dirty="0">
              <a:solidFill>
                <a:schemeClr val="accent1"/>
              </a:solidFill>
              <a:latin typeface="+mj-lt"/>
              <a:ea typeface="Segoe UI" pitchFamily="34" charset="0"/>
              <a:cs typeface="Cascadia Code" panose="020B0609020000020004" pitchFamily="49" charset="0"/>
            </a:endParaRPr>
          </a:p>
        </p:txBody>
      </p:sp>
      <p:sp>
        <p:nvSpPr>
          <p:cNvPr id="11" name="Rectangle 10">
            <a:extLst>
              <a:ext uri="{FF2B5EF4-FFF2-40B4-BE49-F238E27FC236}">
                <a16:creationId xmlns:a16="http://schemas.microsoft.com/office/drawing/2014/main" id="{55A4EC66-5E5F-45A2-8F66-99C47A7F13DA}"/>
              </a:ext>
            </a:extLst>
          </p:cNvPr>
          <p:cNvSpPr/>
          <p:nvPr/>
        </p:nvSpPr>
        <p:spPr bwMode="auto">
          <a:xfrm>
            <a:off x="9048579" y="2406772"/>
            <a:ext cx="1056725" cy="5446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sz="7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On-Prem</a:t>
            </a:r>
            <a:endParaRPr lang="en-US" sz="700" dirty="0">
              <a:solidFill>
                <a:srgbClr val="000000"/>
              </a:solidFill>
              <a:latin typeface="+mj-lt"/>
              <a:ea typeface="Segoe UI" pitchFamily="34" charset="0"/>
              <a:cs typeface="Cascadia Code" panose="020B0609020000020004" pitchFamily="49" charset="0"/>
            </a:endParaRPr>
          </a:p>
        </p:txBody>
      </p:sp>
      <p:pic>
        <p:nvPicPr>
          <p:cNvPr id="19458" name="Picture 2" descr="Download Microsoft Excel Logo in SVG Vector or PNG File Format - Logo.wine">
            <a:extLst>
              <a:ext uri="{FF2B5EF4-FFF2-40B4-BE49-F238E27FC236}">
                <a16:creationId xmlns:a16="http://schemas.microsoft.com/office/drawing/2014/main" id="{8FACD5D0-F8C6-407E-97CC-0B81F585ED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548" y="4060219"/>
            <a:ext cx="330429" cy="220286"/>
          </a:xfrm>
          <a:prstGeom prst="rect">
            <a:avLst/>
          </a:prstGeom>
          <a:noFill/>
          <a:extLst>
            <a:ext uri="{909E8E84-426E-40DD-AFC4-6F175D3DCCD1}">
              <a14:hiddenFill xmlns:a14="http://schemas.microsoft.com/office/drawing/2010/main">
                <a:solidFill>
                  <a:srgbClr val="FFFFFF"/>
                </a:solidFill>
              </a14:hiddenFill>
            </a:ext>
          </a:extLst>
        </p:spPr>
      </p:pic>
      <p:grpSp>
        <p:nvGrpSpPr>
          <p:cNvPr id="281" name="Group 280">
            <a:extLst>
              <a:ext uri="{FF2B5EF4-FFF2-40B4-BE49-F238E27FC236}">
                <a16:creationId xmlns:a16="http://schemas.microsoft.com/office/drawing/2014/main" id="{BE6B3848-4FDF-4F4D-B07E-39F38A073B7F}"/>
              </a:ext>
            </a:extLst>
          </p:cNvPr>
          <p:cNvGrpSpPr/>
          <p:nvPr/>
        </p:nvGrpSpPr>
        <p:grpSpPr>
          <a:xfrm>
            <a:off x="1283750" y="3989651"/>
            <a:ext cx="1242081" cy="351630"/>
            <a:chOff x="5448857" y="2216918"/>
            <a:chExt cx="1242081" cy="351630"/>
          </a:xfrm>
        </p:grpSpPr>
        <p:grpSp>
          <p:nvGrpSpPr>
            <p:cNvPr id="282" name="Group 281">
              <a:extLst>
                <a:ext uri="{FF2B5EF4-FFF2-40B4-BE49-F238E27FC236}">
                  <a16:creationId xmlns:a16="http://schemas.microsoft.com/office/drawing/2014/main" id="{BBB7F802-4C78-4C6C-A314-AE15FCB96791}"/>
                </a:ext>
              </a:extLst>
            </p:cNvPr>
            <p:cNvGrpSpPr/>
            <p:nvPr/>
          </p:nvGrpSpPr>
          <p:grpSpPr>
            <a:xfrm>
              <a:off x="5657850" y="2284081"/>
              <a:ext cx="828676" cy="230520"/>
              <a:chOff x="5657850" y="2284081"/>
              <a:chExt cx="828676" cy="230520"/>
            </a:xfrm>
          </p:grpSpPr>
          <p:sp>
            <p:nvSpPr>
              <p:cNvPr id="284" name="Rectangle 283">
                <a:extLst>
                  <a:ext uri="{FF2B5EF4-FFF2-40B4-BE49-F238E27FC236}">
                    <a16:creationId xmlns:a16="http://schemas.microsoft.com/office/drawing/2014/main" id="{18B8B2D3-7859-4C42-A8D0-735E39D3E7C1}"/>
                  </a:ext>
                </a:extLst>
              </p:cNvPr>
              <p:cNvSpPr/>
              <p:nvPr/>
            </p:nvSpPr>
            <p:spPr bwMode="auto">
              <a:xfrm>
                <a:off x="5657850" y="2284081"/>
                <a:ext cx="828676" cy="230520"/>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85" name="Rectangle 284">
                <a:extLst>
                  <a:ext uri="{FF2B5EF4-FFF2-40B4-BE49-F238E27FC236}">
                    <a16:creationId xmlns:a16="http://schemas.microsoft.com/office/drawing/2014/main" id="{06A1CEC8-4B6C-4EC3-AC83-537AD15406CD}"/>
                  </a:ext>
                </a:extLst>
              </p:cNvPr>
              <p:cNvSpPr/>
              <p:nvPr/>
            </p:nvSpPr>
            <p:spPr bwMode="auto">
              <a:xfrm>
                <a:off x="5684043" y="2312193"/>
                <a:ext cx="766763" cy="171451"/>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sp>
          <p:nvSpPr>
            <p:cNvPr id="283" name="Rectangle 282">
              <a:extLst>
                <a:ext uri="{FF2B5EF4-FFF2-40B4-BE49-F238E27FC236}">
                  <a16:creationId xmlns:a16="http://schemas.microsoft.com/office/drawing/2014/main" id="{E8BD8500-1F9C-48D8-BBF2-352C533218F1}"/>
                </a:ext>
              </a:extLst>
            </p:cNvPr>
            <p:cNvSpPr/>
            <p:nvPr/>
          </p:nvSpPr>
          <p:spPr bwMode="auto">
            <a:xfrm>
              <a:off x="5448857" y="2216918"/>
              <a:ext cx="1242081"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chemeClr val="accent1"/>
                  </a:solidFill>
                  <a:effectLst/>
                  <a:uLnTx/>
                  <a:uFillTx/>
                  <a:latin typeface="+mj-lt"/>
                  <a:ea typeface="Segoe UI" pitchFamily="34" charset="0"/>
                  <a:cs typeface="Cascadia Code" panose="020B0609020000020004" pitchFamily="49" charset="0"/>
                </a:rPr>
                <a:t>Alarm</a:t>
              </a: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 Rules</a:t>
              </a:r>
              <a:endParaRPr lang="en-US" sz="600" dirty="0">
                <a:solidFill>
                  <a:srgbClr val="000000"/>
                </a:solidFill>
                <a:latin typeface="+mj-lt"/>
                <a:ea typeface="Segoe UI" pitchFamily="34" charset="0"/>
                <a:cs typeface="Cascadia Code" panose="020B0609020000020004" pitchFamily="49" charset="0"/>
              </a:endParaRPr>
            </a:p>
          </p:txBody>
        </p:sp>
      </p:grpSp>
      <p:cxnSp>
        <p:nvCxnSpPr>
          <p:cNvPr id="35" name="Straight Arrow Connector 34">
            <a:extLst>
              <a:ext uri="{FF2B5EF4-FFF2-40B4-BE49-F238E27FC236}">
                <a16:creationId xmlns:a16="http://schemas.microsoft.com/office/drawing/2014/main" id="{9FD2C524-8DF4-44FE-BE05-A1F5592C31E3}"/>
              </a:ext>
            </a:extLst>
          </p:cNvPr>
          <p:cNvCxnSpPr>
            <a:cxnSpLocks/>
            <a:stCxn id="17410" idx="1"/>
            <a:endCxn id="284" idx="3"/>
          </p:cNvCxnSpPr>
          <p:nvPr/>
        </p:nvCxnSpPr>
        <p:spPr>
          <a:xfrm flipH="1" flipV="1">
            <a:off x="2321419" y="4172074"/>
            <a:ext cx="304079" cy="751"/>
          </a:xfrm>
          <a:prstGeom prst="straightConnector1">
            <a:avLst/>
          </a:prstGeom>
          <a:ln>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32395ED-CCAB-4F4C-BBA7-B04698C0C922}"/>
              </a:ext>
            </a:extLst>
          </p:cNvPr>
          <p:cNvCxnSpPr>
            <a:cxnSpLocks/>
          </p:cNvCxnSpPr>
          <p:nvPr/>
        </p:nvCxnSpPr>
        <p:spPr>
          <a:xfrm>
            <a:off x="9044126" y="2414845"/>
            <a:ext cx="0" cy="2160108"/>
          </a:xfrm>
          <a:prstGeom prst="line">
            <a:avLst/>
          </a:prstGeom>
          <a:ln w="6350">
            <a:solidFill>
              <a:srgbClr val="0078D4">
                <a:alpha val="25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0BF095-5FBC-445A-A219-4E0D35E034FF}"/>
              </a:ext>
            </a:extLst>
          </p:cNvPr>
          <p:cNvCxnSpPr>
            <a:cxnSpLocks/>
          </p:cNvCxnSpPr>
          <p:nvPr/>
        </p:nvCxnSpPr>
        <p:spPr>
          <a:xfrm>
            <a:off x="4204641" y="2549170"/>
            <a:ext cx="0" cy="2025783"/>
          </a:xfrm>
          <a:prstGeom prst="line">
            <a:avLst/>
          </a:prstGeom>
          <a:ln w="317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2" descr="Download Microsoft Azure (Windows Azure) Logo in SVG Vector or PNG File  Format - Logo.wine">
            <a:extLst>
              <a:ext uri="{FF2B5EF4-FFF2-40B4-BE49-F238E27FC236}">
                <a16:creationId xmlns:a16="http://schemas.microsoft.com/office/drawing/2014/main" id="{91FE3206-425A-4B6F-82BA-08A9E95C2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338" y="2487364"/>
            <a:ext cx="515788" cy="343859"/>
          </a:xfrm>
          <a:prstGeom prst="rect">
            <a:avLst/>
          </a:prstGeom>
          <a:noFill/>
          <a:extLst>
            <a:ext uri="{909E8E84-426E-40DD-AFC4-6F175D3DCCD1}">
              <a14:hiddenFill xmlns:a14="http://schemas.microsoft.com/office/drawing/2010/main">
                <a:solidFill>
                  <a:srgbClr val="FFFFFF"/>
                </a:solidFill>
              </a14:hiddenFill>
            </a:ext>
          </a:extLst>
        </p:spPr>
      </p:pic>
      <p:sp>
        <p:nvSpPr>
          <p:cNvPr id="327" name="Rectangle 326">
            <a:extLst>
              <a:ext uri="{FF2B5EF4-FFF2-40B4-BE49-F238E27FC236}">
                <a16:creationId xmlns:a16="http://schemas.microsoft.com/office/drawing/2014/main" id="{D4E31E97-511C-4091-82D2-33982D8EF7DB}"/>
              </a:ext>
            </a:extLst>
          </p:cNvPr>
          <p:cNvSpPr/>
          <p:nvPr/>
        </p:nvSpPr>
        <p:spPr bwMode="auto">
          <a:xfrm>
            <a:off x="4203393" y="2412948"/>
            <a:ext cx="2488002"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339" name="Rectangle 338">
            <a:extLst>
              <a:ext uri="{FF2B5EF4-FFF2-40B4-BE49-F238E27FC236}">
                <a16:creationId xmlns:a16="http://schemas.microsoft.com/office/drawing/2014/main" id="{BCCBAC02-F527-4EC7-B024-60151EF91901}"/>
              </a:ext>
            </a:extLst>
          </p:cNvPr>
          <p:cNvSpPr/>
          <p:nvPr/>
        </p:nvSpPr>
        <p:spPr bwMode="auto">
          <a:xfrm>
            <a:off x="4205871" y="2417120"/>
            <a:ext cx="2485524"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Data Transformation</a:t>
            </a:r>
            <a:endParaRPr lang="en-US" sz="400" b="1" dirty="0">
              <a:solidFill>
                <a:srgbClr val="000000"/>
              </a:solidFill>
              <a:ea typeface="Segoe UI" pitchFamily="34" charset="0"/>
              <a:cs typeface="Cascadia Code" panose="020B0609020000020004" pitchFamily="49" charset="0"/>
            </a:endParaRPr>
          </a:p>
        </p:txBody>
      </p:sp>
      <p:grpSp>
        <p:nvGrpSpPr>
          <p:cNvPr id="341" name="simplify" descr="simplify">
            <a:extLst>
              <a:ext uri="{FF2B5EF4-FFF2-40B4-BE49-F238E27FC236}">
                <a16:creationId xmlns:a16="http://schemas.microsoft.com/office/drawing/2014/main" id="{40968D16-473E-4BB7-B210-24D68C3CA44B}"/>
              </a:ext>
            </a:extLst>
          </p:cNvPr>
          <p:cNvGrpSpPr/>
          <p:nvPr/>
        </p:nvGrpSpPr>
        <p:grpSpPr>
          <a:xfrm>
            <a:off x="5092538" y="2437073"/>
            <a:ext cx="93338" cy="91373"/>
            <a:chOff x="2668480" y="1249680"/>
            <a:chExt cx="412066" cy="403390"/>
          </a:xfrm>
        </p:grpSpPr>
        <p:sp>
          <p:nvSpPr>
            <p:cNvPr id="343" name="Freeform 987">
              <a:extLst>
                <a:ext uri="{FF2B5EF4-FFF2-40B4-BE49-F238E27FC236}">
                  <a16:creationId xmlns:a16="http://schemas.microsoft.com/office/drawing/2014/main" id="{E2A1AA9A-CFC8-4C24-BF1C-BEA5222C1AF1}"/>
                </a:ext>
              </a:extLst>
            </p:cNvPr>
            <p:cNvSpPr>
              <a:spLocks/>
            </p:cNvSpPr>
            <p:nvPr/>
          </p:nvSpPr>
          <p:spPr bwMode="auto">
            <a:xfrm>
              <a:off x="2749447" y="1282935"/>
              <a:ext cx="331099" cy="344110"/>
            </a:xfrm>
            <a:custGeom>
              <a:avLst/>
              <a:gdLst>
                <a:gd name="T0" fmla="*/ 229 w 229"/>
                <a:gd name="T1" fmla="*/ 112 h 238"/>
                <a:gd name="T2" fmla="*/ 200 w 229"/>
                <a:gd name="T3" fmla="*/ 81 h 238"/>
                <a:gd name="T4" fmla="*/ 200 w 229"/>
                <a:gd name="T5" fmla="*/ 104 h 238"/>
                <a:gd name="T6" fmla="*/ 125 w 229"/>
                <a:gd name="T7" fmla="*/ 104 h 238"/>
                <a:gd name="T8" fmla="*/ 125 w 229"/>
                <a:gd name="T9" fmla="*/ 0 h 238"/>
                <a:gd name="T10" fmla="*/ 0 w 229"/>
                <a:gd name="T11" fmla="*/ 0 h 238"/>
                <a:gd name="T12" fmla="*/ 0 w 229"/>
                <a:gd name="T13" fmla="*/ 15 h 238"/>
                <a:gd name="T14" fmla="*/ 110 w 229"/>
                <a:gd name="T15" fmla="*/ 15 h 238"/>
                <a:gd name="T16" fmla="*/ 110 w 229"/>
                <a:gd name="T17" fmla="*/ 104 h 238"/>
                <a:gd name="T18" fmla="*/ 5 w 229"/>
                <a:gd name="T19" fmla="*/ 104 h 238"/>
                <a:gd name="T20" fmla="*/ 5 w 229"/>
                <a:gd name="T21" fmla="*/ 119 h 238"/>
                <a:gd name="T22" fmla="*/ 110 w 229"/>
                <a:gd name="T23" fmla="*/ 119 h 238"/>
                <a:gd name="T24" fmla="*/ 110 w 229"/>
                <a:gd name="T25" fmla="*/ 223 h 238"/>
                <a:gd name="T26" fmla="*/ 0 w 229"/>
                <a:gd name="T27" fmla="*/ 223 h 238"/>
                <a:gd name="T28" fmla="*/ 0 w 229"/>
                <a:gd name="T29" fmla="*/ 238 h 238"/>
                <a:gd name="T30" fmla="*/ 125 w 229"/>
                <a:gd name="T31" fmla="*/ 238 h 238"/>
                <a:gd name="T32" fmla="*/ 125 w 229"/>
                <a:gd name="T33" fmla="*/ 119 h 238"/>
                <a:gd name="T34" fmla="*/ 200 w 229"/>
                <a:gd name="T35" fmla="*/ 119 h 238"/>
                <a:gd name="T36" fmla="*/ 200 w 229"/>
                <a:gd name="T37" fmla="*/ 141 h 238"/>
                <a:gd name="T38" fmla="*/ 229 w 229"/>
                <a:gd name="T39" fmla="*/ 11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9" h="238">
                  <a:moveTo>
                    <a:pt x="229" y="112"/>
                  </a:moveTo>
                  <a:lnTo>
                    <a:pt x="200" y="81"/>
                  </a:lnTo>
                  <a:lnTo>
                    <a:pt x="200" y="104"/>
                  </a:lnTo>
                  <a:lnTo>
                    <a:pt x="125" y="104"/>
                  </a:lnTo>
                  <a:lnTo>
                    <a:pt x="125" y="0"/>
                  </a:lnTo>
                  <a:lnTo>
                    <a:pt x="0" y="0"/>
                  </a:lnTo>
                  <a:lnTo>
                    <a:pt x="0" y="15"/>
                  </a:lnTo>
                  <a:lnTo>
                    <a:pt x="110" y="15"/>
                  </a:lnTo>
                  <a:lnTo>
                    <a:pt x="110" y="104"/>
                  </a:lnTo>
                  <a:lnTo>
                    <a:pt x="5" y="104"/>
                  </a:lnTo>
                  <a:lnTo>
                    <a:pt x="5" y="119"/>
                  </a:lnTo>
                  <a:lnTo>
                    <a:pt x="110" y="119"/>
                  </a:lnTo>
                  <a:lnTo>
                    <a:pt x="110" y="223"/>
                  </a:lnTo>
                  <a:lnTo>
                    <a:pt x="0" y="223"/>
                  </a:lnTo>
                  <a:lnTo>
                    <a:pt x="0" y="238"/>
                  </a:lnTo>
                  <a:lnTo>
                    <a:pt x="125" y="238"/>
                  </a:lnTo>
                  <a:lnTo>
                    <a:pt x="125" y="119"/>
                  </a:lnTo>
                  <a:lnTo>
                    <a:pt x="200" y="119"/>
                  </a:lnTo>
                  <a:lnTo>
                    <a:pt x="200" y="141"/>
                  </a:lnTo>
                  <a:lnTo>
                    <a:pt x="229" y="112"/>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46" name="Freeform 988">
              <a:extLst>
                <a:ext uri="{FF2B5EF4-FFF2-40B4-BE49-F238E27FC236}">
                  <a16:creationId xmlns:a16="http://schemas.microsoft.com/office/drawing/2014/main" id="{7F390FCA-BD1C-4072-9454-2AB96F2DD2BD}"/>
                </a:ext>
              </a:extLst>
            </p:cNvPr>
            <p:cNvSpPr>
              <a:spLocks/>
            </p:cNvSpPr>
            <p:nvPr/>
          </p:nvSpPr>
          <p:spPr bwMode="auto">
            <a:xfrm>
              <a:off x="2669925" y="1378360"/>
              <a:ext cx="127234" cy="127234"/>
            </a:xfrm>
            <a:custGeom>
              <a:avLst/>
              <a:gdLst>
                <a:gd name="T0" fmla="*/ 118 w 118"/>
                <a:gd name="T1" fmla="*/ 66 h 119"/>
                <a:gd name="T2" fmla="*/ 118 w 118"/>
                <a:gd name="T3" fmla="*/ 53 h 119"/>
                <a:gd name="T4" fmla="*/ 105 w 118"/>
                <a:gd name="T5" fmla="*/ 53 h 119"/>
                <a:gd name="T6" fmla="*/ 96 w 118"/>
                <a:gd name="T7" fmla="*/ 31 h 119"/>
                <a:gd name="T8" fmla="*/ 105 w 118"/>
                <a:gd name="T9" fmla="*/ 22 h 119"/>
                <a:gd name="T10" fmla="*/ 97 w 118"/>
                <a:gd name="T11" fmla="*/ 13 h 119"/>
                <a:gd name="T12" fmla="*/ 87 w 118"/>
                <a:gd name="T13" fmla="*/ 22 h 119"/>
                <a:gd name="T14" fmla="*/ 65 w 118"/>
                <a:gd name="T15" fmla="*/ 13 h 119"/>
                <a:gd name="T16" fmla="*/ 65 w 118"/>
                <a:gd name="T17" fmla="*/ 0 h 119"/>
                <a:gd name="T18" fmla="*/ 53 w 118"/>
                <a:gd name="T19" fmla="*/ 0 h 119"/>
                <a:gd name="T20" fmla="*/ 53 w 118"/>
                <a:gd name="T21" fmla="*/ 13 h 119"/>
                <a:gd name="T22" fmla="*/ 31 w 118"/>
                <a:gd name="T23" fmla="*/ 22 h 119"/>
                <a:gd name="T24" fmla="*/ 22 w 118"/>
                <a:gd name="T25" fmla="*/ 13 h 119"/>
                <a:gd name="T26" fmla="*/ 13 w 118"/>
                <a:gd name="T27" fmla="*/ 22 h 119"/>
                <a:gd name="T28" fmla="*/ 22 w 118"/>
                <a:gd name="T29" fmla="*/ 31 h 119"/>
                <a:gd name="T30" fmla="*/ 13 w 118"/>
                <a:gd name="T31" fmla="*/ 53 h 119"/>
                <a:gd name="T32" fmla="*/ 0 w 118"/>
                <a:gd name="T33" fmla="*/ 53 h 119"/>
                <a:gd name="T34" fmla="*/ 0 w 118"/>
                <a:gd name="T35" fmla="*/ 66 h 119"/>
                <a:gd name="T36" fmla="*/ 13 w 118"/>
                <a:gd name="T37" fmla="*/ 66 h 119"/>
                <a:gd name="T38" fmla="*/ 22 w 118"/>
                <a:gd name="T39" fmla="*/ 88 h 119"/>
                <a:gd name="T40" fmla="*/ 13 w 118"/>
                <a:gd name="T41" fmla="*/ 97 h 119"/>
                <a:gd name="T42" fmla="*/ 21 w 118"/>
                <a:gd name="T43" fmla="*/ 106 h 119"/>
                <a:gd name="T44" fmla="*/ 31 w 118"/>
                <a:gd name="T45" fmla="*/ 97 h 119"/>
                <a:gd name="T46" fmla="*/ 53 w 118"/>
                <a:gd name="T47" fmla="*/ 106 h 119"/>
                <a:gd name="T48" fmla="*/ 53 w 118"/>
                <a:gd name="T49" fmla="*/ 119 h 119"/>
                <a:gd name="T50" fmla="*/ 65 w 118"/>
                <a:gd name="T51" fmla="*/ 119 h 119"/>
                <a:gd name="T52" fmla="*/ 65 w 118"/>
                <a:gd name="T53" fmla="*/ 106 h 119"/>
                <a:gd name="T54" fmla="*/ 87 w 118"/>
                <a:gd name="T55" fmla="*/ 97 h 119"/>
                <a:gd name="T56" fmla="*/ 97 w 118"/>
                <a:gd name="T57" fmla="*/ 106 h 119"/>
                <a:gd name="T58" fmla="*/ 105 w 118"/>
                <a:gd name="T59" fmla="*/ 97 h 119"/>
                <a:gd name="T60" fmla="*/ 96 w 118"/>
                <a:gd name="T61" fmla="*/ 88 h 119"/>
                <a:gd name="T62" fmla="*/ 105 w 118"/>
                <a:gd name="T63" fmla="*/ 66 h 119"/>
                <a:gd name="T64" fmla="*/ 118 w 118"/>
                <a:gd name="T65"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119">
                  <a:moveTo>
                    <a:pt x="118" y="66"/>
                  </a:moveTo>
                  <a:cubicBezTo>
                    <a:pt x="118" y="53"/>
                    <a:pt x="118" y="53"/>
                    <a:pt x="118" y="53"/>
                  </a:cubicBezTo>
                  <a:cubicBezTo>
                    <a:pt x="105" y="53"/>
                    <a:pt x="105" y="53"/>
                    <a:pt x="105" y="53"/>
                  </a:cubicBezTo>
                  <a:cubicBezTo>
                    <a:pt x="104" y="45"/>
                    <a:pt x="101" y="37"/>
                    <a:pt x="96" y="31"/>
                  </a:cubicBezTo>
                  <a:cubicBezTo>
                    <a:pt x="105" y="22"/>
                    <a:pt x="105" y="22"/>
                    <a:pt x="105" y="22"/>
                  </a:cubicBezTo>
                  <a:cubicBezTo>
                    <a:pt x="97" y="13"/>
                    <a:pt x="97" y="13"/>
                    <a:pt x="97" y="13"/>
                  </a:cubicBezTo>
                  <a:cubicBezTo>
                    <a:pt x="87" y="22"/>
                    <a:pt x="87" y="22"/>
                    <a:pt x="87" y="22"/>
                  </a:cubicBezTo>
                  <a:cubicBezTo>
                    <a:pt x="81" y="18"/>
                    <a:pt x="73" y="14"/>
                    <a:pt x="65" y="13"/>
                  </a:cubicBezTo>
                  <a:cubicBezTo>
                    <a:pt x="65" y="0"/>
                    <a:pt x="65" y="0"/>
                    <a:pt x="65" y="0"/>
                  </a:cubicBezTo>
                  <a:cubicBezTo>
                    <a:pt x="53" y="0"/>
                    <a:pt x="53" y="0"/>
                    <a:pt x="53" y="0"/>
                  </a:cubicBezTo>
                  <a:cubicBezTo>
                    <a:pt x="53" y="13"/>
                    <a:pt x="53" y="13"/>
                    <a:pt x="53" y="13"/>
                  </a:cubicBezTo>
                  <a:cubicBezTo>
                    <a:pt x="45" y="14"/>
                    <a:pt x="37" y="18"/>
                    <a:pt x="31" y="22"/>
                  </a:cubicBezTo>
                  <a:cubicBezTo>
                    <a:pt x="22" y="13"/>
                    <a:pt x="22" y="13"/>
                    <a:pt x="22" y="13"/>
                  </a:cubicBezTo>
                  <a:cubicBezTo>
                    <a:pt x="13" y="22"/>
                    <a:pt x="13" y="22"/>
                    <a:pt x="13" y="22"/>
                  </a:cubicBezTo>
                  <a:cubicBezTo>
                    <a:pt x="22" y="31"/>
                    <a:pt x="22" y="31"/>
                    <a:pt x="22" y="31"/>
                  </a:cubicBezTo>
                  <a:cubicBezTo>
                    <a:pt x="17" y="38"/>
                    <a:pt x="14" y="45"/>
                    <a:pt x="13" y="53"/>
                  </a:cubicBezTo>
                  <a:cubicBezTo>
                    <a:pt x="0" y="53"/>
                    <a:pt x="0" y="53"/>
                    <a:pt x="0" y="53"/>
                  </a:cubicBezTo>
                  <a:cubicBezTo>
                    <a:pt x="0" y="66"/>
                    <a:pt x="0" y="66"/>
                    <a:pt x="0" y="66"/>
                  </a:cubicBezTo>
                  <a:cubicBezTo>
                    <a:pt x="13" y="66"/>
                    <a:pt x="13" y="66"/>
                    <a:pt x="13" y="66"/>
                  </a:cubicBezTo>
                  <a:cubicBezTo>
                    <a:pt x="14" y="74"/>
                    <a:pt x="17" y="82"/>
                    <a:pt x="22" y="88"/>
                  </a:cubicBezTo>
                  <a:cubicBezTo>
                    <a:pt x="13" y="97"/>
                    <a:pt x="13" y="97"/>
                    <a:pt x="13" y="97"/>
                  </a:cubicBezTo>
                  <a:cubicBezTo>
                    <a:pt x="21" y="106"/>
                    <a:pt x="21" y="106"/>
                    <a:pt x="21" y="106"/>
                  </a:cubicBezTo>
                  <a:cubicBezTo>
                    <a:pt x="31" y="97"/>
                    <a:pt x="31" y="97"/>
                    <a:pt x="31" y="97"/>
                  </a:cubicBezTo>
                  <a:cubicBezTo>
                    <a:pt x="37" y="102"/>
                    <a:pt x="45" y="105"/>
                    <a:pt x="53" y="106"/>
                  </a:cubicBezTo>
                  <a:cubicBezTo>
                    <a:pt x="53" y="119"/>
                    <a:pt x="53" y="119"/>
                    <a:pt x="53" y="119"/>
                  </a:cubicBezTo>
                  <a:cubicBezTo>
                    <a:pt x="65" y="119"/>
                    <a:pt x="65" y="119"/>
                    <a:pt x="65" y="119"/>
                  </a:cubicBezTo>
                  <a:cubicBezTo>
                    <a:pt x="65" y="106"/>
                    <a:pt x="65" y="106"/>
                    <a:pt x="65" y="106"/>
                  </a:cubicBezTo>
                  <a:cubicBezTo>
                    <a:pt x="74" y="105"/>
                    <a:pt x="81" y="102"/>
                    <a:pt x="87" y="97"/>
                  </a:cubicBezTo>
                  <a:cubicBezTo>
                    <a:pt x="97" y="106"/>
                    <a:pt x="97" y="106"/>
                    <a:pt x="97" y="106"/>
                  </a:cubicBezTo>
                  <a:cubicBezTo>
                    <a:pt x="105" y="97"/>
                    <a:pt x="105" y="97"/>
                    <a:pt x="105" y="97"/>
                  </a:cubicBezTo>
                  <a:cubicBezTo>
                    <a:pt x="96" y="88"/>
                    <a:pt x="96" y="88"/>
                    <a:pt x="96" y="88"/>
                  </a:cubicBezTo>
                  <a:cubicBezTo>
                    <a:pt x="101" y="82"/>
                    <a:pt x="104" y="74"/>
                    <a:pt x="105" y="66"/>
                  </a:cubicBezTo>
                  <a:lnTo>
                    <a:pt x="118" y="6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47" name="Oval 989">
              <a:extLst>
                <a:ext uri="{FF2B5EF4-FFF2-40B4-BE49-F238E27FC236}">
                  <a16:creationId xmlns:a16="http://schemas.microsoft.com/office/drawing/2014/main" id="{CC8F8DC8-3E74-498A-BA92-919FD57F0011}"/>
                </a:ext>
              </a:extLst>
            </p:cNvPr>
            <p:cNvSpPr>
              <a:spLocks noChangeArrowheads="1"/>
            </p:cNvSpPr>
            <p:nvPr/>
          </p:nvSpPr>
          <p:spPr bwMode="auto">
            <a:xfrm>
              <a:off x="2708964" y="1418844"/>
              <a:ext cx="49159" cy="477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49" name="Rectangle 990">
              <a:extLst>
                <a:ext uri="{FF2B5EF4-FFF2-40B4-BE49-F238E27FC236}">
                  <a16:creationId xmlns:a16="http://schemas.microsoft.com/office/drawing/2014/main" id="{CE088F53-23E5-4E1A-908F-2153818C7DA3}"/>
                </a:ext>
              </a:extLst>
            </p:cNvPr>
            <p:cNvSpPr>
              <a:spLocks noChangeArrowheads="1"/>
            </p:cNvSpPr>
            <p:nvPr/>
          </p:nvSpPr>
          <p:spPr bwMode="auto">
            <a:xfrm>
              <a:off x="2680047" y="1249680"/>
              <a:ext cx="108439" cy="10843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50" name="Freeform 991">
              <a:extLst>
                <a:ext uri="{FF2B5EF4-FFF2-40B4-BE49-F238E27FC236}">
                  <a16:creationId xmlns:a16="http://schemas.microsoft.com/office/drawing/2014/main" id="{D4773286-3290-4526-993A-3C8DA2107711}"/>
                </a:ext>
              </a:extLst>
            </p:cNvPr>
            <p:cNvSpPr>
              <a:spLocks/>
            </p:cNvSpPr>
            <p:nvPr/>
          </p:nvSpPr>
          <p:spPr bwMode="auto">
            <a:xfrm>
              <a:off x="2668480" y="1521498"/>
              <a:ext cx="133018" cy="131572"/>
            </a:xfrm>
            <a:custGeom>
              <a:avLst/>
              <a:gdLst>
                <a:gd name="T0" fmla="*/ 92 w 92"/>
                <a:gd name="T1" fmla="*/ 46 h 91"/>
                <a:gd name="T2" fmla="*/ 46 w 92"/>
                <a:gd name="T3" fmla="*/ 0 h 91"/>
                <a:gd name="T4" fmla="*/ 0 w 92"/>
                <a:gd name="T5" fmla="*/ 46 h 91"/>
                <a:gd name="T6" fmla="*/ 46 w 92"/>
                <a:gd name="T7" fmla="*/ 91 h 91"/>
                <a:gd name="T8" fmla="*/ 92 w 92"/>
                <a:gd name="T9" fmla="*/ 46 h 91"/>
              </a:gdLst>
              <a:ahLst/>
              <a:cxnLst>
                <a:cxn ang="0">
                  <a:pos x="T0" y="T1"/>
                </a:cxn>
                <a:cxn ang="0">
                  <a:pos x="T2" y="T3"/>
                </a:cxn>
                <a:cxn ang="0">
                  <a:pos x="T4" y="T5"/>
                </a:cxn>
                <a:cxn ang="0">
                  <a:pos x="T6" y="T7"/>
                </a:cxn>
                <a:cxn ang="0">
                  <a:pos x="T8" y="T9"/>
                </a:cxn>
              </a:cxnLst>
              <a:rect l="0" t="0" r="r" b="b"/>
              <a:pathLst>
                <a:path w="92" h="91">
                  <a:moveTo>
                    <a:pt x="92" y="46"/>
                  </a:moveTo>
                  <a:lnTo>
                    <a:pt x="46" y="0"/>
                  </a:lnTo>
                  <a:lnTo>
                    <a:pt x="0" y="46"/>
                  </a:lnTo>
                  <a:lnTo>
                    <a:pt x="46" y="91"/>
                  </a:lnTo>
                  <a:lnTo>
                    <a:pt x="92" y="4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352" name="Rectangle 351">
            <a:extLst>
              <a:ext uri="{FF2B5EF4-FFF2-40B4-BE49-F238E27FC236}">
                <a16:creationId xmlns:a16="http://schemas.microsoft.com/office/drawing/2014/main" id="{382B2D1E-930A-4AEF-A629-A6931102AC11}"/>
              </a:ext>
            </a:extLst>
          </p:cNvPr>
          <p:cNvSpPr/>
          <p:nvPr/>
        </p:nvSpPr>
        <p:spPr bwMode="auto">
          <a:xfrm>
            <a:off x="2465640" y="2412948"/>
            <a:ext cx="1739001"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353" name="Rectangle 352">
            <a:extLst>
              <a:ext uri="{FF2B5EF4-FFF2-40B4-BE49-F238E27FC236}">
                <a16:creationId xmlns:a16="http://schemas.microsoft.com/office/drawing/2014/main" id="{0897CA54-7850-47A1-BDE3-81B7ACAAEE5D}"/>
              </a:ext>
            </a:extLst>
          </p:cNvPr>
          <p:cNvSpPr/>
          <p:nvPr/>
        </p:nvSpPr>
        <p:spPr bwMode="auto">
          <a:xfrm>
            <a:off x="2465640" y="2420185"/>
            <a:ext cx="1739003"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Data Ingestion</a:t>
            </a:r>
          </a:p>
        </p:txBody>
      </p:sp>
      <p:grpSp>
        <p:nvGrpSpPr>
          <p:cNvPr id="328" name="migrate 2" descr="migrate">
            <a:extLst>
              <a:ext uri="{FF2B5EF4-FFF2-40B4-BE49-F238E27FC236}">
                <a16:creationId xmlns:a16="http://schemas.microsoft.com/office/drawing/2014/main" id="{6CD19921-D500-4C0B-995F-19A2976F41E0}"/>
              </a:ext>
            </a:extLst>
          </p:cNvPr>
          <p:cNvGrpSpPr/>
          <p:nvPr/>
        </p:nvGrpSpPr>
        <p:grpSpPr>
          <a:xfrm>
            <a:off x="3061883" y="2447087"/>
            <a:ext cx="76372" cy="76104"/>
            <a:chOff x="697286" y="2098371"/>
            <a:chExt cx="443544" cy="441988"/>
          </a:xfrm>
        </p:grpSpPr>
        <p:sp>
          <p:nvSpPr>
            <p:cNvPr id="329" name="Freeform 765">
              <a:extLst>
                <a:ext uri="{FF2B5EF4-FFF2-40B4-BE49-F238E27FC236}">
                  <a16:creationId xmlns:a16="http://schemas.microsoft.com/office/drawing/2014/main" id="{78E5AABC-9B8E-4C16-A517-228833BE35E1}"/>
                </a:ext>
              </a:extLst>
            </p:cNvPr>
            <p:cNvSpPr>
              <a:spLocks/>
            </p:cNvSpPr>
            <p:nvPr/>
          </p:nvSpPr>
          <p:spPr bwMode="auto">
            <a:xfrm>
              <a:off x="1024108" y="2099928"/>
              <a:ext cx="116722" cy="116722"/>
            </a:xfrm>
            <a:custGeom>
              <a:avLst/>
              <a:gdLst>
                <a:gd name="T0" fmla="*/ 50 w 101"/>
                <a:gd name="T1" fmla="*/ 101 h 101"/>
                <a:gd name="T2" fmla="*/ 0 w 101"/>
                <a:gd name="T3" fmla="*/ 51 h 101"/>
                <a:gd name="T4" fmla="*/ 50 w 101"/>
                <a:gd name="T5" fmla="*/ 0 h 101"/>
                <a:gd name="T6" fmla="*/ 101 w 101"/>
                <a:gd name="T7" fmla="*/ 51 h 101"/>
                <a:gd name="T8" fmla="*/ 50 w 101"/>
                <a:gd name="T9" fmla="*/ 101 h 101"/>
              </a:gdLst>
              <a:ahLst/>
              <a:cxnLst>
                <a:cxn ang="0">
                  <a:pos x="T0" y="T1"/>
                </a:cxn>
                <a:cxn ang="0">
                  <a:pos x="T2" y="T3"/>
                </a:cxn>
                <a:cxn ang="0">
                  <a:pos x="T4" y="T5"/>
                </a:cxn>
                <a:cxn ang="0">
                  <a:pos x="T6" y="T7"/>
                </a:cxn>
                <a:cxn ang="0">
                  <a:pos x="T8" y="T9"/>
                </a:cxn>
              </a:cxnLst>
              <a:rect l="0" t="0" r="r" b="b"/>
              <a:pathLst>
                <a:path w="101" h="101">
                  <a:moveTo>
                    <a:pt x="50" y="101"/>
                  </a:moveTo>
                  <a:cubicBezTo>
                    <a:pt x="22" y="101"/>
                    <a:pt x="0" y="79"/>
                    <a:pt x="0" y="51"/>
                  </a:cubicBezTo>
                  <a:cubicBezTo>
                    <a:pt x="0" y="23"/>
                    <a:pt x="22" y="0"/>
                    <a:pt x="50" y="0"/>
                  </a:cubicBezTo>
                  <a:cubicBezTo>
                    <a:pt x="78" y="0"/>
                    <a:pt x="101" y="23"/>
                    <a:pt x="101" y="51"/>
                  </a:cubicBezTo>
                  <a:cubicBezTo>
                    <a:pt x="101" y="79"/>
                    <a:pt x="79" y="101"/>
                    <a:pt x="50" y="10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0" name="Freeform 766">
              <a:extLst>
                <a:ext uri="{FF2B5EF4-FFF2-40B4-BE49-F238E27FC236}">
                  <a16:creationId xmlns:a16="http://schemas.microsoft.com/office/drawing/2014/main" id="{C04885B2-D139-4570-8024-36907F517A38}"/>
                </a:ext>
              </a:extLst>
            </p:cNvPr>
            <p:cNvSpPr>
              <a:spLocks/>
            </p:cNvSpPr>
            <p:nvPr/>
          </p:nvSpPr>
          <p:spPr bwMode="auto">
            <a:xfrm>
              <a:off x="1024108" y="2261782"/>
              <a:ext cx="116722" cy="116722"/>
            </a:xfrm>
            <a:custGeom>
              <a:avLst/>
              <a:gdLst>
                <a:gd name="T0" fmla="*/ 50 w 101"/>
                <a:gd name="T1" fmla="*/ 101 h 101"/>
                <a:gd name="T2" fmla="*/ 0 w 101"/>
                <a:gd name="T3" fmla="*/ 50 h 101"/>
                <a:gd name="T4" fmla="*/ 50 w 101"/>
                <a:gd name="T5" fmla="*/ 0 h 101"/>
                <a:gd name="T6" fmla="*/ 101 w 101"/>
                <a:gd name="T7" fmla="*/ 50 h 101"/>
                <a:gd name="T8" fmla="*/ 50 w 101"/>
                <a:gd name="T9" fmla="*/ 101 h 101"/>
              </a:gdLst>
              <a:ahLst/>
              <a:cxnLst>
                <a:cxn ang="0">
                  <a:pos x="T0" y="T1"/>
                </a:cxn>
                <a:cxn ang="0">
                  <a:pos x="T2" y="T3"/>
                </a:cxn>
                <a:cxn ang="0">
                  <a:pos x="T4" y="T5"/>
                </a:cxn>
                <a:cxn ang="0">
                  <a:pos x="T6" y="T7"/>
                </a:cxn>
                <a:cxn ang="0">
                  <a:pos x="T8" y="T9"/>
                </a:cxn>
              </a:cxnLst>
              <a:rect l="0" t="0" r="r" b="b"/>
              <a:pathLst>
                <a:path w="101" h="101">
                  <a:moveTo>
                    <a:pt x="50" y="101"/>
                  </a:moveTo>
                  <a:cubicBezTo>
                    <a:pt x="22" y="101"/>
                    <a:pt x="0" y="78"/>
                    <a:pt x="0" y="50"/>
                  </a:cubicBezTo>
                  <a:cubicBezTo>
                    <a:pt x="0" y="22"/>
                    <a:pt x="22" y="0"/>
                    <a:pt x="50" y="0"/>
                  </a:cubicBezTo>
                  <a:cubicBezTo>
                    <a:pt x="78" y="0"/>
                    <a:pt x="101" y="22"/>
                    <a:pt x="101" y="50"/>
                  </a:cubicBezTo>
                  <a:cubicBezTo>
                    <a:pt x="101" y="78"/>
                    <a:pt x="79" y="101"/>
                    <a:pt x="50" y="10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1" name="Rectangle 767">
              <a:extLst>
                <a:ext uri="{FF2B5EF4-FFF2-40B4-BE49-F238E27FC236}">
                  <a16:creationId xmlns:a16="http://schemas.microsoft.com/office/drawing/2014/main" id="{64162C42-BF2C-4C67-9767-A35675808851}"/>
                </a:ext>
              </a:extLst>
            </p:cNvPr>
            <p:cNvSpPr>
              <a:spLocks noChangeArrowheads="1"/>
            </p:cNvSpPr>
            <p:nvPr/>
          </p:nvSpPr>
          <p:spPr bwMode="auto">
            <a:xfrm>
              <a:off x="697286" y="2261782"/>
              <a:ext cx="116722" cy="1167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2" name="Rectangle 768">
              <a:extLst>
                <a:ext uri="{FF2B5EF4-FFF2-40B4-BE49-F238E27FC236}">
                  <a16:creationId xmlns:a16="http://schemas.microsoft.com/office/drawing/2014/main" id="{5C5C392E-3A74-4225-8256-DFD04E22E88D}"/>
                </a:ext>
              </a:extLst>
            </p:cNvPr>
            <p:cNvSpPr>
              <a:spLocks noChangeArrowheads="1"/>
            </p:cNvSpPr>
            <p:nvPr/>
          </p:nvSpPr>
          <p:spPr bwMode="auto">
            <a:xfrm>
              <a:off x="697286" y="2098371"/>
              <a:ext cx="116722" cy="1167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3" name="Rectangle 769">
              <a:extLst>
                <a:ext uri="{FF2B5EF4-FFF2-40B4-BE49-F238E27FC236}">
                  <a16:creationId xmlns:a16="http://schemas.microsoft.com/office/drawing/2014/main" id="{369FA74F-C935-4CE3-96E5-B6FD06CF9F61}"/>
                </a:ext>
              </a:extLst>
            </p:cNvPr>
            <p:cNvSpPr>
              <a:spLocks noChangeArrowheads="1"/>
            </p:cNvSpPr>
            <p:nvPr/>
          </p:nvSpPr>
          <p:spPr bwMode="auto">
            <a:xfrm>
              <a:off x="697286" y="2423637"/>
              <a:ext cx="116722" cy="116722"/>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4" name="Freeform 770">
              <a:extLst>
                <a:ext uri="{FF2B5EF4-FFF2-40B4-BE49-F238E27FC236}">
                  <a16:creationId xmlns:a16="http://schemas.microsoft.com/office/drawing/2014/main" id="{0C0A42B2-BE82-4E3D-944F-E96EB21D7D2F}"/>
                </a:ext>
              </a:extLst>
            </p:cNvPr>
            <p:cNvSpPr>
              <a:spLocks/>
            </p:cNvSpPr>
            <p:nvPr/>
          </p:nvSpPr>
          <p:spPr bwMode="auto">
            <a:xfrm>
              <a:off x="1024108" y="2423637"/>
              <a:ext cx="116722" cy="116722"/>
            </a:xfrm>
            <a:custGeom>
              <a:avLst/>
              <a:gdLst>
                <a:gd name="T0" fmla="*/ 50 w 101"/>
                <a:gd name="T1" fmla="*/ 102 h 102"/>
                <a:gd name="T2" fmla="*/ 0 w 101"/>
                <a:gd name="T3" fmla="*/ 51 h 102"/>
                <a:gd name="T4" fmla="*/ 50 w 101"/>
                <a:gd name="T5" fmla="*/ 0 h 102"/>
                <a:gd name="T6" fmla="*/ 101 w 101"/>
                <a:gd name="T7" fmla="*/ 51 h 102"/>
                <a:gd name="T8" fmla="*/ 50 w 101"/>
                <a:gd name="T9" fmla="*/ 102 h 102"/>
              </a:gdLst>
              <a:ahLst/>
              <a:cxnLst>
                <a:cxn ang="0">
                  <a:pos x="T0" y="T1"/>
                </a:cxn>
                <a:cxn ang="0">
                  <a:pos x="T2" y="T3"/>
                </a:cxn>
                <a:cxn ang="0">
                  <a:pos x="T4" y="T5"/>
                </a:cxn>
                <a:cxn ang="0">
                  <a:pos x="T6" y="T7"/>
                </a:cxn>
                <a:cxn ang="0">
                  <a:pos x="T8" y="T9"/>
                </a:cxn>
              </a:cxnLst>
              <a:rect l="0" t="0" r="r" b="b"/>
              <a:pathLst>
                <a:path w="101" h="102">
                  <a:moveTo>
                    <a:pt x="50" y="102"/>
                  </a:moveTo>
                  <a:cubicBezTo>
                    <a:pt x="22" y="102"/>
                    <a:pt x="0" y="79"/>
                    <a:pt x="0" y="51"/>
                  </a:cubicBezTo>
                  <a:cubicBezTo>
                    <a:pt x="0" y="23"/>
                    <a:pt x="22" y="0"/>
                    <a:pt x="50" y="0"/>
                  </a:cubicBezTo>
                  <a:cubicBezTo>
                    <a:pt x="78" y="0"/>
                    <a:pt x="101" y="23"/>
                    <a:pt x="101" y="51"/>
                  </a:cubicBezTo>
                  <a:cubicBezTo>
                    <a:pt x="101" y="79"/>
                    <a:pt x="79" y="102"/>
                    <a:pt x="50" y="102"/>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5" name="Freeform 771">
              <a:extLst>
                <a:ext uri="{FF2B5EF4-FFF2-40B4-BE49-F238E27FC236}">
                  <a16:creationId xmlns:a16="http://schemas.microsoft.com/office/drawing/2014/main" id="{1422E481-3288-4CA3-A1DE-73DF7E071087}"/>
                </a:ext>
              </a:extLst>
            </p:cNvPr>
            <p:cNvSpPr>
              <a:spLocks/>
            </p:cNvSpPr>
            <p:nvPr/>
          </p:nvSpPr>
          <p:spPr bwMode="auto">
            <a:xfrm>
              <a:off x="873147" y="2436087"/>
              <a:ext cx="116722" cy="94934"/>
            </a:xfrm>
            <a:custGeom>
              <a:avLst/>
              <a:gdLst>
                <a:gd name="T0" fmla="*/ 75 w 75"/>
                <a:gd name="T1" fmla="*/ 31 h 61"/>
                <a:gd name="T2" fmla="*/ 44 w 75"/>
                <a:gd name="T3" fmla="*/ 0 h 61"/>
                <a:gd name="T4" fmla="*/ 44 w 75"/>
                <a:gd name="T5" fmla="*/ 15 h 61"/>
                <a:gd name="T6" fmla="*/ 0 w 75"/>
                <a:gd name="T7" fmla="*/ 15 h 61"/>
                <a:gd name="T8" fmla="*/ 0 w 75"/>
                <a:gd name="T9" fmla="*/ 46 h 61"/>
                <a:gd name="T10" fmla="*/ 44 w 75"/>
                <a:gd name="T11" fmla="*/ 46 h 61"/>
                <a:gd name="T12" fmla="*/ 44 w 75"/>
                <a:gd name="T13" fmla="*/ 61 h 61"/>
                <a:gd name="T14" fmla="*/ 75 w 75"/>
                <a:gd name="T15" fmla="*/ 3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1">
                  <a:moveTo>
                    <a:pt x="75" y="31"/>
                  </a:moveTo>
                  <a:lnTo>
                    <a:pt x="44" y="0"/>
                  </a:lnTo>
                  <a:lnTo>
                    <a:pt x="44" y="15"/>
                  </a:lnTo>
                  <a:lnTo>
                    <a:pt x="0" y="15"/>
                  </a:lnTo>
                  <a:lnTo>
                    <a:pt x="0" y="46"/>
                  </a:lnTo>
                  <a:lnTo>
                    <a:pt x="44" y="46"/>
                  </a:lnTo>
                  <a:lnTo>
                    <a:pt x="44" y="61"/>
                  </a:lnTo>
                  <a:lnTo>
                    <a:pt x="75" y="3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6" name="Freeform 772">
              <a:extLst>
                <a:ext uri="{FF2B5EF4-FFF2-40B4-BE49-F238E27FC236}">
                  <a16:creationId xmlns:a16="http://schemas.microsoft.com/office/drawing/2014/main" id="{614E5001-45C1-4159-9F3F-EA5399010511}"/>
                </a:ext>
              </a:extLst>
            </p:cNvPr>
            <p:cNvSpPr>
              <a:spLocks/>
            </p:cNvSpPr>
            <p:nvPr/>
          </p:nvSpPr>
          <p:spPr bwMode="auto">
            <a:xfrm>
              <a:off x="873147" y="2274233"/>
              <a:ext cx="116722" cy="93378"/>
            </a:xfrm>
            <a:custGeom>
              <a:avLst/>
              <a:gdLst>
                <a:gd name="T0" fmla="*/ 75 w 75"/>
                <a:gd name="T1" fmla="*/ 30 h 60"/>
                <a:gd name="T2" fmla="*/ 44 w 75"/>
                <a:gd name="T3" fmla="*/ 0 h 60"/>
                <a:gd name="T4" fmla="*/ 44 w 75"/>
                <a:gd name="T5" fmla="*/ 15 h 60"/>
                <a:gd name="T6" fmla="*/ 0 w 75"/>
                <a:gd name="T7" fmla="*/ 15 h 60"/>
                <a:gd name="T8" fmla="*/ 0 w 75"/>
                <a:gd name="T9" fmla="*/ 45 h 60"/>
                <a:gd name="T10" fmla="*/ 44 w 75"/>
                <a:gd name="T11" fmla="*/ 45 h 60"/>
                <a:gd name="T12" fmla="*/ 44 w 75"/>
                <a:gd name="T13" fmla="*/ 60 h 60"/>
                <a:gd name="T14" fmla="*/ 75 w 75"/>
                <a:gd name="T15" fmla="*/ 3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0">
                  <a:moveTo>
                    <a:pt x="75" y="30"/>
                  </a:moveTo>
                  <a:lnTo>
                    <a:pt x="44" y="0"/>
                  </a:lnTo>
                  <a:lnTo>
                    <a:pt x="44" y="15"/>
                  </a:lnTo>
                  <a:lnTo>
                    <a:pt x="0" y="15"/>
                  </a:lnTo>
                  <a:lnTo>
                    <a:pt x="0" y="45"/>
                  </a:lnTo>
                  <a:lnTo>
                    <a:pt x="44" y="45"/>
                  </a:lnTo>
                  <a:lnTo>
                    <a:pt x="44" y="60"/>
                  </a:lnTo>
                  <a:lnTo>
                    <a:pt x="75" y="3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337" name="Freeform 773">
              <a:extLst>
                <a:ext uri="{FF2B5EF4-FFF2-40B4-BE49-F238E27FC236}">
                  <a16:creationId xmlns:a16="http://schemas.microsoft.com/office/drawing/2014/main" id="{C25A0FA2-62BF-4B8D-8F3F-0393B5A1C7B6}"/>
                </a:ext>
              </a:extLst>
            </p:cNvPr>
            <p:cNvSpPr>
              <a:spLocks/>
            </p:cNvSpPr>
            <p:nvPr/>
          </p:nvSpPr>
          <p:spPr bwMode="auto">
            <a:xfrm>
              <a:off x="873147" y="2110821"/>
              <a:ext cx="116722" cy="93378"/>
            </a:xfrm>
            <a:custGeom>
              <a:avLst/>
              <a:gdLst>
                <a:gd name="T0" fmla="*/ 75 w 75"/>
                <a:gd name="T1" fmla="*/ 30 h 60"/>
                <a:gd name="T2" fmla="*/ 44 w 75"/>
                <a:gd name="T3" fmla="*/ 0 h 60"/>
                <a:gd name="T4" fmla="*/ 44 w 75"/>
                <a:gd name="T5" fmla="*/ 15 h 60"/>
                <a:gd name="T6" fmla="*/ 0 w 75"/>
                <a:gd name="T7" fmla="*/ 15 h 60"/>
                <a:gd name="T8" fmla="*/ 0 w 75"/>
                <a:gd name="T9" fmla="*/ 45 h 60"/>
                <a:gd name="T10" fmla="*/ 44 w 75"/>
                <a:gd name="T11" fmla="*/ 45 h 60"/>
                <a:gd name="T12" fmla="*/ 44 w 75"/>
                <a:gd name="T13" fmla="*/ 60 h 60"/>
                <a:gd name="T14" fmla="*/ 75 w 75"/>
                <a:gd name="T15" fmla="*/ 3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0">
                  <a:moveTo>
                    <a:pt x="75" y="30"/>
                  </a:moveTo>
                  <a:lnTo>
                    <a:pt x="44" y="0"/>
                  </a:lnTo>
                  <a:lnTo>
                    <a:pt x="44" y="15"/>
                  </a:lnTo>
                  <a:lnTo>
                    <a:pt x="0" y="15"/>
                  </a:lnTo>
                  <a:lnTo>
                    <a:pt x="0" y="45"/>
                  </a:lnTo>
                  <a:lnTo>
                    <a:pt x="44" y="45"/>
                  </a:lnTo>
                  <a:lnTo>
                    <a:pt x="44" y="60"/>
                  </a:lnTo>
                  <a:lnTo>
                    <a:pt x="75" y="3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grpSp>
        <p:nvGrpSpPr>
          <p:cNvPr id="31" name="Group 30">
            <a:extLst>
              <a:ext uri="{FF2B5EF4-FFF2-40B4-BE49-F238E27FC236}">
                <a16:creationId xmlns:a16="http://schemas.microsoft.com/office/drawing/2014/main" id="{FAA4BD9A-A2AA-425D-9366-BD8BCFA07C33}"/>
              </a:ext>
            </a:extLst>
          </p:cNvPr>
          <p:cNvGrpSpPr/>
          <p:nvPr/>
        </p:nvGrpSpPr>
        <p:grpSpPr>
          <a:xfrm>
            <a:off x="4569379" y="2678455"/>
            <a:ext cx="1815516" cy="357612"/>
            <a:chOff x="3699429" y="3043155"/>
            <a:chExt cx="1815516" cy="357612"/>
          </a:xfrm>
        </p:grpSpPr>
        <p:sp>
          <p:nvSpPr>
            <p:cNvPr id="160" name="Rectangle 159">
              <a:extLst>
                <a:ext uri="{FF2B5EF4-FFF2-40B4-BE49-F238E27FC236}">
                  <a16:creationId xmlns:a16="http://schemas.microsoft.com/office/drawing/2014/main" id="{ABE9EB7D-1116-4556-998B-C40A9B35C7A7}"/>
                </a:ext>
              </a:extLst>
            </p:cNvPr>
            <p:cNvSpPr/>
            <p:nvPr/>
          </p:nvSpPr>
          <p:spPr bwMode="auto">
            <a:xfrm>
              <a:off x="3699429" y="3182915"/>
              <a:ext cx="1814740" cy="217852"/>
            </a:xfrm>
            <a:prstGeom prst="rect">
              <a:avLst/>
            </a:prstGeom>
            <a:solidFill>
              <a:srgbClr val="00B050">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0520" name="Rectangle 20519">
              <a:extLst>
                <a:ext uri="{FF2B5EF4-FFF2-40B4-BE49-F238E27FC236}">
                  <a16:creationId xmlns:a16="http://schemas.microsoft.com/office/drawing/2014/main" id="{F1651FFA-A213-446B-97EA-12143013D423}"/>
                </a:ext>
              </a:extLst>
            </p:cNvPr>
            <p:cNvSpPr/>
            <p:nvPr/>
          </p:nvSpPr>
          <p:spPr bwMode="auto">
            <a:xfrm>
              <a:off x="3708602" y="3176347"/>
              <a:ext cx="1798250" cy="2182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Azure Data Explorer</a:t>
              </a:r>
              <a:endParaRPr lang="en-US" sz="600" dirty="0">
                <a:solidFill>
                  <a:srgbClr val="000000"/>
                </a:solidFill>
                <a:latin typeface="+mj-lt"/>
                <a:ea typeface="Segoe UI" pitchFamily="34" charset="0"/>
                <a:cs typeface="Cascadia Code" panose="020B0609020000020004" pitchFamily="49" charset="0"/>
              </a:endParaRPr>
            </a:p>
          </p:txBody>
        </p:sp>
        <p:pic>
          <p:nvPicPr>
            <p:cNvPr id="20526" name="Graphic 20525">
              <a:extLst>
                <a:ext uri="{FF2B5EF4-FFF2-40B4-BE49-F238E27FC236}">
                  <a16:creationId xmlns:a16="http://schemas.microsoft.com/office/drawing/2014/main" id="{6C41EECA-8760-4EF8-809A-6F3854DD51A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127948" y="3227041"/>
              <a:ext cx="120100" cy="145836"/>
            </a:xfrm>
            <a:prstGeom prst="rect">
              <a:avLst/>
            </a:prstGeom>
          </p:spPr>
        </p:pic>
        <p:sp>
          <p:nvSpPr>
            <p:cNvPr id="20521" name="Rectangle 20520">
              <a:extLst>
                <a:ext uri="{FF2B5EF4-FFF2-40B4-BE49-F238E27FC236}">
                  <a16:creationId xmlns:a16="http://schemas.microsoft.com/office/drawing/2014/main" id="{40470811-265A-4842-8655-4AC46F719928}"/>
                </a:ext>
              </a:extLst>
            </p:cNvPr>
            <p:cNvSpPr/>
            <p:nvPr/>
          </p:nvSpPr>
          <p:spPr bwMode="auto">
            <a:xfrm>
              <a:off x="3700202" y="3043155"/>
              <a:ext cx="1814743"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0522" name="Rectangle 20521">
              <a:extLst>
                <a:ext uri="{FF2B5EF4-FFF2-40B4-BE49-F238E27FC236}">
                  <a16:creationId xmlns:a16="http://schemas.microsoft.com/office/drawing/2014/main" id="{7E1AB017-2330-40D3-BE3B-4A93F48D2037}"/>
                </a:ext>
              </a:extLst>
            </p:cNvPr>
            <p:cNvSpPr/>
            <p:nvPr/>
          </p:nvSpPr>
          <p:spPr bwMode="auto">
            <a:xfrm>
              <a:off x="3701644" y="3048995"/>
              <a:ext cx="1813301"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Ad-hoc querying, Operational Reports</a:t>
              </a:r>
              <a:endParaRPr lang="en-US" sz="400" b="1" dirty="0">
                <a:solidFill>
                  <a:srgbClr val="000000"/>
                </a:solidFill>
                <a:ea typeface="Segoe UI" pitchFamily="34" charset="0"/>
                <a:cs typeface="Cascadia Code" panose="020B0609020000020004" pitchFamily="49" charset="0"/>
              </a:endParaRPr>
            </a:p>
          </p:txBody>
        </p:sp>
        <p:grpSp>
          <p:nvGrpSpPr>
            <p:cNvPr id="574" name="analyze" descr="analyze, search">
              <a:extLst>
                <a:ext uri="{FF2B5EF4-FFF2-40B4-BE49-F238E27FC236}">
                  <a16:creationId xmlns:a16="http://schemas.microsoft.com/office/drawing/2014/main" id="{F9C74B44-EE4A-4EB2-B816-E1F43D9105EB}"/>
                </a:ext>
              </a:extLst>
            </p:cNvPr>
            <p:cNvGrpSpPr>
              <a:grpSpLocks noChangeAspect="1"/>
            </p:cNvGrpSpPr>
            <p:nvPr/>
          </p:nvGrpSpPr>
          <p:grpSpPr bwMode="auto">
            <a:xfrm>
              <a:off x="4032951" y="3064685"/>
              <a:ext cx="102054" cy="102054"/>
              <a:chOff x="1654" y="806"/>
              <a:chExt cx="239" cy="239"/>
            </a:xfrm>
          </p:grpSpPr>
          <p:sp>
            <p:nvSpPr>
              <p:cNvPr id="575" name="AutoShape 37">
                <a:extLst>
                  <a:ext uri="{FF2B5EF4-FFF2-40B4-BE49-F238E27FC236}">
                    <a16:creationId xmlns:a16="http://schemas.microsoft.com/office/drawing/2014/main" id="{55F7E244-926C-4B1E-A594-67F4A6E0874E}"/>
                  </a:ext>
                </a:extLst>
              </p:cNvPr>
              <p:cNvSpPr>
                <a:spLocks noChangeAspect="1" noChangeArrowheads="1" noTextEdit="1"/>
              </p:cNvSpPr>
              <p:nvPr/>
            </p:nvSpPr>
            <p:spPr bwMode="auto">
              <a:xfrm>
                <a:off x="1654" y="806"/>
                <a:ext cx="23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39">
                <a:extLst>
                  <a:ext uri="{FF2B5EF4-FFF2-40B4-BE49-F238E27FC236}">
                    <a16:creationId xmlns:a16="http://schemas.microsoft.com/office/drawing/2014/main" id="{E56ABF10-95C9-4C62-AD1D-C9B3A7E29774}"/>
                  </a:ext>
                </a:extLst>
              </p:cNvPr>
              <p:cNvSpPr>
                <a:spLocks/>
              </p:cNvSpPr>
              <p:nvPr/>
            </p:nvSpPr>
            <p:spPr bwMode="auto">
              <a:xfrm>
                <a:off x="1653" y="805"/>
                <a:ext cx="27" cy="27"/>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Oval 40">
                <a:extLst>
                  <a:ext uri="{FF2B5EF4-FFF2-40B4-BE49-F238E27FC236}">
                    <a16:creationId xmlns:a16="http://schemas.microsoft.com/office/drawing/2014/main" id="{1CA0E131-7865-4B53-A319-734C05B335E8}"/>
                  </a:ext>
                </a:extLst>
              </p:cNvPr>
              <p:cNvSpPr>
                <a:spLocks noChangeArrowheads="1"/>
              </p:cNvSpPr>
              <p:nvPr/>
            </p:nvSpPr>
            <p:spPr bwMode="auto">
              <a:xfrm>
                <a:off x="1694" y="80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Oval 41">
                <a:extLst>
                  <a:ext uri="{FF2B5EF4-FFF2-40B4-BE49-F238E27FC236}">
                    <a16:creationId xmlns:a16="http://schemas.microsoft.com/office/drawing/2014/main" id="{B99DFA23-7977-46CB-94C5-58744FF64A2A}"/>
                  </a:ext>
                </a:extLst>
              </p:cNvPr>
              <p:cNvSpPr>
                <a:spLocks noChangeArrowheads="1"/>
              </p:cNvSpPr>
              <p:nvPr/>
            </p:nvSpPr>
            <p:spPr bwMode="auto">
              <a:xfrm>
                <a:off x="1734" y="80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Oval 42">
                <a:extLst>
                  <a:ext uri="{FF2B5EF4-FFF2-40B4-BE49-F238E27FC236}">
                    <a16:creationId xmlns:a16="http://schemas.microsoft.com/office/drawing/2014/main" id="{655BE7B1-6DE4-45A6-900A-E9264B52B288}"/>
                  </a:ext>
                </a:extLst>
              </p:cNvPr>
              <p:cNvSpPr>
                <a:spLocks noChangeArrowheads="1"/>
              </p:cNvSpPr>
              <p:nvPr/>
            </p:nvSpPr>
            <p:spPr bwMode="auto">
              <a:xfrm>
                <a:off x="1773" y="80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Oval 43">
                <a:extLst>
                  <a:ext uri="{FF2B5EF4-FFF2-40B4-BE49-F238E27FC236}">
                    <a16:creationId xmlns:a16="http://schemas.microsoft.com/office/drawing/2014/main" id="{8AA35466-7D66-4ADA-82A3-EAFFB3AEBE84}"/>
                  </a:ext>
                </a:extLst>
              </p:cNvPr>
              <p:cNvSpPr>
                <a:spLocks noChangeArrowheads="1"/>
              </p:cNvSpPr>
              <p:nvPr/>
            </p:nvSpPr>
            <p:spPr bwMode="auto">
              <a:xfrm>
                <a:off x="1813" y="80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Oval 44">
                <a:extLst>
                  <a:ext uri="{FF2B5EF4-FFF2-40B4-BE49-F238E27FC236}">
                    <a16:creationId xmlns:a16="http://schemas.microsoft.com/office/drawing/2014/main" id="{4BF166B9-D723-4F3B-9605-E2E7DA6E05DD}"/>
                  </a:ext>
                </a:extLst>
              </p:cNvPr>
              <p:cNvSpPr>
                <a:spLocks noChangeArrowheads="1"/>
              </p:cNvSpPr>
              <p:nvPr/>
            </p:nvSpPr>
            <p:spPr bwMode="auto">
              <a:xfrm>
                <a:off x="1853" y="80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45">
                <a:extLst>
                  <a:ext uri="{FF2B5EF4-FFF2-40B4-BE49-F238E27FC236}">
                    <a16:creationId xmlns:a16="http://schemas.microsoft.com/office/drawing/2014/main" id="{B0620BED-BB43-428D-988A-9CC575403BFD}"/>
                  </a:ext>
                </a:extLst>
              </p:cNvPr>
              <p:cNvSpPr>
                <a:spLocks/>
              </p:cNvSpPr>
              <p:nvPr/>
            </p:nvSpPr>
            <p:spPr bwMode="auto">
              <a:xfrm>
                <a:off x="1653" y="846"/>
                <a:ext cx="27" cy="26"/>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Oval 46">
                <a:extLst>
                  <a:ext uri="{FF2B5EF4-FFF2-40B4-BE49-F238E27FC236}">
                    <a16:creationId xmlns:a16="http://schemas.microsoft.com/office/drawing/2014/main" id="{24F7CBAB-499C-46F3-B2DE-5DF7EFD59317}"/>
                  </a:ext>
                </a:extLst>
              </p:cNvPr>
              <p:cNvSpPr>
                <a:spLocks noChangeArrowheads="1"/>
              </p:cNvSpPr>
              <p:nvPr/>
            </p:nvSpPr>
            <p:spPr bwMode="auto">
              <a:xfrm>
                <a:off x="1694" y="84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Oval 47">
                <a:extLst>
                  <a:ext uri="{FF2B5EF4-FFF2-40B4-BE49-F238E27FC236}">
                    <a16:creationId xmlns:a16="http://schemas.microsoft.com/office/drawing/2014/main" id="{FF209EDF-FA1A-4391-855C-72B34EE7C4BF}"/>
                  </a:ext>
                </a:extLst>
              </p:cNvPr>
              <p:cNvSpPr>
                <a:spLocks noChangeArrowheads="1"/>
              </p:cNvSpPr>
              <p:nvPr/>
            </p:nvSpPr>
            <p:spPr bwMode="auto">
              <a:xfrm>
                <a:off x="1734" y="846"/>
                <a:ext cx="26"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Oval 48">
                <a:extLst>
                  <a:ext uri="{FF2B5EF4-FFF2-40B4-BE49-F238E27FC236}">
                    <a16:creationId xmlns:a16="http://schemas.microsoft.com/office/drawing/2014/main" id="{30BBBB5F-76DA-4824-812F-75280659CFB4}"/>
                  </a:ext>
                </a:extLst>
              </p:cNvPr>
              <p:cNvSpPr>
                <a:spLocks noChangeArrowheads="1"/>
              </p:cNvSpPr>
              <p:nvPr/>
            </p:nvSpPr>
            <p:spPr bwMode="auto">
              <a:xfrm>
                <a:off x="1773" y="846"/>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Oval 49">
                <a:extLst>
                  <a:ext uri="{FF2B5EF4-FFF2-40B4-BE49-F238E27FC236}">
                    <a16:creationId xmlns:a16="http://schemas.microsoft.com/office/drawing/2014/main" id="{64CD5B47-131F-4B86-A51C-AB67F82EC510}"/>
                  </a:ext>
                </a:extLst>
              </p:cNvPr>
              <p:cNvSpPr>
                <a:spLocks noChangeArrowheads="1"/>
              </p:cNvSpPr>
              <p:nvPr/>
            </p:nvSpPr>
            <p:spPr bwMode="auto">
              <a:xfrm>
                <a:off x="1813" y="846"/>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Oval 50">
                <a:extLst>
                  <a:ext uri="{FF2B5EF4-FFF2-40B4-BE49-F238E27FC236}">
                    <a16:creationId xmlns:a16="http://schemas.microsoft.com/office/drawing/2014/main" id="{6CC9FB8F-E63E-4C67-8B28-2C148F23A53F}"/>
                  </a:ext>
                </a:extLst>
              </p:cNvPr>
              <p:cNvSpPr>
                <a:spLocks noChangeArrowheads="1"/>
              </p:cNvSpPr>
              <p:nvPr/>
            </p:nvSpPr>
            <p:spPr bwMode="auto">
              <a:xfrm>
                <a:off x="1853" y="846"/>
                <a:ext cx="27" cy="26"/>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51">
                <a:extLst>
                  <a:ext uri="{FF2B5EF4-FFF2-40B4-BE49-F238E27FC236}">
                    <a16:creationId xmlns:a16="http://schemas.microsoft.com/office/drawing/2014/main" id="{E88EAFB1-D3F0-41C3-92CC-F2A4356DC3AC}"/>
                  </a:ext>
                </a:extLst>
              </p:cNvPr>
              <p:cNvSpPr>
                <a:spLocks/>
              </p:cNvSpPr>
              <p:nvPr/>
            </p:nvSpPr>
            <p:spPr bwMode="auto">
              <a:xfrm>
                <a:off x="1653" y="885"/>
                <a:ext cx="27" cy="27"/>
              </a:xfrm>
              <a:custGeom>
                <a:avLst/>
                <a:gdLst>
                  <a:gd name="T0" fmla="*/ 20 w 41"/>
                  <a:gd name="T1" fmla="*/ 41 h 41"/>
                  <a:gd name="T2" fmla="*/ 0 w 41"/>
                  <a:gd name="T3" fmla="*/ 21 h 41"/>
                  <a:gd name="T4" fmla="*/ 20 w 41"/>
                  <a:gd name="T5" fmla="*/ 0 h 41"/>
                  <a:gd name="T6" fmla="*/ 41 w 41"/>
                  <a:gd name="T7" fmla="*/ 21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cubicBezTo>
                      <a:pt x="9" y="41"/>
                      <a:pt x="0" y="32"/>
                      <a:pt x="0" y="21"/>
                    </a:cubicBezTo>
                    <a:cubicBezTo>
                      <a:pt x="0" y="9"/>
                      <a:pt x="9" y="0"/>
                      <a:pt x="20" y="0"/>
                    </a:cubicBezTo>
                    <a:cubicBezTo>
                      <a:pt x="32" y="0"/>
                      <a:pt x="41" y="9"/>
                      <a:pt x="41" y="21"/>
                    </a:cubicBezTo>
                    <a:cubicBezTo>
                      <a:pt x="41" y="32"/>
                      <a:pt x="31" y="41"/>
                      <a:pt x="20" y="4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Oval 52">
                <a:extLst>
                  <a:ext uri="{FF2B5EF4-FFF2-40B4-BE49-F238E27FC236}">
                    <a16:creationId xmlns:a16="http://schemas.microsoft.com/office/drawing/2014/main" id="{F2B413DC-A0AF-44B1-9443-66194420FB34}"/>
                  </a:ext>
                </a:extLst>
              </p:cNvPr>
              <p:cNvSpPr>
                <a:spLocks noChangeArrowheads="1"/>
              </p:cNvSpPr>
              <p:nvPr/>
            </p:nvSpPr>
            <p:spPr bwMode="auto">
              <a:xfrm>
                <a:off x="1694" y="88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Oval 53">
                <a:extLst>
                  <a:ext uri="{FF2B5EF4-FFF2-40B4-BE49-F238E27FC236}">
                    <a16:creationId xmlns:a16="http://schemas.microsoft.com/office/drawing/2014/main" id="{8BFBA1D7-C513-4A06-92F1-188226EDEA84}"/>
                  </a:ext>
                </a:extLst>
              </p:cNvPr>
              <p:cNvSpPr>
                <a:spLocks noChangeArrowheads="1"/>
              </p:cNvSpPr>
              <p:nvPr/>
            </p:nvSpPr>
            <p:spPr bwMode="auto">
              <a:xfrm>
                <a:off x="1734" y="88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Oval 54">
                <a:extLst>
                  <a:ext uri="{FF2B5EF4-FFF2-40B4-BE49-F238E27FC236}">
                    <a16:creationId xmlns:a16="http://schemas.microsoft.com/office/drawing/2014/main" id="{249F9478-0CE1-4D16-9E19-82D6FCBBDD7E}"/>
                  </a:ext>
                </a:extLst>
              </p:cNvPr>
              <p:cNvSpPr>
                <a:spLocks noChangeArrowheads="1"/>
              </p:cNvSpPr>
              <p:nvPr/>
            </p:nvSpPr>
            <p:spPr bwMode="auto">
              <a:xfrm>
                <a:off x="1773" y="88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Oval 55">
                <a:extLst>
                  <a:ext uri="{FF2B5EF4-FFF2-40B4-BE49-F238E27FC236}">
                    <a16:creationId xmlns:a16="http://schemas.microsoft.com/office/drawing/2014/main" id="{55BAF452-9EC6-4063-AEE3-D204EAD3CF8A}"/>
                  </a:ext>
                </a:extLst>
              </p:cNvPr>
              <p:cNvSpPr>
                <a:spLocks noChangeArrowheads="1"/>
              </p:cNvSpPr>
              <p:nvPr/>
            </p:nvSpPr>
            <p:spPr bwMode="auto">
              <a:xfrm>
                <a:off x="1813" y="88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Oval 56">
                <a:extLst>
                  <a:ext uri="{FF2B5EF4-FFF2-40B4-BE49-F238E27FC236}">
                    <a16:creationId xmlns:a16="http://schemas.microsoft.com/office/drawing/2014/main" id="{333338A4-A432-4D14-9855-6E2BDA3BCCBB}"/>
                  </a:ext>
                </a:extLst>
              </p:cNvPr>
              <p:cNvSpPr>
                <a:spLocks noChangeArrowheads="1"/>
              </p:cNvSpPr>
              <p:nvPr/>
            </p:nvSpPr>
            <p:spPr bwMode="auto">
              <a:xfrm>
                <a:off x="1853" y="885"/>
                <a:ext cx="27"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Freeform 57">
                <a:extLst>
                  <a:ext uri="{FF2B5EF4-FFF2-40B4-BE49-F238E27FC236}">
                    <a16:creationId xmlns:a16="http://schemas.microsoft.com/office/drawing/2014/main" id="{D73A8CD6-A798-46E4-9AA9-D5C93C66EC6E}"/>
                  </a:ext>
                </a:extLst>
              </p:cNvPr>
              <p:cNvSpPr>
                <a:spLocks/>
              </p:cNvSpPr>
              <p:nvPr/>
            </p:nvSpPr>
            <p:spPr bwMode="auto">
              <a:xfrm>
                <a:off x="1653" y="925"/>
                <a:ext cx="27" cy="27"/>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Oval 58">
                <a:extLst>
                  <a:ext uri="{FF2B5EF4-FFF2-40B4-BE49-F238E27FC236}">
                    <a16:creationId xmlns:a16="http://schemas.microsoft.com/office/drawing/2014/main" id="{FDC2355D-9B12-45F0-94E3-59D026E95A6A}"/>
                  </a:ext>
                </a:extLst>
              </p:cNvPr>
              <p:cNvSpPr>
                <a:spLocks noChangeArrowheads="1"/>
              </p:cNvSpPr>
              <p:nvPr/>
            </p:nvSpPr>
            <p:spPr bwMode="auto">
              <a:xfrm>
                <a:off x="1694" y="92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Oval 59">
                <a:extLst>
                  <a:ext uri="{FF2B5EF4-FFF2-40B4-BE49-F238E27FC236}">
                    <a16:creationId xmlns:a16="http://schemas.microsoft.com/office/drawing/2014/main" id="{B95E2609-729F-4622-924F-767AFA3F1D05}"/>
                  </a:ext>
                </a:extLst>
              </p:cNvPr>
              <p:cNvSpPr>
                <a:spLocks noChangeArrowheads="1"/>
              </p:cNvSpPr>
              <p:nvPr/>
            </p:nvSpPr>
            <p:spPr bwMode="auto">
              <a:xfrm>
                <a:off x="1734" y="92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60">
                <a:extLst>
                  <a:ext uri="{FF2B5EF4-FFF2-40B4-BE49-F238E27FC236}">
                    <a16:creationId xmlns:a16="http://schemas.microsoft.com/office/drawing/2014/main" id="{8F59B230-6909-4E12-ADEE-D04B87662B68}"/>
                  </a:ext>
                </a:extLst>
              </p:cNvPr>
              <p:cNvSpPr>
                <a:spLocks/>
              </p:cNvSpPr>
              <p:nvPr/>
            </p:nvSpPr>
            <p:spPr bwMode="auto">
              <a:xfrm>
                <a:off x="1653" y="965"/>
                <a:ext cx="27" cy="27"/>
              </a:xfrm>
              <a:custGeom>
                <a:avLst/>
                <a:gdLst>
                  <a:gd name="T0" fmla="*/ 20 w 41"/>
                  <a:gd name="T1" fmla="*/ 40 h 40"/>
                  <a:gd name="T2" fmla="*/ 0 w 41"/>
                  <a:gd name="T3" fmla="*/ 20 h 40"/>
                  <a:gd name="T4" fmla="*/ 20 w 41"/>
                  <a:gd name="T5" fmla="*/ 0 h 40"/>
                  <a:gd name="T6" fmla="*/ 41 w 41"/>
                  <a:gd name="T7" fmla="*/ 20 h 40"/>
                  <a:gd name="T8" fmla="*/ 20 w 41"/>
                  <a:gd name="T9" fmla="*/ 40 h 40"/>
                </a:gdLst>
                <a:ahLst/>
                <a:cxnLst>
                  <a:cxn ang="0">
                    <a:pos x="T0" y="T1"/>
                  </a:cxn>
                  <a:cxn ang="0">
                    <a:pos x="T2" y="T3"/>
                  </a:cxn>
                  <a:cxn ang="0">
                    <a:pos x="T4" y="T5"/>
                  </a:cxn>
                  <a:cxn ang="0">
                    <a:pos x="T6" y="T7"/>
                  </a:cxn>
                  <a:cxn ang="0">
                    <a:pos x="T8" y="T9"/>
                  </a:cxn>
                </a:cxnLst>
                <a:rect l="0" t="0" r="r" b="b"/>
                <a:pathLst>
                  <a:path w="41" h="40">
                    <a:moveTo>
                      <a:pt x="20" y="40"/>
                    </a:moveTo>
                    <a:cubicBezTo>
                      <a:pt x="9" y="40"/>
                      <a:pt x="0" y="31"/>
                      <a:pt x="0" y="20"/>
                    </a:cubicBezTo>
                    <a:cubicBezTo>
                      <a:pt x="0" y="9"/>
                      <a:pt x="9" y="0"/>
                      <a:pt x="20" y="0"/>
                    </a:cubicBezTo>
                    <a:cubicBezTo>
                      <a:pt x="32" y="0"/>
                      <a:pt x="41" y="9"/>
                      <a:pt x="41" y="20"/>
                    </a:cubicBezTo>
                    <a:cubicBezTo>
                      <a:pt x="41" y="31"/>
                      <a:pt x="31" y="40"/>
                      <a:pt x="20" y="4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Oval 61">
                <a:extLst>
                  <a:ext uri="{FF2B5EF4-FFF2-40B4-BE49-F238E27FC236}">
                    <a16:creationId xmlns:a16="http://schemas.microsoft.com/office/drawing/2014/main" id="{35A657AA-6E10-4756-B5ED-06CB7528E356}"/>
                  </a:ext>
                </a:extLst>
              </p:cNvPr>
              <p:cNvSpPr>
                <a:spLocks noChangeArrowheads="1"/>
              </p:cNvSpPr>
              <p:nvPr/>
            </p:nvSpPr>
            <p:spPr bwMode="auto">
              <a:xfrm>
                <a:off x="1694" y="96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Oval 62">
                <a:extLst>
                  <a:ext uri="{FF2B5EF4-FFF2-40B4-BE49-F238E27FC236}">
                    <a16:creationId xmlns:a16="http://schemas.microsoft.com/office/drawing/2014/main" id="{A6141221-C9DB-4C29-92EC-43E81265EFE4}"/>
                  </a:ext>
                </a:extLst>
              </p:cNvPr>
              <p:cNvSpPr>
                <a:spLocks noChangeArrowheads="1"/>
              </p:cNvSpPr>
              <p:nvPr/>
            </p:nvSpPr>
            <p:spPr bwMode="auto">
              <a:xfrm>
                <a:off x="1734" y="96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63">
                <a:extLst>
                  <a:ext uri="{FF2B5EF4-FFF2-40B4-BE49-F238E27FC236}">
                    <a16:creationId xmlns:a16="http://schemas.microsoft.com/office/drawing/2014/main" id="{6569F825-7B61-4689-B486-D5366F3515D1}"/>
                  </a:ext>
                </a:extLst>
              </p:cNvPr>
              <p:cNvSpPr>
                <a:spLocks/>
              </p:cNvSpPr>
              <p:nvPr/>
            </p:nvSpPr>
            <p:spPr bwMode="auto">
              <a:xfrm>
                <a:off x="1653" y="1005"/>
                <a:ext cx="27" cy="27"/>
              </a:xfrm>
              <a:custGeom>
                <a:avLst/>
                <a:gdLst>
                  <a:gd name="T0" fmla="*/ 20 w 41"/>
                  <a:gd name="T1" fmla="*/ 41 h 41"/>
                  <a:gd name="T2" fmla="*/ 0 w 41"/>
                  <a:gd name="T3" fmla="*/ 20 h 41"/>
                  <a:gd name="T4" fmla="*/ 20 w 41"/>
                  <a:gd name="T5" fmla="*/ 0 h 41"/>
                  <a:gd name="T6" fmla="*/ 41 w 41"/>
                  <a:gd name="T7" fmla="*/ 20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cubicBezTo>
                      <a:pt x="9" y="41"/>
                      <a:pt x="0" y="32"/>
                      <a:pt x="0" y="20"/>
                    </a:cubicBezTo>
                    <a:cubicBezTo>
                      <a:pt x="0" y="9"/>
                      <a:pt x="9" y="0"/>
                      <a:pt x="20" y="0"/>
                    </a:cubicBezTo>
                    <a:cubicBezTo>
                      <a:pt x="32" y="0"/>
                      <a:pt x="41" y="9"/>
                      <a:pt x="41" y="20"/>
                    </a:cubicBezTo>
                    <a:cubicBezTo>
                      <a:pt x="41" y="32"/>
                      <a:pt x="31" y="41"/>
                      <a:pt x="20" y="4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Oval 64">
                <a:extLst>
                  <a:ext uri="{FF2B5EF4-FFF2-40B4-BE49-F238E27FC236}">
                    <a16:creationId xmlns:a16="http://schemas.microsoft.com/office/drawing/2014/main" id="{E2173F4D-B89E-46B2-A35F-81FB9D920E14}"/>
                  </a:ext>
                </a:extLst>
              </p:cNvPr>
              <p:cNvSpPr>
                <a:spLocks noChangeArrowheads="1"/>
              </p:cNvSpPr>
              <p:nvPr/>
            </p:nvSpPr>
            <p:spPr bwMode="auto">
              <a:xfrm>
                <a:off x="1694" y="100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Oval 65">
                <a:extLst>
                  <a:ext uri="{FF2B5EF4-FFF2-40B4-BE49-F238E27FC236}">
                    <a16:creationId xmlns:a16="http://schemas.microsoft.com/office/drawing/2014/main" id="{D9D82DE4-EE5B-4459-BB7B-F1E38CC1AAFC}"/>
                  </a:ext>
                </a:extLst>
              </p:cNvPr>
              <p:cNvSpPr>
                <a:spLocks noChangeArrowheads="1"/>
              </p:cNvSpPr>
              <p:nvPr/>
            </p:nvSpPr>
            <p:spPr bwMode="auto">
              <a:xfrm>
                <a:off x="1734" y="1005"/>
                <a:ext cx="26" cy="27"/>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66">
                <a:extLst>
                  <a:ext uri="{FF2B5EF4-FFF2-40B4-BE49-F238E27FC236}">
                    <a16:creationId xmlns:a16="http://schemas.microsoft.com/office/drawing/2014/main" id="{05DF6BCD-782B-4B07-AF05-A3BD830A60D6}"/>
                  </a:ext>
                </a:extLst>
              </p:cNvPr>
              <p:cNvSpPr>
                <a:spLocks noEditPoints="1"/>
              </p:cNvSpPr>
              <p:nvPr/>
            </p:nvSpPr>
            <p:spPr bwMode="auto">
              <a:xfrm>
                <a:off x="1774" y="925"/>
                <a:ext cx="119" cy="120"/>
              </a:xfrm>
              <a:custGeom>
                <a:avLst/>
                <a:gdLst>
                  <a:gd name="T0" fmla="*/ 181 w 181"/>
                  <a:gd name="T1" fmla="*/ 169 h 183"/>
                  <a:gd name="T2" fmla="*/ 123 w 181"/>
                  <a:gd name="T3" fmla="*/ 111 h 183"/>
                  <a:gd name="T4" fmla="*/ 137 w 181"/>
                  <a:gd name="T5" fmla="*/ 69 h 183"/>
                  <a:gd name="T6" fmla="*/ 68 w 181"/>
                  <a:gd name="T7" fmla="*/ 0 h 183"/>
                  <a:gd name="T8" fmla="*/ 0 w 181"/>
                  <a:gd name="T9" fmla="*/ 69 h 183"/>
                  <a:gd name="T10" fmla="*/ 68 w 181"/>
                  <a:gd name="T11" fmla="*/ 138 h 183"/>
                  <a:gd name="T12" fmla="*/ 108 w 181"/>
                  <a:gd name="T13" fmla="*/ 125 h 183"/>
                  <a:gd name="T14" fmla="*/ 167 w 181"/>
                  <a:gd name="T15" fmla="*/ 183 h 183"/>
                  <a:gd name="T16" fmla="*/ 181 w 181"/>
                  <a:gd name="T17" fmla="*/ 169 h 183"/>
                  <a:gd name="T18" fmla="*/ 68 w 181"/>
                  <a:gd name="T19" fmla="*/ 118 h 183"/>
                  <a:gd name="T20" fmla="*/ 20 w 181"/>
                  <a:gd name="T21" fmla="*/ 69 h 183"/>
                  <a:gd name="T22" fmla="*/ 68 w 181"/>
                  <a:gd name="T23" fmla="*/ 21 h 183"/>
                  <a:gd name="T24" fmla="*/ 117 w 181"/>
                  <a:gd name="T25" fmla="*/ 69 h 183"/>
                  <a:gd name="T26" fmla="*/ 68 w 181"/>
                  <a:gd name="T27" fmla="*/ 11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1" h="183">
                    <a:moveTo>
                      <a:pt x="181" y="169"/>
                    </a:moveTo>
                    <a:cubicBezTo>
                      <a:pt x="123" y="111"/>
                      <a:pt x="123" y="111"/>
                      <a:pt x="123" y="111"/>
                    </a:cubicBezTo>
                    <a:cubicBezTo>
                      <a:pt x="132" y="99"/>
                      <a:pt x="137" y="85"/>
                      <a:pt x="137" y="69"/>
                    </a:cubicBezTo>
                    <a:cubicBezTo>
                      <a:pt x="137" y="31"/>
                      <a:pt x="106" y="0"/>
                      <a:pt x="68" y="0"/>
                    </a:cubicBezTo>
                    <a:cubicBezTo>
                      <a:pt x="30" y="0"/>
                      <a:pt x="0" y="31"/>
                      <a:pt x="0" y="69"/>
                    </a:cubicBezTo>
                    <a:cubicBezTo>
                      <a:pt x="0" y="107"/>
                      <a:pt x="30" y="138"/>
                      <a:pt x="68" y="138"/>
                    </a:cubicBezTo>
                    <a:cubicBezTo>
                      <a:pt x="83" y="138"/>
                      <a:pt x="97" y="133"/>
                      <a:pt x="108" y="125"/>
                    </a:cubicBezTo>
                    <a:cubicBezTo>
                      <a:pt x="167" y="183"/>
                      <a:pt x="167" y="183"/>
                      <a:pt x="167" y="183"/>
                    </a:cubicBezTo>
                    <a:lnTo>
                      <a:pt x="181" y="169"/>
                    </a:lnTo>
                    <a:close/>
                    <a:moveTo>
                      <a:pt x="68" y="118"/>
                    </a:moveTo>
                    <a:cubicBezTo>
                      <a:pt x="42" y="118"/>
                      <a:pt x="20" y="96"/>
                      <a:pt x="20" y="69"/>
                    </a:cubicBezTo>
                    <a:cubicBezTo>
                      <a:pt x="20" y="42"/>
                      <a:pt x="42" y="21"/>
                      <a:pt x="68" y="21"/>
                    </a:cubicBezTo>
                    <a:cubicBezTo>
                      <a:pt x="95" y="21"/>
                      <a:pt x="117" y="42"/>
                      <a:pt x="117" y="69"/>
                    </a:cubicBezTo>
                    <a:cubicBezTo>
                      <a:pt x="117" y="96"/>
                      <a:pt x="95" y="118"/>
                      <a:pt x="68" y="11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 name="Group 24">
            <a:extLst>
              <a:ext uri="{FF2B5EF4-FFF2-40B4-BE49-F238E27FC236}">
                <a16:creationId xmlns:a16="http://schemas.microsoft.com/office/drawing/2014/main" id="{92778DEB-2BA8-42EA-A04A-C7A1D4949EED}"/>
              </a:ext>
            </a:extLst>
          </p:cNvPr>
          <p:cNvGrpSpPr/>
          <p:nvPr/>
        </p:nvGrpSpPr>
        <p:grpSpPr>
          <a:xfrm>
            <a:off x="4543160" y="3931468"/>
            <a:ext cx="3373742" cy="359572"/>
            <a:chOff x="3673210" y="3612670"/>
            <a:chExt cx="3373742" cy="359572"/>
          </a:xfrm>
        </p:grpSpPr>
        <p:sp>
          <p:nvSpPr>
            <p:cNvPr id="170" name="Rectangle 169">
              <a:extLst>
                <a:ext uri="{FF2B5EF4-FFF2-40B4-BE49-F238E27FC236}">
                  <a16:creationId xmlns:a16="http://schemas.microsoft.com/office/drawing/2014/main" id="{9746C7CF-5B30-4236-B4D3-2222F38AA69A}"/>
                </a:ext>
              </a:extLst>
            </p:cNvPr>
            <p:cNvSpPr/>
            <p:nvPr/>
          </p:nvSpPr>
          <p:spPr bwMode="auto">
            <a:xfrm>
              <a:off x="3699428" y="3754390"/>
              <a:ext cx="3347524" cy="217852"/>
            </a:xfrm>
            <a:prstGeom prst="rect">
              <a:avLst/>
            </a:prstGeom>
            <a:solidFill>
              <a:srgbClr val="29BBDE">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93" name="Rectangle 292">
              <a:extLst>
                <a:ext uri="{FF2B5EF4-FFF2-40B4-BE49-F238E27FC236}">
                  <a16:creationId xmlns:a16="http://schemas.microsoft.com/office/drawing/2014/main" id="{E0C5C68E-4A3E-40D9-9823-07F022C17B70}"/>
                </a:ext>
              </a:extLst>
            </p:cNvPr>
            <p:cNvSpPr/>
            <p:nvPr/>
          </p:nvSpPr>
          <p:spPr bwMode="auto">
            <a:xfrm>
              <a:off x="3713474" y="3743930"/>
              <a:ext cx="3320591" cy="2283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Blob Storage</a:t>
              </a:r>
              <a:endParaRPr lang="en-US" sz="600" dirty="0">
                <a:solidFill>
                  <a:srgbClr val="000000"/>
                </a:solidFill>
                <a:latin typeface="+mj-lt"/>
                <a:ea typeface="Segoe UI" pitchFamily="34" charset="0"/>
                <a:cs typeface="Cascadia Code" panose="020B0609020000020004" pitchFamily="49" charset="0"/>
              </a:endParaRPr>
            </a:p>
          </p:txBody>
        </p:sp>
        <p:pic>
          <p:nvPicPr>
            <p:cNvPr id="20516" name="Graphic 20515">
              <a:extLst>
                <a:ext uri="{FF2B5EF4-FFF2-40B4-BE49-F238E27FC236}">
                  <a16:creationId xmlns:a16="http://schemas.microsoft.com/office/drawing/2014/main" id="{9E14601E-8F0F-477A-8BDF-3064D896FF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38037" y="3760948"/>
              <a:ext cx="207522" cy="188770"/>
            </a:xfrm>
            <a:prstGeom prst="rect">
              <a:avLst/>
            </a:prstGeom>
          </p:spPr>
        </p:pic>
        <p:sp>
          <p:nvSpPr>
            <p:cNvPr id="674" name="Rectangle 673">
              <a:extLst>
                <a:ext uri="{FF2B5EF4-FFF2-40B4-BE49-F238E27FC236}">
                  <a16:creationId xmlns:a16="http://schemas.microsoft.com/office/drawing/2014/main" id="{5342AEE5-8336-4833-8FE7-4DA753851064}"/>
                </a:ext>
              </a:extLst>
            </p:cNvPr>
            <p:cNvSpPr/>
            <p:nvPr/>
          </p:nvSpPr>
          <p:spPr bwMode="auto">
            <a:xfrm>
              <a:off x="3699428" y="3612670"/>
              <a:ext cx="3347523"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20482" name="Picture 2">
              <a:extLst>
                <a:ext uri="{FF2B5EF4-FFF2-40B4-BE49-F238E27FC236}">
                  <a16:creationId xmlns:a16="http://schemas.microsoft.com/office/drawing/2014/main" id="{C51A94C8-EE1B-4E45-B30D-57D8A0B8AC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4102" y="3635449"/>
              <a:ext cx="86305" cy="86305"/>
            </a:xfrm>
            <a:prstGeom prst="rect">
              <a:avLst/>
            </a:prstGeom>
            <a:noFill/>
            <a:extLst>
              <a:ext uri="{909E8E84-426E-40DD-AFC4-6F175D3DCCD1}">
                <a14:hiddenFill xmlns:a14="http://schemas.microsoft.com/office/drawing/2010/main">
                  <a:solidFill>
                    <a:srgbClr val="FFFFFF"/>
                  </a:solidFill>
                </a14:hiddenFill>
              </a:ext>
            </a:extLst>
          </p:spPr>
        </p:pic>
        <p:sp>
          <p:nvSpPr>
            <p:cNvPr id="365" name="Rectangle 364">
              <a:extLst>
                <a:ext uri="{FF2B5EF4-FFF2-40B4-BE49-F238E27FC236}">
                  <a16:creationId xmlns:a16="http://schemas.microsoft.com/office/drawing/2014/main" id="{8E8B0DC1-F648-4B19-93A3-A374ED6E8B74}"/>
                </a:ext>
              </a:extLst>
            </p:cNvPr>
            <p:cNvSpPr/>
            <p:nvPr/>
          </p:nvSpPr>
          <p:spPr bwMode="auto">
            <a:xfrm>
              <a:off x="3673210" y="3615892"/>
              <a:ext cx="3360857"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Cold Storage</a:t>
              </a:r>
              <a:endParaRPr lang="en-US" sz="400" b="1" dirty="0">
                <a:solidFill>
                  <a:srgbClr val="000000"/>
                </a:solidFill>
                <a:ea typeface="Segoe UI" pitchFamily="34" charset="0"/>
                <a:cs typeface="Cascadia Code" panose="020B0609020000020004" pitchFamily="49" charset="0"/>
              </a:endParaRPr>
            </a:p>
          </p:txBody>
        </p:sp>
      </p:grpSp>
      <p:cxnSp>
        <p:nvCxnSpPr>
          <p:cNvPr id="268" name="Straight Connector 267">
            <a:extLst>
              <a:ext uri="{FF2B5EF4-FFF2-40B4-BE49-F238E27FC236}">
                <a16:creationId xmlns:a16="http://schemas.microsoft.com/office/drawing/2014/main" id="{D80232AB-529D-4638-8FDA-6CD06452007A}"/>
              </a:ext>
            </a:extLst>
          </p:cNvPr>
          <p:cNvCxnSpPr>
            <a:cxnSpLocks/>
          </p:cNvCxnSpPr>
          <p:nvPr/>
        </p:nvCxnSpPr>
        <p:spPr>
          <a:xfrm>
            <a:off x="1056885" y="4574953"/>
            <a:ext cx="9398465" cy="0"/>
          </a:xfrm>
          <a:prstGeom prst="line">
            <a:avLst/>
          </a:prstGeom>
          <a:ln w="6350">
            <a:solidFill>
              <a:schemeClr val="tx1">
                <a:alpha val="2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10;&#10;Description automatically generated">
            <a:extLst>
              <a:ext uri="{FF2B5EF4-FFF2-40B4-BE49-F238E27FC236}">
                <a16:creationId xmlns:a16="http://schemas.microsoft.com/office/drawing/2014/main" id="{F7B552E0-B2E9-4234-A082-6B83697E585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90116" y="2937580"/>
            <a:ext cx="590135" cy="590135"/>
          </a:xfrm>
          <a:prstGeom prst="rect">
            <a:avLst/>
          </a:prstGeom>
        </p:spPr>
      </p:pic>
      <p:grpSp>
        <p:nvGrpSpPr>
          <p:cNvPr id="28" name="Group 27">
            <a:extLst>
              <a:ext uri="{FF2B5EF4-FFF2-40B4-BE49-F238E27FC236}">
                <a16:creationId xmlns:a16="http://schemas.microsoft.com/office/drawing/2014/main" id="{52A16895-4974-4BBE-8325-0AF0FC9FC786}"/>
              </a:ext>
            </a:extLst>
          </p:cNvPr>
          <p:cNvGrpSpPr/>
          <p:nvPr/>
        </p:nvGrpSpPr>
        <p:grpSpPr>
          <a:xfrm>
            <a:off x="4566933" y="3307106"/>
            <a:ext cx="1817186" cy="368487"/>
            <a:chOff x="3696983" y="2505076"/>
            <a:chExt cx="1817186" cy="368487"/>
          </a:xfrm>
        </p:grpSpPr>
        <p:sp>
          <p:nvSpPr>
            <p:cNvPr id="115" name="Rectangle 114">
              <a:extLst>
                <a:ext uri="{FF2B5EF4-FFF2-40B4-BE49-F238E27FC236}">
                  <a16:creationId xmlns:a16="http://schemas.microsoft.com/office/drawing/2014/main" id="{F1FF9B16-0F0F-4FF1-9FD5-387DF36D0962}"/>
                </a:ext>
              </a:extLst>
            </p:cNvPr>
            <p:cNvSpPr/>
            <p:nvPr/>
          </p:nvSpPr>
          <p:spPr bwMode="auto">
            <a:xfrm>
              <a:off x="3696983" y="2641648"/>
              <a:ext cx="1817186" cy="220884"/>
            </a:xfrm>
            <a:prstGeom prst="rect">
              <a:avLst/>
            </a:prstGeom>
            <a:solidFill>
              <a:srgbClr val="F0542D">
                <a:alpha val="1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20487" name="Graphic 20486">
              <a:extLst>
                <a:ext uri="{FF2B5EF4-FFF2-40B4-BE49-F238E27FC236}">
                  <a16:creationId xmlns:a16="http://schemas.microsoft.com/office/drawing/2014/main" id="{A13685C1-C03C-462E-952F-780CCB1D7CB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121131" y="2652988"/>
              <a:ext cx="211693" cy="220575"/>
            </a:xfrm>
            <a:prstGeom prst="rect">
              <a:avLst/>
            </a:prstGeom>
          </p:spPr>
        </p:pic>
        <p:sp>
          <p:nvSpPr>
            <p:cNvPr id="20488" name="Rectangle 20487">
              <a:extLst>
                <a:ext uri="{FF2B5EF4-FFF2-40B4-BE49-F238E27FC236}">
                  <a16:creationId xmlns:a16="http://schemas.microsoft.com/office/drawing/2014/main" id="{69305674-2B40-46A8-90DE-47A29214E0EC}"/>
                </a:ext>
              </a:extLst>
            </p:cNvPr>
            <p:cNvSpPr/>
            <p:nvPr/>
          </p:nvSpPr>
          <p:spPr bwMode="auto">
            <a:xfrm>
              <a:off x="3700202" y="2505076"/>
              <a:ext cx="1811524"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0489" name="Rectangle 20488">
              <a:extLst>
                <a:ext uri="{FF2B5EF4-FFF2-40B4-BE49-F238E27FC236}">
                  <a16:creationId xmlns:a16="http://schemas.microsoft.com/office/drawing/2014/main" id="{5EA413B7-2882-48CA-8942-D6CAA98B9439}"/>
                </a:ext>
              </a:extLst>
            </p:cNvPr>
            <p:cNvSpPr/>
            <p:nvPr/>
          </p:nvSpPr>
          <p:spPr bwMode="auto">
            <a:xfrm>
              <a:off x="3713474" y="2510916"/>
              <a:ext cx="1798252"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Stream processing</a:t>
              </a:r>
              <a:endParaRPr lang="en-US" sz="400" b="1" dirty="0">
                <a:solidFill>
                  <a:srgbClr val="000000"/>
                </a:solidFill>
                <a:ea typeface="Segoe UI" pitchFamily="34" charset="0"/>
                <a:cs typeface="Cascadia Code" panose="020B0609020000020004" pitchFamily="49" charset="0"/>
              </a:endParaRPr>
            </a:p>
          </p:txBody>
        </p:sp>
        <p:grpSp>
          <p:nvGrpSpPr>
            <p:cNvPr id="470" name="simplify" descr="simplify">
              <a:extLst>
                <a:ext uri="{FF2B5EF4-FFF2-40B4-BE49-F238E27FC236}">
                  <a16:creationId xmlns:a16="http://schemas.microsoft.com/office/drawing/2014/main" id="{93998149-5CB8-4C44-80FF-0ADBE4F3C2A4}"/>
                </a:ext>
              </a:extLst>
            </p:cNvPr>
            <p:cNvGrpSpPr/>
            <p:nvPr/>
          </p:nvGrpSpPr>
          <p:grpSpPr>
            <a:xfrm>
              <a:off x="4297352" y="2538951"/>
              <a:ext cx="77963" cy="76321"/>
              <a:chOff x="2668480" y="1249680"/>
              <a:chExt cx="412066" cy="403390"/>
            </a:xfrm>
          </p:grpSpPr>
          <p:sp>
            <p:nvSpPr>
              <p:cNvPr id="471" name="Freeform 987">
                <a:extLst>
                  <a:ext uri="{FF2B5EF4-FFF2-40B4-BE49-F238E27FC236}">
                    <a16:creationId xmlns:a16="http://schemas.microsoft.com/office/drawing/2014/main" id="{CD0559FA-5DC2-43A1-862F-4E4DE4CB6A02}"/>
                  </a:ext>
                </a:extLst>
              </p:cNvPr>
              <p:cNvSpPr>
                <a:spLocks/>
              </p:cNvSpPr>
              <p:nvPr/>
            </p:nvSpPr>
            <p:spPr bwMode="auto">
              <a:xfrm>
                <a:off x="2749447" y="1282935"/>
                <a:ext cx="331099" cy="344110"/>
              </a:xfrm>
              <a:custGeom>
                <a:avLst/>
                <a:gdLst>
                  <a:gd name="T0" fmla="*/ 229 w 229"/>
                  <a:gd name="T1" fmla="*/ 112 h 238"/>
                  <a:gd name="T2" fmla="*/ 200 w 229"/>
                  <a:gd name="T3" fmla="*/ 81 h 238"/>
                  <a:gd name="T4" fmla="*/ 200 w 229"/>
                  <a:gd name="T5" fmla="*/ 104 h 238"/>
                  <a:gd name="T6" fmla="*/ 125 w 229"/>
                  <a:gd name="T7" fmla="*/ 104 h 238"/>
                  <a:gd name="T8" fmla="*/ 125 w 229"/>
                  <a:gd name="T9" fmla="*/ 0 h 238"/>
                  <a:gd name="T10" fmla="*/ 0 w 229"/>
                  <a:gd name="T11" fmla="*/ 0 h 238"/>
                  <a:gd name="T12" fmla="*/ 0 w 229"/>
                  <a:gd name="T13" fmla="*/ 15 h 238"/>
                  <a:gd name="T14" fmla="*/ 110 w 229"/>
                  <a:gd name="T15" fmla="*/ 15 h 238"/>
                  <a:gd name="T16" fmla="*/ 110 w 229"/>
                  <a:gd name="T17" fmla="*/ 104 h 238"/>
                  <a:gd name="T18" fmla="*/ 5 w 229"/>
                  <a:gd name="T19" fmla="*/ 104 h 238"/>
                  <a:gd name="T20" fmla="*/ 5 w 229"/>
                  <a:gd name="T21" fmla="*/ 119 h 238"/>
                  <a:gd name="T22" fmla="*/ 110 w 229"/>
                  <a:gd name="T23" fmla="*/ 119 h 238"/>
                  <a:gd name="T24" fmla="*/ 110 w 229"/>
                  <a:gd name="T25" fmla="*/ 223 h 238"/>
                  <a:gd name="T26" fmla="*/ 0 w 229"/>
                  <a:gd name="T27" fmla="*/ 223 h 238"/>
                  <a:gd name="T28" fmla="*/ 0 w 229"/>
                  <a:gd name="T29" fmla="*/ 238 h 238"/>
                  <a:gd name="T30" fmla="*/ 125 w 229"/>
                  <a:gd name="T31" fmla="*/ 238 h 238"/>
                  <a:gd name="T32" fmla="*/ 125 w 229"/>
                  <a:gd name="T33" fmla="*/ 119 h 238"/>
                  <a:gd name="T34" fmla="*/ 200 w 229"/>
                  <a:gd name="T35" fmla="*/ 119 h 238"/>
                  <a:gd name="T36" fmla="*/ 200 w 229"/>
                  <a:gd name="T37" fmla="*/ 141 h 238"/>
                  <a:gd name="T38" fmla="*/ 229 w 229"/>
                  <a:gd name="T39" fmla="*/ 11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9" h="238">
                    <a:moveTo>
                      <a:pt x="229" y="112"/>
                    </a:moveTo>
                    <a:lnTo>
                      <a:pt x="200" y="81"/>
                    </a:lnTo>
                    <a:lnTo>
                      <a:pt x="200" y="104"/>
                    </a:lnTo>
                    <a:lnTo>
                      <a:pt x="125" y="104"/>
                    </a:lnTo>
                    <a:lnTo>
                      <a:pt x="125" y="0"/>
                    </a:lnTo>
                    <a:lnTo>
                      <a:pt x="0" y="0"/>
                    </a:lnTo>
                    <a:lnTo>
                      <a:pt x="0" y="15"/>
                    </a:lnTo>
                    <a:lnTo>
                      <a:pt x="110" y="15"/>
                    </a:lnTo>
                    <a:lnTo>
                      <a:pt x="110" y="104"/>
                    </a:lnTo>
                    <a:lnTo>
                      <a:pt x="5" y="104"/>
                    </a:lnTo>
                    <a:lnTo>
                      <a:pt x="5" y="119"/>
                    </a:lnTo>
                    <a:lnTo>
                      <a:pt x="110" y="119"/>
                    </a:lnTo>
                    <a:lnTo>
                      <a:pt x="110" y="223"/>
                    </a:lnTo>
                    <a:lnTo>
                      <a:pt x="0" y="223"/>
                    </a:lnTo>
                    <a:lnTo>
                      <a:pt x="0" y="238"/>
                    </a:lnTo>
                    <a:lnTo>
                      <a:pt x="125" y="238"/>
                    </a:lnTo>
                    <a:lnTo>
                      <a:pt x="125" y="119"/>
                    </a:lnTo>
                    <a:lnTo>
                      <a:pt x="200" y="119"/>
                    </a:lnTo>
                    <a:lnTo>
                      <a:pt x="200" y="141"/>
                    </a:lnTo>
                    <a:lnTo>
                      <a:pt x="229" y="112"/>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472" name="Freeform 988">
                <a:extLst>
                  <a:ext uri="{FF2B5EF4-FFF2-40B4-BE49-F238E27FC236}">
                    <a16:creationId xmlns:a16="http://schemas.microsoft.com/office/drawing/2014/main" id="{90BFEA14-D10C-47B8-B810-08035DBBA671}"/>
                  </a:ext>
                </a:extLst>
              </p:cNvPr>
              <p:cNvSpPr>
                <a:spLocks/>
              </p:cNvSpPr>
              <p:nvPr/>
            </p:nvSpPr>
            <p:spPr bwMode="auto">
              <a:xfrm>
                <a:off x="2669925" y="1378360"/>
                <a:ext cx="127234" cy="127234"/>
              </a:xfrm>
              <a:custGeom>
                <a:avLst/>
                <a:gdLst>
                  <a:gd name="T0" fmla="*/ 118 w 118"/>
                  <a:gd name="T1" fmla="*/ 66 h 119"/>
                  <a:gd name="T2" fmla="*/ 118 w 118"/>
                  <a:gd name="T3" fmla="*/ 53 h 119"/>
                  <a:gd name="T4" fmla="*/ 105 w 118"/>
                  <a:gd name="T5" fmla="*/ 53 h 119"/>
                  <a:gd name="T6" fmla="*/ 96 w 118"/>
                  <a:gd name="T7" fmla="*/ 31 h 119"/>
                  <a:gd name="T8" fmla="*/ 105 w 118"/>
                  <a:gd name="T9" fmla="*/ 22 h 119"/>
                  <a:gd name="T10" fmla="*/ 97 w 118"/>
                  <a:gd name="T11" fmla="*/ 13 h 119"/>
                  <a:gd name="T12" fmla="*/ 87 w 118"/>
                  <a:gd name="T13" fmla="*/ 22 h 119"/>
                  <a:gd name="T14" fmla="*/ 65 w 118"/>
                  <a:gd name="T15" fmla="*/ 13 h 119"/>
                  <a:gd name="T16" fmla="*/ 65 w 118"/>
                  <a:gd name="T17" fmla="*/ 0 h 119"/>
                  <a:gd name="T18" fmla="*/ 53 w 118"/>
                  <a:gd name="T19" fmla="*/ 0 h 119"/>
                  <a:gd name="T20" fmla="*/ 53 w 118"/>
                  <a:gd name="T21" fmla="*/ 13 h 119"/>
                  <a:gd name="T22" fmla="*/ 31 w 118"/>
                  <a:gd name="T23" fmla="*/ 22 h 119"/>
                  <a:gd name="T24" fmla="*/ 22 w 118"/>
                  <a:gd name="T25" fmla="*/ 13 h 119"/>
                  <a:gd name="T26" fmla="*/ 13 w 118"/>
                  <a:gd name="T27" fmla="*/ 22 h 119"/>
                  <a:gd name="T28" fmla="*/ 22 w 118"/>
                  <a:gd name="T29" fmla="*/ 31 h 119"/>
                  <a:gd name="T30" fmla="*/ 13 w 118"/>
                  <a:gd name="T31" fmla="*/ 53 h 119"/>
                  <a:gd name="T32" fmla="*/ 0 w 118"/>
                  <a:gd name="T33" fmla="*/ 53 h 119"/>
                  <a:gd name="T34" fmla="*/ 0 w 118"/>
                  <a:gd name="T35" fmla="*/ 66 h 119"/>
                  <a:gd name="T36" fmla="*/ 13 w 118"/>
                  <a:gd name="T37" fmla="*/ 66 h 119"/>
                  <a:gd name="T38" fmla="*/ 22 w 118"/>
                  <a:gd name="T39" fmla="*/ 88 h 119"/>
                  <a:gd name="T40" fmla="*/ 13 w 118"/>
                  <a:gd name="T41" fmla="*/ 97 h 119"/>
                  <a:gd name="T42" fmla="*/ 21 w 118"/>
                  <a:gd name="T43" fmla="*/ 106 h 119"/>
                  <a:gd name="T44" fmla="*/ 31 w 118"/>
                  <a:gd name="T45" fmla="*/ 97 h 119"/>
                  <a:gd name="T46" fmla="*/ 53 w 118"/>
                  <a:gd name="T47" fmla="*/ 106 h 119"/>
                  <a:gd name="T48" fmla="*/ 53 w 118"/>
                  <a:gd name="T49" fmla="*/ 119 h 119"/>
                  <a:gd name="T50" fmla="*/ 65 w 118"/>
                  <a:gd name="T51" fmla="*/ 119 h 119"/>
                  <a:gd name="T52" fmla="*/ 65 w 118"/>
                  <a:gd name="T53" fmla="*/ 106 h 119"/>
                  <a:gd name="T54" fmla="*/ 87 w 118"/>
                  <a:gd name="T55" fmla="*/ 97 h 119"/>
                  <a:gd name="T56" fmla="*/ 97 w 118"/>
                  <a:gd name="T57" fmla="*/ 106 h 119"/>
                  <a:gd name="T58" fmla="*/ 105 w 118"/>
                  <a:gd name="T59" fmla="*/ 97 h 119"/>
                  <a:gd name="T60" fmla="*/ 96 w 118"/>
                  <a:gd name="T61" fmla="*/ 88 h 119"/>
                  <a:gd name="T62" fmla="*/ 105 w 118"/>
                  <a:gd name="T63" fmla="*/ 66 h 119"/>
                  <a:gd name="T64" fmla="*/ 118 w 118"/>
                  <a:gd name="T65" fmla="*/ 6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119">
                    <a:moveTo>
                      <a:pt x="118" y="66"/>
                    </a:moveTo>
                    <a:cubicBezTo>
                      <a:pt x="118" y="53"/>
                      <a:pt x="118" y="53"/>
                      <a:pt x="118" y="53"/>
                    </a:cubicBezTo>
                    <a:cubicBezTo>
                      <a:pt x="105" y="53"/>
                      <a:pt x="105" y="53"/>
                      <a:pt x="105" y="53"/>
                    </a:cubicBezTo>
                    <a:cubicBezTo>
                      <a:pt x="104" y="45"/>
                      <a:pt x="101" y="37"/>
                      <a:pt x="96" y="31"/>
                    </a:cubicBezTo>
                    <a:cubicBezTo>
                      <a:pt x="105" y="22"/>
                      <a:pt x="105" y="22"/>
                      <a:pt x="105" y="22"/>
                    </a:cubicBezTo>
                    <a:cubicBezTo>
                      <a:pt x="97" y="13"/>
                      <a:pt x="97" y="13"/>
                      <a:pt x="97" y="13"/>
                    </a:cubicBezTo>
                    <a:cubicBezTo>
                      <a:pt x="87" y="22"/>
                      <a:pt x="87" y="22"/>
                      <a:pt x="87" y="22"/>
                    </a:cubicBezTo>
                    <a:cubicBezTo>
                      <a:pt x="81" y="18"/>
                      <a:pt x="73" y="14"/>
                      <a:pt x="65" y="13"/>
                    </a:cubicBezTo>
                    <a:cubicBezTo>
                      <a:pt x="65" y="0"/>
                      <a:pt x="65" y="0"/>
                      <a:pt x="65" y="0"/>
                    </a:cubicBezTo>
                    <a:cubicBezTo>
                      <a:pt x="53" y="0"/>
                      <a:pt x="53" y="0"/>
                      <a:pt x="53" y="0"/>
                    </a:cubicBezTo>
                    <a:cubicBezTo>
                      <a:pt x="53" y="13"/>
                      <a:pt x="53" y="13"/>
                      <a:pt x="53" y="13"/>
                    </a:cubicBezTo>
                    <a:cubicBezTo>
                      <a:pt x="45" y="14"/>
                      <a:pt x="37" y="18"/>
                      <a:pt x="31" y="22"/>
                    </a:cubicBezTo>
                    <a:cubicBezTo>
                      <a:pt x="22" y="13"/>
                      <a:pt x="22" y="13"/>
                      <a:pt x="22" y="13"/>
                    </a:cubicBezTo>
                    <a:cubicBezTo>
                      <a:pt x="13" y="22"/>
                      <a:pt x="13" y="22"/>
                      <a:pt x="13" y="22"/>
                    </a:cubicBezTo>
                    <a:cubicBezTo>
                      <a:pt x="22" y="31"/>
                      <a:pt x="22" y="31"/>
                      <a:pt x="22" y="31"/>
                    </a:cubicBezTo>
                    <a:cubicBezTo>
                      <a:pt x="17" y="38"/>
                      <a:pt x="14" y="45"/>
                      <a:pt x="13" y="53"/>
                    </a:cubicBezTo>
                    <a:cubicBezTo>
                      <a:pt x="0" y="53"/>
                      <a:pt x="0" y="53"/>
                      <a:pt x="0" y="53"/>
                    </a:cubicBezTo>
                    <a:cubicBezTo>
                      <a:pt x="0" y="66"/>
                      <a:pt x="0" y="66"/>
                      <a:pt x="0" y="66"/>
                    </a:cubicBezTo>
                    <a:cubicBezTo>
                      <a:pt x="13" y="66"/>
                      <a:pt x="13" y="66"/>
                      <a:pt x="13" y="66"/>
                    </a:cubicBezTo>
                    <a:cubicBezTo>
                      <a:pt x="14" y="74"/>
                      <a:pt x="17" y="82"/>
                      <a:pt x="22" y="88"/>
                    </a:cubicBezTo>
                    <a:cubicBezTo>
                      <a:pt x="13" y="97"/>
                      <a:pt x="13" y="97"/>
                      <a:pt x="13" y="97"/>
                    </a:cubicBezTo>
                    <a:cubicBezTo>
                      <a:pt x="21" y="106"/>
                      <a:pt x="21" y="106"/>
                      <a:pt x="21" y="106"/>
                    </a:cubicBezTo>
                    <a:cubicBezTo>
                      <a:pt x="31" y="97"/>
                      <a:pt x="31" y="97"/>
                      <a:pt x="31" y="97"/>
                    </a:cubicBezTo>
                    <a:cubicBezTo>
                      <a:pt x="37" y="102"/>
                      <a:pt x="45" y="105"/>
                      <a:pt x="53" y="106"/>
                    </a:cubicBezTo>
                    <a:cubicBezTo>
                      <a:pt x="53" y="119"/>
                      <a:pt x="53" y="119"/>
                      <a:pt x="53" y="119"/>
                    </a:cubicBezTo>
                    <a:cubicBezTo>
                      <a:pt x="65" y="119"/>
                      <a:pt x="65" y="119"/>
                      <a:pt x="65" y="119"/>
                    </a:cubicBezTo>
                    <a:cubicBezTo>
                      <a:pt x="65" y="106"/>
                      <a:pt x="65" y="106"/>
                      <a:pt x="65" y="106"/>
                    </a:cubicBezTo>
                    <a:cubicBezTo>
                      <a:pt x="74" y="105"/>
                      <a:pt x="81" y="102"/>
                      <a:pt x="87" y="97"/>
                    </a:cubicBezTo>
                    <a:cubicBezTo>
                      <a:pt x="97" y="106"/>
                      <a:pt x="97" y="106"/>
                      <a:pt x="97" y="106"/>
                    </a:cubicBezTo>
                    <a:cubicBezTo>
                      <a:pt x="105" y="97"/>
                      <a:pt x="105" y="97"/>
                      <a:pt x="105" y="97"/>
                    </a:cubicBezTo>
                    <a:cubicBezTo>
                      <a:pt x="96" y="88"/>
                      <a:pt x="96" y="88"/>
                      <a:pt x="96" y="88"/>
                    </a:cubicBezTo>
                    <a:cubicBezTo>
                      <a:pt x="101" y="82"/>
                      <a:pt x="104" y="74"/>
                      <a:pt x="105" y="66"/>
                    </a:cubicBezTo>
                    <a:lnTo>
                      <a:pt x="118" y="6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473" name="Oval 989">
                <a:extLst>
                  <a:ext uri="{FF2B5EF4-FFF2-40B4-BE49-F238E27FC236}">
                    <a16:creationId xmlns:a16="http://schemas.microsoft.com/office/drawing/2014/main" id="{B2E03FEB-1BB8-4825-BFBC-D8220D032138}"/>
                  </a:ext>
                </a:extLst>
              </p:cNvPr>
              <p:cNvSpPr>
                <a:spLocks noChangeArrowheads="1"/>
              </p:cNvSpPr>
              <p:nvPr/>
            </p:nvSpPr>
            <p:spPr bwMode="auto">
              <a:xfrm>
                <a:off x="2708964" y="1418844"/>
                <a:ext cx="49159" cy="477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474" name="Rectangle 990">
                <a:extLst>
                  <a:ext uri="{FF2B5EF4-FFF2-40B4-BE49-F238E27FC236}">
                    <a16:creationId xmlns:a16="http://schemas.microsoft.com/office/drawing/2014/main" id="{C90B95BE-2D1C-42A6-A1E0-8DF4AEF3C45F}"/>
                  </a:ext>
                </a:extLst>
              </p:cNvPr>
              <p:cNvSpPr>
                <a:spLocks noChangeArrowheads="1"/>
              </p:cNvSpPr>
              <p:nvPr/>
            </p:nvSpPr>
            <p:spPr bwMode="auto">
              <a:xfrm>
                <a:off x="2680047" y="1249680"/>
                <a:ext cx="108439" cy="10843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sp>
            <p:nvSpPr>
              <p:cNvPr id="475" name="Freeform 991">
                <a:extLst>
                  <a:ext uri="{FF2B5EF4-FFF2-40B4-BE49-F238E27FC236}">
                    <a16:creationId xmlns:a16="http://schemas.microsoft.com/office/drawing/2014/main" id="{10297E2B-5DD7-4B4E-BB62-AF00B499ABAC}"/>
                  </a:ext>
                </a:extLst>
              </p:cNvPr>
              <p:cNvSpPr>
                <a:spLocks/>
              </p:cNvSpPr>
              <p:nvPr/>
            </p:nvSpPr>
            <p:spPr bwMode="auto">
              <a:xfrm>
                <a:off x="2668480" y="1521498"/>
                <a:ext cx="133018" cy="131572"/>
              </a:xfrm>
              <a:custGeom>
                <a:avLst/>
                <a:gdLst>
                  <a:gd name="T0" fmla="*/ 92 w 92"/>
                  <a:gd name="T1" fmla="*/ 46 h 91"/>
                  <a:gd name="T2" fmla="*/ 46 w 92"/>
                  <a:gd name="T3" fmla="*/ 0 h 91"/>
                  <a:gd name="T4" fmla="*/ 0 w 92"/>
                  <a:gd name="T5" fmla="*/ 46 h 91"/>
                  <a:gd name="T6" fmla="*/ 46 w 92"/>
                  <a:gd name="T7" fmla="*/ 91 h 91"/>
                  <a:gd name="T8" fmla="*/ 92 w 92"/>
                  <a:gd name="T9" fmla="*/ 46 h 91"/>
                </a:gdLst>
                <a:ahLst/>
                <a:cxnLst>
                  <a:cxn ang="0">
                    <a:pos x="T0" y="T1"/>
                  </a:cxn>
                  <a:cxn ang="0">
                    <a:pos x="T2" y="T3"/>
                  </a:cxn>
                  <a:cxn ang="0">
                    <a:pos x="T4" y="T5"/>
                  </a:cxn>
                  <a:cxn ang="0">
                    <a:pos x="T6" y="T7"/>
                  </a:cxn>
                  <a:cxn ang="0">
                    <a:pos x="T8" y="T9"/>
                  </a:cxn>
                </a:cxnLst>
                <a:rect l="0" t="0" r="r" b="b"/>
                <a:pathLst>
                  <a:path w="92" h="91">
                    <a:moveTo>
                      <a:pt x="92" y="46"/>
                    </a:moveTo>
                    <a:lnTo>
                      <a:pt x="46" y="0"/>
                    </a:lnTo>
                    <a:lnTo>
                      <a:pt x="0" y="46"/>
                    </a:lnTo>
                    <a:lnTo>
                      <a:pt x="46" y="91"/>
                    </a:lnTo>
                    <a:lnTo>
                      <a:pt x="92" y="4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lgn="ctr" defTabSz="896386" fontAlgn="base"/>
                <a:endParaRPr lang="en-US" sz="1667">
                  <a:solidFill>
                    <a:srgbClr val="505050"/>
                  </a:solidFill>
                  <a:latin typeface="Segoe UI"/>
                </a:endParaRPr>
              </a:p>
            </p:txBody>
          </p:sp>
        </p:grpSp>
        <p:sp>
          <p:nvSpPr>
            <p:cNvPr id="14" name="Rectangle 13">
              <a:extLst>
                <a:ext uri="{FF2B5EF4-FFF2-40B4-BE49-F238E27FC236}">
                  <a16:creationId xmlns:a16="http://schemas.microsoft.com/office/drawing/2014/main" id="{4C639023-3E80-40B7-BE44-2E34DA6606FE}"/>
                </a:ext>
              </a:extLst>
            </p:cNvPr>
            <p:cNvSpPr/>
            <p:nvPr/>
          </p:nvSpPr>
          <p:spPr bwMode="auto">
            <a:xfrm>
              <a:off x="3703485" y="2643200"/>
              <a:ext cx="1806030" cy="2182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Azure Databricks</a:t>
              </a:r>
              <a:endParaRPr lang="en-US" sz="600" dirty="0">
                <a:solidFill>
                  <a:srgbClr val="000000"/>
                </a:solidFill>
                <a:latin typeface="+mj-lt"/>
                <a:ea typeface="Segoe UI" pitchFamily="34" charset="0"/>
                <a:cs typeface="Cascadia Code" panose="020B0609020000020004" pitchFamily="49" charset="0"/>
              </a:endParaRPr>
            </a:p>
          </p:txBody>
        </p:sp>
      </p:grpSp>
      <p:sp>
        <p:nvSpPr>
          <p:cNvPr id="21" name="Rectangle: Rounded Corners 20">
            <a:extLst>
              <a:ext uri="{FF2B5EF4-FFF2-40B4-BE49-F238E27FC236}">
                <a16:creationId xmlns:a16="http://schemas.microsoft.com/office/drawing/2014/main" id="{41A9BE96-859E-4619-BFDF-A73BFE3A8EC1}"/>
              </a:ext>
            </a:extLst>
          </p:cNvPr>
          <p:cNvSpPr/>
          <p:nvPr/>
        </p:nvSpPr>
        <p:spPr bwMode="auto">
          <a:xfrm>
            <a:off x="2007171" y="3181541"/>
            <a:ext cx="421710" cy="133417"/>
          </a:xfrm>
          <a:prstGeom prst="roundRect">
            <a:avLst/>
          </a:prstGeom>
          <a:solidFill>
            <a:srgbClr val="0078D4"/>
          </a:solidFill>
          <a:ln w="12700">
            <a:solidFill>
              <a:srgbClr val="50E6FF"/>
            </a:solidFill>
            <a:headEnd type="none" w="med" len="med"/>
            <a:tailEnd type="none" w="med" len="med"/>
          </a:ln>
          <a:effectLst>
            <a:glow rad="25400">
              <a:srgbClr val="50E6FF">
                <a:alpha val="2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A4DA390C-18B6-4C6C-AB92-237EEEFDBA72}"/>
              </a:ext>
            </a:extLst>
          </p:cNvPr>
          <p:cNvSpPr/>
          <p:nvPr/>
        </p:nvSpPr>
        <p:spPr bwMode="auto">
          <a:xfrm>
            <a:off x="1867471" y="3125156"/>
            <a:ext cx="712544" cy="1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chemeClr val="bg1"/>
                </a:solidFill>
                <a:effectLst/>
                <a:uLnTx/>
                <a:uFillTx/>
                <a:latin typeface="+mj-lt"/>
                <a:ea typeface="Segoe UI" pitchFamily="34" charset="0"/>
                <a:cs typeface="Cascadia Code" panose="020B0609020000020004" pitchFamily="49" charset="0"/>
              </a:rPr>
              <a:t>Simulator</a:t>
            </a:r>
          </a:p>
        </p:txBody>
      </p:sp>
      <p:pic>
        <p:nvPicPr>
          <p:cNvPr id="1026" name="Picture 2" descr="Temperature Icon of Flat style - Available in SVG, PNG, EPS, AI &amp; Icon fonts">
            <a:extLst>
              <a:ext uri="{FF2B5EF4-FFF2-40B4-BE49-F238E27FC236}">
                <a16:creationId xmlns:a16="http://schemas.microsoft.com/office/drawing/2014/main" id="{60F0CC7F-3CB4-4C0D-9CA0-B3855CB1BB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4172" y="3339665"/>
            <a:ext cx="142217" cy="1422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tor Icons - 4,097 free vector icons">
            <a:extLst>
              <a:ext uri="{FF2B5EF4-FFF2-40B4-BE49-F238E27FC236}">
                <a16:creationId xmlns:a16="http://schemas.microsoft.com/office/drawing/2014/main" id="{D0C9B1BA-1DE2-4E5C-BBB1-83B17D1D9E11}"/>
              </a:ext>
            </a:extLst>
          </p:cNvPr>
          <p:cNvPicPr>
            <a:picLocks noChangeAspect="1" noChangeArrowheads="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2035544" y="2981212"/>
            <a:ext cx="137587" cy="137587"/>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853274D1-B7E5-4DC0-97F1-C858D69E0E1F}"/>
              </a:ext>
            </a:extLst>
          </p:cNvPr>
          <p:cNvCxnSpPr>
            <a:cxnSpLocks/>
            <a:stCxn id="170" idx="1"/>
            <a:endCxn id="47" idx="3"/>
          </p:cNvCxnSpPr>
          <p:nvPr/>
        </p:nvCxnSpPr>
        <p:spPr>
          <a:xfrm flipH="1">
            <a:off x="3811194" y="4182114"/>
            <a:ext cx="758184" cy="1868"/>
          </a:xfrm>
          <a:prstGeom prst="straightConnector1">
            <a:avLst/>
          </a:prstGeom>
          <a:ln>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3E2E1B6-8284-40A8-A0DA-BC369B94291A}"/>
              </a:ext>
            </a:extLst>
          </p:cNvPr>
          <p:cNvGrpSpPr/>
          <p:nvPr/>
        </p:nvGrpSpPr>
        <p:grpSpPr>
          <a:xfrm>
            <a:off x="2855368" y="2994652"/>
            <a:ext cx="937022" cy="361014"/>
            <a:chOff x="5298216" y="1950024"/>
            <a:chExt cx="937022" cy="361014"/>
          </a:xfrm>
        </p:grpSpPr>
        <p:grpSp>
          <p:nvGrpSpPr>
            <p:cNvPr id="64" name="Group 63">
              <a:extLst>
                <a:ext uri="{FF2B5EF4-FFF2-40B4-BE49-F238E27FC236}">
                  <a16:creationId xmlns:a16="http://schemas.microsoft.com/office/drawing/2014/main" id="{21B5B0D0-47A7-40E8-BBED-85ED9A7E1FE0}"/>
                </a:ext>
              </a:extLst>
            </p:cNvPr>
            <p:cNvGrpSpPr/>
            <p:nvPr/>
          </p:nvGrpSpPr>
          <p:grpSpPr>
            <a:xfrm>
              <a:off x="5298216" y="1950024"/>
              <a:ext cx="916966" cy="361014"/>
              <a:chOff x="5298216" y="1950024"/>
              <a:chExt cx="916966" cy="361014"/>
            </a:xfrm>
          </p:grpSpPr>
          <p:sp>
            <p:nvSpPr>
              <p:cNvPr id="41" name="Rectangle 40">
                <a:extLst>
                  <a:ext uri="{FF2B5EF4-FFF2-40B4-BE49-F238E27FC236}">
                    <a16:creationId xmlns:a16="http://schemas.microsoft.com/office/drawing/2014/main" id="{84AAF0D6-7332-4515-873C-3B1EA75A2A69}"/>
                  </a:ext>
                </a:extLst>
              </p:cNvPr>
              <p:cNvSpPr/>
              <p:nvPr/>
            </p:nvSpPr>
            <p:spPr bwMode="auto">
              <a:xfrm>
                <a:off x="5301042" y="1950024"/>
                <a:ext cx="906840"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95E6A117-E032-4ABC-B48C-EAA54F01B753}"/>
                  </a:ext>
                </a:extLst>
              </p:cNvPr>
              <p:cNvSpPr/>
              <p:nvPr/>
            </p:nvSpPr>
            <p:spPr bwMode="auto">
              <a:xfrm>
                <a:off x="5301042" y="1961858"/>
                <a:ext cx="895270"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Data Broker</a:t>
                </a:r>
                <a:endParaRPr lang="en-US" sz="400" b="1" dirty="0">
                  <a:solidFill>
                    <a:srgbClr val="000000"/>
                  </a:solidFill>
                  <a:ea typeface="Segoe UI" pitchFamily="34" charset="0"/>
                  <a:cs typeface="Cascadia Code" panose="020B0609020000020004" pitchFamily="49" charset="0"/>
                </a:endParaRPr>
              </a:p>
            </p:txBody>
          </p:sp>
          <p:pic>
            <p:nvPicPr>
              <p:cNvPr id="44" name="Picture 43">
                <a:extLst>
                  <a:ext uri="{FF2B5EF4-FFF2-40B4-BE49-F238E27FC236}">
                    <a16:creationId xmlns:a16="http://schemas.microsoft.com/office/drawing/2014/main" id="{D59A99FE-69B5-4130-94F8-59C7275ED38F}"/>
                  </a:ext>
                </a:extLst>
              </p:cNvPr>
              <p:cNvPicPr>
                <a:picLocks noChangeAspect="1"/>
              </p:cNvPicPr>
              <p:nvPr/>
            </p:nvPicPr>
            <p:blipFill>
              <a:blip r:embed="rId17"/>
              <a:stretch>
                <a:fillRect/>
              </a:stretch>
            </p:blipFill>
            <p:spPr>
              <a:xfrm>
                <a:off x="5455563" y="2014734"/>
                <a:ext cx="119689" cy="25200"/>
              </a:xfrm>
              <a:prstGeom prst="rect">
                <a:avLst/>
              </a:prstGeom>
            </p:spPr>
          </p:pic>
          <p:sp>
            <p:nvSpPr>
              <p:cNvPr id="58" name="Rectangle 57">
                <a:extLst>
                  <a:ext uri="{FF2B5EF4-FFF2-40B4-BE49-F238E27FC236}">
                    <a16:creationId xmlns:a16="http://schemas.microsoft.com/office/drawing/2014/main" id="{349E897C-5FFA-49A4-A89C-D9551C3515B5}"/>
                  </a:ext>
                </a:extLst>
              </p:cNvPr>
              <p:cNvSpPr/>
              <p:nvPr/>
            </p:nvSpPr>
            <p:spPr bwMode="auto">
              <a:xfrm rot="5400000">
                <a:off x="5647586" y="1743442"/>
                <a:ext cx="218226" cy="916966"/>
              </a:xfrm>
              <a:prstGeom prst="rect">
                <a:avLst/>
              </a:prstGeom>
              <a:solidFill>
                <a:srgbClr val="50E6FF">
                  <a:alpha val="2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59" name="Event Hubs" descr="Event Hubs">
                <a:extLst>
                  <a:ext uri="{FF2B5EF4-FFF2-40B4-BE49-F238E27FC236}">
                    <a16:creationId xmlns:a16="http://schemas.microsoft.com/office/drawing/2014/main" id="{F72E0512-520E-4C36-8E6D-42F06D1693A6}"/>
                  </a:ext>
                </a:extLst>
              </p:cNvPr>
              <p:cNvPicPr>
                <a:picLocks noChangeAspect="1"/>
              </p:cNvPicPr>
              <p:nvPr/>
            </p:nvPicPr>
            <p:blipFill>
              <a:blip r:embed="rId18"/>
              <a:stretch>
                <a:fillRect/>
              </a:stretch>
            </p:blipFill>
            <p:spPr>
              <a:xfrm>
                <a:off x="5418801" y="2133745"/>
                <a:ext cx="120892" cy="127299"/>
              </a:xfrm>
              <a:prstGeom prst="rect">
                <a:avLst/>
              </a:prstGeom>
            </p:spPr>
          </p:pic>
        </p:grpSp>
        <p:sp>
          <p:nvSpPr>
            <p:cNvPr id="63" name="Rectangle 62">
              <a:extLst>
                <a:ext uri="{FF2B5EF4-FFF2-40B4-BE49-F238E27FC236}">
                  <a16:creationId xmlns:a16="http://schemas.microsoft.com/office/drawing/2014/main" id="{3C1F8F55-2B41-43DA-9A3F-0030E78BEE1D}"/>
                </a:ext>
              </a:extLst>
            </p:cNvPr>
            <p:cNvSpPr/>
            <p:nvPr/>
          </p:nvSpPr>
          <p:spPr bwMode="auto">
            <a:xfrm>
              <a:off x="5406111" y="2082800"/>
              <a:ext cx="829127" cy="22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chemeClr val="tx1"/>
                  </a:solidFill>
                  <a:effectLst/>
                  <a:uLnTx/>
                  <a:uFillTx/>
                  <a:latin typeface="+mj-lt"/>
                  <a:ea typeface="Segoe UI" pitchFamily="34" charset="0"/>
                  <a:cs typeface="Cascadia Code" panose="020B0609020000020004" pitchFamily="49" charset="0"/>
                </a:rPr>
                <a:t>Event Hubs</a:t>
              </a:r>
            </a:p>
          </p:txBody>
        </p:sp>
      </p:grpSp>
      <p:cxnSp>
        <p:nvCxnSpPr>
          <p:cNvPr id="83" name="Straight Arrow Connector 82">
            <a:extLst>
              <a:ext uri="{FF2B5EF4-FFF2-40B4-BE49-F238E27FC236}">
                <a16:creationId xmlns:a16="http://schemas.microsoft.com/office/drawing/2014/main" id="{45BABB3E-1D82-4AA6-B1F9-656AE3DF5505}"/>
              </a:ext>
            </a:extLst>
          </p:cNvPr>
          <p:cNvCxnSpPr>
            <a:cxnSpLocks/>
            <a:stCxn id="58" idx="2"/>
            <a:endCxn id="21" idx="3"/>
          </p:cNvCxnSpPr>
          <p:nvPr/>
        </p:nvCxnSpPr>
        <p:spPr>
          <a:xfrm flipH="1">
            <a:off x="2428881" y="3246553"/>
            <a:ext cx="426487" cy="1697"/>
          </a:xfrm>
          <a:prstGeom prst="straightConnector1">
            <a:avLst/>
          </a:prstGeom>
          <a:ln>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F3B6E5A1-C958-4E23-A3F4-2F674EDD34FF}"/>
              </a:ext>
            </a:extLst>
          </p:cNvPr>
          <p:cNvCxnSpPr>
            <a:cxnSpLocks/>
            <a:stCxn id="14" idx="1"/>
            <a:endCxn id="63" idx="3"/>
          </p:cNvCxnSpPr>
          <p:nvPr/>
        </p:nvCxnSpPr>
        <p:spPr>
          <a:xfrm rot="10800000">
            <a:off x="3792391" y="3241548"/>
            <a:ext cx="781045" cy="312797"/>
          </a:xfrm>
          <a:prstGeom prst="bentConnector3">
            <a:avLst>
              <a:gd name="adj1" fmla="val 48781"/>
            </a:avLst>
          </a:prstGeom>
          <a:ln>
            <a:solidFill>
              <a:schemeClr val="tx1"/>
            </a:solidFill>
            <a:prstDash val="solid"/>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8AC03DA4-EBDE-4F58-8760-A94C5CF3ADD6}"/>
              </a:ext>
            </a:extLst>
          </p:cNvPr>
          <p:cNvCxnSpPr>
            <a:cxnSpLocks/>
            <a:stCxn id="160" idx="1"/>
            <a:endCxn id="63" idx="3"/>
          </p:cNvCxnSpPr>
          <p:nvPr/>
        </p:nvCxnSpPr>
        <p:spPr>
          <a:xfrm rot="10800000" flipV="1">
            <a:off x="3792391" y="2927141"/>
            <a:ext cx="776989" cy="314406"/>
          </a:xfrm>
          <a:prstGeom prst="bentConnector3">
            <a:avLst>
              <a:gd name="adj1" fmla="val 48774"/>
            </a:avLst>
          </a:prstGeom>
          <a:ln>
            <a:solidFill>
              <a:schemeClr val="tx1"/>
            </a:solidFill>
            <a:prstDash val="solid"/>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0493" name="Straight Connector 20492">
            <a:extLst>
              <a:ext uri="{FF2B5EF4-FFF2-40B4-BE49-F238E27FC236}">
                <a16:creationId xmlns:a16="http://schemas.microsoft.com/office/drawing/2014/main" id="{9F0DCF6C-38EE-4A2E-95AD-5D9C5E987D73}"/>
              </a:ext>
            </a:extLst>
          </p:cNvPr>
          <p:cNvCxnSpPr>
            <a:cxnSpLocks/>
          </p:cNvCxnSpPr>
          <p:nvPr/>
        </p:nvCxnSpPr>
        <p:spPr>
          <a:xfrm>
            <a:off x="6691395" y="2549170"/>
            <a:ext cx="0" cy="2025783"/>
          </a:xfrm>
          <a:prstGeom prst="line">
            <a:avLst/>
          </a:prstGeom>
          <a:ln w="317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8" name="Rectangle 477">
            <a:extLst>
              <a:ext uri="{FF2B5EF4-FFF2-40B4-BE49-F238E27FC236}">
                <a16:creationId xmlns:a16="http://schemas.microsoft.com/office/drawing/2014/main" id="{79633FD3-0EA7-48AA-AAE2-5B3862617B48}"/>
              </a:ext>
            </a:extLst>
          </p:cNvPr>
          <p:cNvSpPr/>
          <p:nvPr/>
        </p:nvSpPr>
        <p:spPr bwMode="auto">
          <a:xfrm>
            <a:off x="6694105" y="2414845"/>
            <a:ext cx="1505465" cy="134322"/>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79" name="Rectangle 478">
            <a:extLst>
              <a:ext uri="{FF2B5EF4-FFF2-40B4-BE49-F238E27FC236}">
                <a16:creationId xmlns:a16="http://schemas.microsoft.com/office/drawing/2014/main" id="{0B607739-9CA8-4AE0-B81E-06D63DCF63FF}"/>
              </a:ext>
            </a:extLst>
          </p:cNvPr>
          <p:cNvSpPr/>
          <p:nvPr/>
        </p:nvSpPr>
        <p:spPr bwMode="auto">
          <a:xfrm>
            <a:off x="6696583" y="2419749"/>
            <a:ext cx="1502987"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Analytics</a:t>
            </a:r>
            <a:endParaRPr lang="en-US" sz="400" b="1" dirty="0">
              <a:solidFill>
                <a:srgbClr val="000000"/>
              </a:solidFill>
              <a:ea typeface="Segoe UI" pitchFamily="34" charset="0"/>
              <a:cs typeface="Cascadia Code" panose="020B0609020000020004" pitchFamily="49" charset="0"/>
            </a:endParaRPr>
          </a:p>
        </p:txBody>
      </p:sp>
      <p:pic>
        <p:nvPicPr>
          <p:cNvPr id="20499" name="Graphic 20498">
            <a:extLst>
              <a:ext uri="{FF2B5EF4-FFF2-40B4-BE49-F238E27FC236}">
                <a16:creationId xmlns:a16="http://schemas.microsoft.com/office/drawing/2014/main" id="{9E927561-CEAF-49AB-871A-A6E9E9F636E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234063" y="2441503"/>
            <a:ext cx="90810" cy="89391"/>
          </a:xfrm>
          <a:prstGeom prst="rect">
            <a:avLst/>
          </a:prstGeom>
        </p:spPr>
      </p:pic>
      <p:grpSp>
        <p:nvGrpSpPr>
          <p:cNvPr id="30" name="Group 29">
            <a:extLst>
              <a:ext uri="{FF2B5EF4-FFF2-40B4-BE49-F238E27FC236}">
                <a16:creationId xmlns:a16="http://schemas.microsoft.com/office/drawing/2014/main" id="{47E9C147-43F8-4ECB-BA0A-378D37502FA9}"/>
              </a:ext>
            </a:extLst>
          </p:cNvPr>
          <p:cNvGrpSpPr/>
          <p:nvPr/>
        </p:nvGrpSpPr>
        <p:grpSpPr>
          <a:xfrm>
            <a:off x="6991406" y="3305140"/>
            <a:ext cx="985403" cy="362819"/>
            <a:chOff x="6121456" y="2155790"/>
            <a:chExt cx="985403" cy="362819"/>
          </a:xfrm>
        </p:grpSpPr>
        <p:sp>
          <p:nvSpPr>
            <p:cNvPr id="20496" name="Rectangle 20495">
              <a:extLst>
                <a:ext uri="{FF2B5EF4-FFF2-40B4-BE49-F238E27FC236}">
                  <a16:creationId xmlns:a16="http://schemas.microsoft.com/office/drawing/2014/main" id="{0939F633-9253-4B5A-8124-8378BA531307}"/>
                </a:ext>
              </a:extLst>
            </p:cNvPr>
            <p:cNvSpPr/>
            <p:nvPr/>
          </p:nvSpPr>
          <p:spPr bwMode="auto">
            <a:xfrm>
              <a:off x="6129986" y="2292571"/>
              <a:ext cx="916966" cy="220884"/>
            </a:xfrm>
            <a:prstGeom prst="rect">
              <a:avLst/>
            </a:prstGeom>
            <a:solidFill>
              <a:srgbClr val="F0542D">
                <a:alpha val="15000"/>
              </a:srgb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92" name="Rectangle 491">
              <a:extLst>
                <a:ext uri="{FF2B5EF4-FFF2-40B4-BE49-F238E27FC236}">
                  <a16:creationId xmlns:a16="http://schemas.microsoft.com/office/drawing/2014/main" id="{69A2C2C3-2717-4DD2-9F1E-2A82FDAFF5EB}"/>
                </a:ext>
              </a:extLst>
            </p:cNvPr>
            <p:cNvSpPr/>
            <p:nvPr/>
          </p:nvSpPr>
          <p:spPr bwMode="auto">
            <a:xfrm>
              <a:off x="6133585" y="2155790"/>
              <a:ext cx="906840"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93" name="Rectangle 492">
              <a:extLst>
                <a:ext uri="{FF2B5EF4-FFF2-40B4-BE49-F238E27FC236}">
                  <a16:creationId xmlns:a16="http://schemas.microsoft.com/office/drawing/2014/main" id="{AC890F68-8660-460D-9DC7-FEE0BA55E48F}"/>
                </a:ext>
              </a:extLst>
            </p:cNvPr>
            <p:cNvSpPr/>
            <p:nvPr/>
          </p:nvSpPr>
          <p:spPr bwMode="auto">
            <a:xfrm>
              <a:off x="6133585" y="2167624"/>
              <a:ext cx="895270"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AI/ML</a:t>
              </a:r>
            </a:p>
          </p:txBody>
        </p:sp>
        <p:sp>
          <p:nvSpPr>
            <p:cNvPr id="491" name="Rectangle 490">
              <a:extLst>
                <a:ext uri="{FF2B5EF4-FFF2-40B4-BE49-F238E27FC236}">
                  <a16:creationId xmlns:a16="http://schemas.microsoft.com/office/drawing/2014/main" id="{27E8D796-582E-4520-88F9-E862A478A3FE}"/>
                </a:ext>
              </a:extLst>
            </p:cNvPr>
            <p:cNvSpPr/>
            <p:nvPr/>
          </p:nvSpPr>
          <p:spPr bwMode="auto">
            <a:xfrm>
              <a:off x="6121456" y="2288566"/>
              <a:ext cx="985403" cy="22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Azure Databricks</a:t>
              </a:r>
              <a:endParaRPr lang="en-US" sz="600" dirty="0">
                <a:solidFill>
                  <a:srgbClr val="000000"/>
                </a:solidFill>
                <a:latin typeface="+mj-lt"/>
                <a:ea typeface="Segoe UI" pitchFamily="34" charset="0"/>
                <a:cs typeface="Cascadia Code" panose="020B0609020000020004" pitchFamily="49" charset="0"/>
              </a:endParaRPr>
            </a:p>
          </p:txBody>
        </p:sp>
        <p:grpSp>
          <p:nvGrpSpPr>
            <p:cNvPr id="500" name="artificial intelligence" descr="artificial intelligence">
              <a:extLst>
                <a:ext uri="{FF2B5EF4-FFF2-40B4-BE49-F238E27FC236}">
                  <a16:creationId xmlns:a16="http://schemas.microsoft.com/office/drawing/2014/main" id="{DAEA9BF4-2340-48E2-9318-9EB4D9C3B188}"/>
                </a:ext>
              </a:extLst>
            </p:cNvPr>
            <p:cNvGrpSpPr/>
            <p:nvPr/>
          </p:nvGrpSpPr>
          <p:grpSpPr>
            <a:xfrm>
              <a:off x="6418469" y="2196808"/>
              <a:ext cx="68017" cy="68017"/>
              <a:chOff x="10132002" y="1254060"/>
              <a:chExt cx="413797" cy="413795"/>
            </a:xfrm>
          </p:grpSpPr>
          <p:sp>
            <p:nvSpPr>
              <p:cNvPr id="501" name="Freeform: Shape 500">
                <a:extLst>
                  <a:ext uri="{FF2B5EF4-FFF2-40B4-BE49-F238E27FC236}">
                    <a16:creationId xmlns:a16="http://schemas.microsoft.com/office/drawing/2014/main" id="{FE93A5C7-F700-4C61-B922-4282D9E94FB4}"/>
                  </a:ext>
                </a:extLst>
              </p:cNvPr>
              <p:cNvSpPr/>
              <p:nvPr/>
            </p:nvSpPr>
            <p:spPr>
              <a:xfrm>
                <a:off x="10149718" y="1270722"/>
                <a:ext cx="375403" cy="375402"/>
              </a:xfrm>
              <a:custGeom>
                <a:avLst/>
                <a:gdLst>
                  <a:gd name="connsiteX0" fmla="*/ 370425 w 375403"/>
                  <a:gd name="connsiteY0" fmla="*/ 188944 h 375401"/>
                  <a:gd name="connsiteX1" fmla="*/ 370282 w 375403"/>
                  <a:gd name="connsiteY1" fmla="*/ 188658 h 375401"/>
                  <a:gd name="connsiteX2" fmla="*/ 374213 w 375403"/>
                  <a:gd name="connsiteY2" fmla="*/ 184732 h 375401"/>
                  <a:gd name="connsiteX3" fmla="*/ 286589 w 375403"/>
                  <a:gd name="connsiteY3" fmla="*/ 97144 h 375401"/>
                  <a:gd name="connsiteX4" fmla="*/ 373784 w 375403"/>
                  <a:gd name="connsiteY4" fmla="*/ 9913 h 375401"/>
                  <a:gd name="connsiteX5" fmla="*/ 369782 w 375403"/>
                  <a:gd name="connsiteY5" fmla="*/ 5915 h 375401"/>
                  <a:gd name="connsiteX6" fmla="*/ 367566 w 375403"/>
                  <a:gd name="connsiteY6" fmla="*/ 1490 h 375401"/>
                  <a:gd name="connsiteX7" fmla="*/ 249710 w 375403"/>
                  <a:gd name="connsiteY7" fmla="*/ 60239 h 375401"/>
                  <a:gd name="connsiteX8" fmla="*/ 191675 w 375403"/>
                  <a:gd name="connsiteY8" fmla="*/ 2204 h 375401"/>
                  <a:gd name="connsiteX9" fmla="*/ 187816 w 375403"/>
                  <a:gd name="connsiteY9" fmla="*/ 5987 h 375401"/>
                  <a:gd name="connsiteX10" fmla="*/ 184385 w 375403"/>
                  <a:gd name="connsiteY10" fmla="*/ 2560 h 375401"/>
                  <a:gd name="connsiteX11" fmla="*/ 126207 w 375403"/>
                  <a:gd name="connsiteY11" fmla="*/ 60524 h 375401"/>
                  <a:gd name="connsiteX12" fmla="*/ 7851 w 375403"/>
                  <a:gd name="connsiteY12" fmla="*/ 1418 h 375401"/>
                  <a:gd name="connsiteX13" fmla="*/ 5421 w 375403"/>
                  <a:gd name="connsiteY13" fmla="*/ 6201 h 375401"/>
                  <a:gd name="connsiteX14" fmla="*/ 1704 w 375403"/>
                  <a:gd name="connsiteY14" fmla="*/ 9913 h 375401"/>
                  <a:gd name="connsiteX15" fmla="*/ 89114 w 375403"/>
                  <a:gd name="connsiteY15" fmla="*/ 97430 h 375401"/>
                  <a:gd name="connsiteX16" fmla="*/ 3062 w 375403"/>
                  <a:gd name="connsiteY16" fmla="*/ 183233 h 375401"/>
                  <a:gd name="connsiteX17" fmla="*/ 2490 w 375403"/>
                  <a:gd name="connsiteY17" fmla="*/ 183518 h 375401"/>
                  <a:gd name="connsiteX18" fmla="*/ 2562 w 375403"/>
                  <a:gd name="connsiteY18" fmla="*/ 183733 h 375401"/>
                  <a:gd name="connsiteX19" fmla="*/ 1776 w 375403"/>
                  <a:gd name="connsiteY19" fmla="*/ 184518 h 375401"/>
                  <a:gd name="connsiteX20" fmla="*/ 4206 w 375403"/>
                  <a:gd name="connsiteY20" fmla="*/ 186945 h 375401"/>
                  <a:gd name="connsiteX21" fmla="*/ 4920 w 375403"/>
                  <a:gd name="connsiteY21" fmla="*/ 188301 h 375401"/>
                  <a:gd name="connsiteX22" fmla="*/ 1418 w 375403"/>
                  <a:gd name="connsiteY22" fmla="*/ 191799 h 375401"/>
                  <a:gd name="connsiteX23" fmla="*/ 89185 w 375403"/>
                  <a:gd name="connsiteY23" fmla="*/ 279458 h 375401"/>
                  <a:gd name="connsiteX24" fmla="*/ 2062 w 375403"/>
                  <a:gd name="connsiteY24" fmla="*/ 366689 h 375401"/>
                  <a:gd name="connsiteX25" fmla="*/ 6850 w 375403"/>
                  <a:gd name="connsiteY25" fmla="*/ 371472 h 375401"/>
                  <a:gd name="connsiteX26" fmla="*/ 8565 w 375403"/>
                  <a:gd name="connsiteY26" fmla="*/ 374899 h 375401"/>
                  <a:gd name="connsiteX27" fmla="*/ 125993 w 375403"/>
                  <a:gd name="connsiteY27" fmla="*/ 316221 h 375401"/>
                  <a:gd name="connsiteX28" fmla="*/ 184028 w 375403"/>
                  <a:gd name="connsiteY28" fmla="*/ 374185 h 375401"/>
                  <a:gd name="connsiteX29" fmla="*/ 187816 w 375403"/>
                  <a:gd name="connsiteY29" fmla="*/ 370402 h 375401"/>
                  <a:gd name="connsiteX30" fmla="*/ 191604 w 375403"/>
                  <a:gd name="connsiteY30" fmla="*/ 374185 h 375401"/>
                  <a:gd name="connsiteX31" fmla="*/ 249281 w 375403"/>
                  <a:gd name="connsiteY31" fmla="*/ 316435 h 375401"/>
                  <a:gd name="connsiteX32" fmla="*/ 366566 w 375403"/>
                  <a:gd name="connsiteY32" fmla="*/ 375184 h 375401"/>
                  <a:gd name="connsiteX33" fmla="*/ 367995 w 375403"/>
                  <a:gd name="connsiteY33" fmla="*/ 372400 h 375401"/>
                  <a:gd name="connsiteX34" fmla="*/ 373498 w 375403"/>
                  <a:gd name="connsiteY34" fmla="*/ 366975 h 375401"/>
                  <a:gd name="connsiteX35" fmla="*/ 286160 w 375403"/>
                  <a:gd name="connsiteY35" fmla="*/ 279530 h 375401"/>
                  <a:gd name="connsiteX36" fmla="*/ 373570 w 375403"/>
                  <a:gd name="connsiteY36" fmla="*/ 192084 h 375401"/>
                  <a:gd name="connsiteX37" fmla="*/ 370425 w 375403"/>
                  <a:gd name="connsiteY37" fmla="*/ 188944 h 375401"/>
                  <a:gd name="connsiteX38" fmla="*/ 193176 w 375403"/>
                  <a:gd name="connsiteY38" fmla="*/ 175452 h 375401"/>
                  <a:gd name="connsiteX39" fmla="*/ 193176 w 375403"/>
                  <a:gd name="connsiteY39" fmla="*/ 106067 h 375401"/>
                  <a:gd name="connsiteX40" fmla="*/ 239418 w 375403"/>
                  <a:gd name="connsiteY40" fmla="*/ 129195 h 375401"/>
                  <a:gd name="connsiteX41" fmla="*/ 193176 w 375403"/>
                  <a:gd name="connsiteY41" fmla="*/ 175452 h 375401"/>
                  <a:gd name="connsiteX42" fmla="*/ 249567 w 375403"/>
                  <a:gd name="connsiteY42" fmla="*/ 134192 h 375401"/>
                  <a:gd name="connsiteX43" fmla="*/ 347054 w 375403"/>
                  <a:gd name="connsiteY43" fmla="*/ 182947 h 375401"/>
                  <a:gd name="connsiteX44" fmla="*/ 200823 w 375403"/>
                  <a:gd name="connsiteY44" fmla="*/ 182947 h 375401"/>
                  <a:gd name="connsiteX45" fmla="*/ 249567 w 375403"/>
                  <a:gd name="connsiteY45" fmla="*/ 134192 h 375401"/>
                  <a:gd name="connsiteX46" fmla="*/ 199537 w 375403"/>
                  <a:gd name="connsiteY46" fmla="*/ 97215 h 375401"/>
                  <a:gd name="connsiteX47" fmla="*/ 247566 w 375403"/>
                  <a:gd name="connsiteY47" fmla="*/ 73302 h 375401"/>
                  <a:gd name="connsiteX48" fmla="*/ 271437 w 375403"/>
                  <a:gd name="connsiteY48" fmla="*/ 97144 h 375401"/>
                  <a:gd name="connsiteX49" fmla="*/ 247423 w 375403"/>
                  <a:gd name="connsiteY49" fmla="*/ 121129 h 375401"/>
                  <a:gd name="connsiteX50" fmla="*/ 199537 w 375403"/>
                  <a:gd name="connsiteY50" fmla="*/ 97215 h 375401"/>
                  <a:gd name="connsiteX51" fmla="*/ 182455 w 375403"/>
                  <a:gd name="connsiteY51" fmla="*/ 105781 h 375401"/>
                  <a:gd name="connsiteX52" fmla="*/ 182455 w 375403"/>
                  <a:gd name="connsiteY52" fmla="*/ 175809 h 375401"/>
                  <a:gd name="connsiteX53" fmla="*/ 135784 w 375403"/>
                  <a:gd name="connsiteY53" fmla="*/ 129053 h 375401"/>
                  <a:gd name="connsiteX54" fmla="*/ 182455 w 375403"/>
                  <a:gd name="connsiteY54" fmla="*/ 105781 h 375401"/>
                  <a:gd name="connsiteX55" fmla="*/ 127851 w 375403"/>
                  <a:gd name="connsiteY55" fmla="*/ 121058 h 375401"/>
                  <a:gd name="connsiteX56" fmla="*/ 104337 w 375403"/>
                  <a:gd name="connsiteY56" fmla="*/ 97501 h 375401"/>
                  <a:gd name="connsiteX57" fmla="*/ 128351 w 375403"/>
                  <a:gd name="connsiteY57" fmla="*/ 73587 h 375401"/>
                  <a:gd name="connsiteX58" fmla="*/ 175594 w 375403"/>
                  <a:gd name="connsiteY58" fmla="*/ 97215 h 375401"/>
                  <a:gd name="connsiteX59" fmla="*/ 127851 w 375403"/>
                  <a:gd name="connsiteY59" fmla="*/ 121058 h 375401"/>
                  <a:gd name="connsiteX60" fmla="*/ 174522 w 375403"/>
                  <a:gd name="connsiteY60" fmla="*/ 182947 h 375401"/>
                  <a:gd name="connsiteX61" fmla="*/ 27648 w 375403"/>
                  <a:gd name="connsiteY61" fmla="*/ 182947 h 375401"/>
                  <a:gd name="connsiteX62" fmla="*/ 125707 w 375403"/>
                  <a:gd name="connsiteY62" fmla="*/ 134050 h 375401"/>
                  <a:gd name="connsiteX63" fmla="*/ 174522 w 375403"/>
                  <a:gd name="connsiteY63" fmla="*/ 182947 h 375401"/>
                  <a:gd name="connsiteX64" fmla="*/ 174951 w 375403"/>
                  <a:gd name="connsiteY64" fmla="*/ 193655 h 375401"/>
                  <a:gd name="connsiteX65" fmla="*/ 125993 w 375403"/>
                  <a:gd name="connsiteY65" fmla="*/ 242696 h 375401"/>
                  <a:gd name="connsiteX66" fmla="*/ 28149 w 375403"/>
                  <a:gd name="connsiteY66" fmla="*/ 193655 h 375401"/>
                  <a:gd name="connsiteX67" fmla="*/ 174951 w 375403"/>
                  <a:gd name="connsiteY67" fmla="*/ 193655 h 375401"/>
                  <a:gd name="connsiteX68" fmla="*/ 182455 w 375403"/>
                  <a:gd name="connsiteY68" fmla="*/ 201293 h 375401"/>
                  <a:gd name="connsiteX69" fmla="*/ 182455 w 375403"/>
                  <a:gd name="connsiteY69" fmla="*/ 270964 h 375401"/>
                  <a:gd name="connsiteX70" fmla="*/ 136070 w 375403"/>
                  <a:gd name="connsiteY70" fmla="*/ 247693 h 375401"/>
                  <a:gd name="connsiteX71" fmla="*/ 182455 w 375403"/>
                  <a:gd name="connsiteY71" fmla="*/ 201293 h 375401"/>
                  <a:gd name="connsiteX72" fmla="*/ 175594 w 375403"/>
                  <a:gd name="connsiteY72" fmla="*/ 279458 h 375401"/>
                  <a:gd name="connsiteX73" fmla="*/ 128137 w 375403"/>
                  <a:gd name="connsiteY73" fmla="*/ 303158 h 375401"/>
                  <a:gd name="connsiteX74" fmla="*/ 104409 w 375403"/>
                  <a:gd name="connsiteY74" fmla="*/ 279458 h 375401"/>
                  <a:gd name="connsiteX75" fmla="*/ 128137 w 375403"/>
                  <a:gd name="connsiteY75" fmla="*/ 255688 h 375401"/>
                  <a:gd name="connsiteX76" fmla="*/ 175594 w 375403"/>
                  <a:gd name="connsiteY76" fmla="*/ 279458 h 375401"/>
                  <a:gd name="connsiteX77" fmla="*/ 193176 w 375403"/>
                  <a:gd name="connsiteY77" fmla="*/ 270678 h 375401"/>
                  <a:gd name="connsiteX78" fmla="*/ 193176 w 375403"/>
                  <a:gd name="connsiteY78" fmla="*/ 201650 h 375401"/>
                  <a:gd name="connsiteX79" fmla="*/ 239204 w 375403"/>
                  <a:gd name="connsiteY79" fmla="*/ 247693 h 375401"/>
                  <a:gd name="connsiteX80" fmla="*/ 193176 w 375403"/>
                  <a:gd name="connsiteY80" fmla="*/ 270678 h 375401"/>
                  <a:gd name="connsiteX81" fmla="*/ 247208 w 375403"/>
                  <a:gd name="connsiteY81" fmla="*/ 255688 h 375401"/>
                  <a:gd name="connsiteX82" fmla="*/ 271080 w 375403"/>
                  <a:gd name="connsiteY82" fmla="*/ 279530 h 375401"/>
                  <a:gd name="connsiteX83" fmla="*/ 247208 w 375403"/>
                  <a:gd name="connsiteY83" fmla="*/ 303372 h 375401"/>
                  <a:gd name="connsiteX84" fmla="*/ 199466 w 375403"/>
                  <a:gd name="connsiteY84" fmla="*/ 279458 h 375401"/>
                  <a:gd name="connsiteX85" fmla="*/ 247208 w 375403"/>
                  <a:gd name="connsiteY85" fmla="*/ 255688 h 375401"/>
                  <a:gd name="connsiteX86" fmla="*/ 200395 w 375403"/>
                  <a:gd name="connsiteY86" fmla="*/ 193655 h 375401"/>
                  <a:gd name="connsiteX87" fmla="*/ 347411 w 375403"/>
                  <a:gd name="connsiteY87" fmla="*/ 193655 h 375401"/>
                  <a:gd name="connsiteX88" fmla="*/ 249352 w 375403"/>
                  <a:gd name="connsiteY88" fmla="*/ 242624 h 375401"/>
                  <a:gd name="connsiteX89" fmla="*/ 200395 w 375403"/>
                  <a:gd name="connsiteY89" fmla="*/ 193655 h 375401"/>
                  <a:gd name="connsiteX90" fmla="*/ 343409 w 375403"/>
                  <a:gd name="connsiteY90" fmla="*/ 169170 h 375401"/>
                  <a:gd name="connsiteX91" fmla="*/ 257500 w 375403"/>
                  <a:gd name="connsiteY91" fmla="*/ 126197 h 375401"/>
                  <a:gd name="connsiteX92" fmla="*/ 279013 w 375403"/>
                  <a:gd name="connsiteY92" fmla="*/ 104711 h 375401"/>
                  <a:gd name="connsiteX93" fmla="*/ 343409 w 375403"/>
                  <a:gd name="connsiteY93" fmla="*/ 169170 h 375401"/>
                  <a:gd name="connsiteX94" fmla="*/ 342551 w 375403"/>
                  <a:gd name="connsiteY94" fmla="*/ 25974 h 375401"/>
                  <a:gd name="connsiteX95" fmla="*/ 278942 w 375403"/>
                  <a:gd name="connsiteY95" fmla="*/ 89577 h 375401"/>
                  <a:gd name="connsiteX96" fmla="*/ 257643 w 375403"/>
                  <a:gd name="connsiteY96" fmla="*/ 68305 h 375401"/>
                  <a:gd name="connsiteX97" fmla="*/ 342551 w 375403"/>
                  <a:gd name="connsiteY97" fmla="*/ 25974 h 375401"/>
                  <a:gd name="connsiteX98" fmla="*/ 193176 w 375403"/>
                  <a:gd name="connsiteY98" fmla="*/ 88435 h 375401"/>
                  <a:gd name="connsiteX99" fmla="*/ 193176 w 375403"/>
                  <a:gd name="connsiteY99" fmla="*/ 18907 h 375401"/>
                  <a:gd name="connsiteX100" fmla="*/ 239561 w 375403"/>
                  <a:gd name="connsiteY100" fmla="*/ 65307 h 375401"/>
                  <a:gd name="connsiteX101" fmla="*/ 193176 w 375403"/>
                  <a:gd name="connsiteY101" fmla="*/ 88435 h 375401"/>
                  <a:gd name="connsiteX102" fmla="*/ 182455 w 375403"/>
                  <a:gd name="connsiteY102" fmla="*/ 19621 h 375401"/>
                  <a:gd name="connsiteX103" fmla="*/ 182455 w 375403"/>
                  <a:gd name="connsiteY103" fmla="*/ 88649 h 375401"/>
                  <a:gd name="connsiteX104" fmla="*/ 136285 w 375403"/>
                  <a:gd name="connsiteY104" fmla="*/ 65592 h 375401"/>
                  <a:gd name="connsiteX105" fmla="*/ 182455 w 375403"/>
                  <a:gd name="connsiteY105" fmla="*/ 19621 h 375401"/>
                  <a:gd name="connsiteX106" fmla="*/ 32723 w 375403"/>
                  <a:gd name="connsiteY106" fmla="*/ 25832 h 375401"/>
                  <a:gd name="connsiteX107" fmla="*/ 118203 w 375403"/>
                  <a:gd name="connsiteY107" fmla="*/ 68519 h 375401"/>
                  <a:gd name="connsiteX108" fmla="*/ 96761 w 375403"/>
                  <a:gd name="connsiteY108" fmla="*/ 89863 h 375401"/>
                  <a:gd name="connsiteX109" fmla="*/ 32723 w 375403"/>
                  <a:gd name="connsiteY109" fmla="*/ 25832 h 375401"/>
                  <a:gd name="connsiteX110" fmla="*/ 96690 w 375403"/>
                  <a:gd name="connsiteY110" fmla="*/ 105068 h 375401"/>
                  <a:gd name="connsiteX111" fmla="*/ 117702 w 375403"/>
                  <a:gd name="connsiteY111" fmla="*/ 126054 h 375401"/>
                  <a:gd name="connsiteX112" fmla="*/ 33437 w 375403"/>
                  <a:gd name="connsiteY112" fmla="*/ 168100 h 375401"/>
                  <a:gd name="connsiteX113" fmla="*/ 96690 w 375403"/>
                  <a:gd name="connsiteY113" fmla="*/ 105068 h 375401"/>
                  <a:gd name="connsiteX114" fmla="*/ 32723 w 375403"/>
                  <a:gd name="connsiteY114" fmla="*/ 207932 h 375401"/>
                  <a:gd name="connsiteX115" fmla="*/ 117988 w 375403"/>
                  <a:gd name="connsiteY115" fmla="*/ 250619 h 375401"/>
                  <a:gd name="connsiteX116" fmla="*/ 96761 w 375403"/>
                  <a:gd name="connsiteY116" fmla="*/ 271892 h 375401"/>
                  <a:gd name="connsiteX117" fmla="*/ 32723 w 375403"/>
                  <a:gd name="connsiteY117" fmla="*/ 207932 h 375401"/>
                  <a:gd name="connsiteX118" fmla="*/ 33295 w 375403"/>
                  <a:gd name="connsiteY118" fmla="*/ 350557 h 375401"/>
                  <a:gd name="connsiteX119" fmla="*/ 96832 w 375403"/>
                  <a:gd name="connsiteY119" fmla="*/ 287025 h 375401"/>
                  <a:gd name="connsiteX120" fmla="*/ 118060 w 375403"/>
                  <a:gd name="connsiteY120" fmla="*/ 308226 h 375401"/>
                  <a:gd name="connsiteX121" fmla="*/ 33295 w 375403"/>
                  <a:gd name="connsiteY121" fmla="*/ 350557 h 375401"/>
                  <a:gd name="connsiteX122" fmla="*/ 182455 w 375403"/>
                  <a:gd name="connsiteY122" fmla="*/ 288024 h 375401"/>
                  <a:gd name="connsiteX123" fmla="*/ 182455 w 375403"/>
                  <a:gd name="connsiteY123" fmla="*/ 357552 h 375401"/>
                  <a:gd name="connsiteX124" fmla="*/ 136070 w 375403"/>
                  <a:gd name="connsiteY124" fmla="*/ 311224 h 375401"/>
                  <a:gd name="connsiteX125" fmla="*/ 182455 w 375403"/>
                  <a:gd name="connsiteY125" fmla="*/ 288024 h 375401"/>
                  <a:gd name="connsiteX126" fmla="*/ 193248 w 375403"/>
                  <a:gd name="connsiteY126" fmla="*/ 357481 h 375401"/>
                  <a:gd name="connsiteX127" fmla="*/ 193248 w 375403"/>
                  <a:gd name="connsiteY127" fmla="*/ 288310 h 375401"/>
                  <a:gd name="connsiteX128" fmla="*/ 239275 w 375403"/>
                  <a:gd name="connsiteY128" fmla="*/ 311367 h 375401"/>
                  <a:gd name="connsiteX129" fmla="*/ 193248 w 375403"/>
                  <a:gd name="connsiteY129" fmla="*/ 357481 h 375401"/>
                  <a:gd name="connsiteX130" fmla="*/ 342623 w 375403"/>
                  <a:gd name="connsiteY130" fmla="*/ 351199 h 375401"/>
                  <a:gd name="connsiteX131" fmla="*/ 257286 w 375403"/>
                  <a:gd name="connsiteY131" fmla="*/ 308440 h 375401"/>
                  <a:gd name="connsiteX132" fmla="*/ 278584 w 375403"/>
                  <a:gd name="connsiteY132" fmla="*/ 287097 h 375401"/>
                  <a:gd name="connsiteX133" fmla="*/ 342623 w 375403"/>
                  <a:gd name="connsiteY133" fmla="*/ 351199 h 375401"/>
                  <a:gd name="connsiteX134" fmla="*/ 257286 w 375403"/>
                  <a:gd name="connsiteY134" fmla="*/ 250619 h 375401"/>
                  <a:gd name="connsiteX135" fmla="*/ 342337 w 375403"/>
                  <a:gd name="connsiteY135" fmla="*/ 208146 h 375401"/>
                  <a:gd name="connsiteX136" fmla="*/ 278584 w 375403"/>
                  <a:gd name="connsiteY136" fmla="*/ 271963 h 375401"/>
                  <a:gd name="connsiteX137" fmla="*/ 257286 w 375403"/>
                  <a:gd name="connsiteY137" fmla="*/ 250619 h 37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75403" h="375401">
                    <a:moveTo>
                      <a:pt x="370425" y="188944"/>
                    </a:moveTo>
                    <a:lnTo>
                      <a:pt x="370282" y="188658"/>
                    </a:lnTo>
                    <a:lnTo>
                      <a:pt x="374213" y="184732"/>
                    </a:lnTo>
                    <a:lnTo>
                      <a:pt x="286589" y="97144"/>
                    </a:lnTo>
                    <a:lnTo>
                      <a:pt x="373784" y="9913"/>
                    </a:lnTo>
                    <a:lnTo>
                      <a:pt x="369782" y="5915"/>
                    </a:lnTo>
                    <a:lnTo>
                      <a:pt x="367566" y="1490"/>
                    </a:lnTo>
                    <a:lnTo>
                      <a:pt x="249710" y="60239"/>
                    </a:lnTo>
                    <a:lnTo>
                      <a:pt x="191675" y="2204"/>
                    </a:lnTo>
                    <a:lnTo>
                      <a:pt x="187816" y="5987"/>
                    </a:lnTo>
                    <a:lnTo>
                      <a:pt x="184385" y="2560"/>
                    </a:lnTo>
                    <a:lnTo>
                      <a:pt x="126207" y="60524"/>
                    </a:lnTo>
                    <a:lnTo>
                      <a:pt x="7851" y="1418"/>
                    </a:lnTo>
                    <a:lnTo>
                      <a:pt x="5421" y="6201"/>
                    </a:lnTo>
                    <a:lnTo>
                      <a:pt x="1704" y="9913"/>
                    </a:lnTo>
                    <a:lnTo>
                      <a:pt x="89114" y="97430"/>
                    </a:lnTo>
                    <a:lnTo>
                      <a:pt x="3062" y="183233"/>
                    </a:lnTo>
                    <a:lnTo>
                      <a:pt x="2490" y="183518"/>
                    </a:lnTo>
                    <a:lnTo>
                      <a:pt x="2562" y="183733"/>
                    </a:lnTo>
                    <a:lnTo>
                      <a:pt x="1776" y="184518"/>
                    </a:lnTo>
                    <a:lnTo>
                      <a:pt x="4206" y="186945"/>
                    </a:lnTo>
                    <a:lnTo>
                      <a:pt x="4920" y="188301"/>
                    </a:lnTo>
                    <a:lnTo>
                      <a:pt x="1418" y="191799"/>
                    </a:lnTo>
                    <a:lnTo>
                      <a:pt x="89185" y="279458"/>
                    </a:lnTo>
                    <a:lnTo>
                      <a:pt x="2062" y="366689"/>
                    </a:lnTo>
                    <a:lnTo>
                      <a:pt x="6850" y="371472"/>
                    </a:lnTo>
                    <a:lnTo>
                      <a:pt x="8565" y="374899"/>
                    </a:lnTo>
                    <a:lnTo>
                      <a:pt x="125993" y="316221"/>
                    </a:lnTo>
                    <a:lnTo>
                      <a:pt x="184028" y="374185"/>
                    </a:lnTo>
                    <a:lnTo>
                      <a:pt x="187816" y="370402"/>
                    </a:lnTo>
                    <a:lnTo>
                      <a:pt x="191604" y="374185"/>
                    </a:lnTo>
                    <a:lnTo>
                      <a:pt x="249281" y="316435"/>
                    </a:lnTo>
                    <a:lnTo>
                      <a:pt x="366566" y="375184"/>
                    </a:lnTo>
                    <a:lnTo>
                      <a:pt x="367995" y="372400"/>
                    </a:lnTo>
                    <a:lnTo>
                      <a:pt x="373498" y="366975"/>
                    </a:lnTo>
                    <a:lnTo>
                      <a:pt x="286160" y="279530"/>
                    </a:lnTo>
                    <a:lnTo>
                      <a:pt x="373570" y="192084"/>
                    </a:lnTo>
                    <a:lnTo>
                      <a:pt x="370425" y="188944"/>
                    </a:lnTo>
                    <a:close/>
                    <a:moveTo>
                      <a:pt x="193176" y="175452"/>
                    </a:moveTo>
                    <a:lnTo>
                      <a:pt x="193176" y="106067"/>
                    </a:lnTo>
                    <a:lnTo>
                      <a:pt x="239418" y="129195"/>
                    </a:lnTo>
                    <a:lnTo>
                      <a:pt x="193176" y="175452"/>
                    </a:lnTo>
                    <a:close/>
                    <a:moveTo>
                      <a:pt x="249567" y="134192"/>
                    </a:moveTo>
                    <a:lnTo>
                      <a:pt x="347054" y="182947"/>
                    </a:lnTo>
                    <a:lnTo>
                      <a:pt x="200823" y="182947"/>
                    </a:lnTo>
                    <a:lnTo>
                      <a:pt x="249567" y="134192"/>
                    </a:lnTo>
                    <a:close/>
                    <a:moveTo>
                      <a:pt x="199537" y="97215"/>
                    </a:moveTo>
                    <a:lnTo>
                      <a:pt x="247566" y="73302"/>
                    </a:lnTo>
                    <a:lnTo>
                      <a:pt x="271437" y="97144"/>
                    </a:lnTo>
                    <a:lnTo>
                      <a:pt x="247423" y="121129"/>
                    </a:lnTo>
                    <a:lnTo>
                      <a:pt x="199537" y="97215"/>
                    </a:lnTo>
                    <a:close/>
                    <a:moveTo>
                      <a:pt x="182455" y="105781"/>
                    </a:moveTo>
                    <a:lnTo>
                      <a:pt x="182455" y="175809"/>
                    </a:lnTo>
                    <a:lnTo>
                      <a:pt x="135784" y="129053"/>
                    </a:lnTo>
                    <a:lnTo>
                      <a:pt x="182455" y="105781"/>
                    </a:lnTo>
                    <a:close/>
                    <a:moveTo>
                      <a:pt x="127851" y="121058"/>
                    </a:moveTo>
                    <a:lnTo>
                      <a:pt x="104337" y="97501"/>
                    </a:lnTo>
                    <a:lnTo>
                      <a:pt x="128351" y="73587"/>
                    </a:lnTo>
                    <a:lnTo>
                      <a:pt x="175594" y="97215"/>
                    </a:lnTo>
                    <a:lnTo>
                      <a:pt x="127851" y="121058"/>
                    </a:lnTo>
                    <a:close/>
                    <a:moveTo>
                      <a:pt x="174522" y="182947"/>
                    </a:moveTo>
                    <a:lnTo>
                      <a:pt x="27648" y="182947"/>
                    </a:lnTo>
                    <a:lnTo>
                      <a:pt x="125707" y="134050"/>
                    </a:lnTo>
                    <a:lnTo>
                      <a:pt x="174522" y="182947"/>
                    </a:lnTo>
                    <a:close/>
                    <a:moveTo>
                      <a:pt x="174951" y="193655"/>
                    </a:moveTo>
                    <a:lnTo>
                      <a:pt x="125993" y="242696"/>
                    </a:lnTo>
                    <a:lnTo>
                      <a:pt x="28149" y="193655"/>
                    </a:lnTo>
                    <a:lnTo>
                      <a:pt x="174951" y="193655"/>
                    </a:lnTo>
                    <a:close/>
                    <a:moveTo>
                      <a:pt x="182455" y="201293"/>
                    </a:moveTo>
                    <a:lnTo>
                      <a:pt x="182455" y="270964"/>
                    </a:lnTo>
                    <a:lnTo>
                      <a:pt x="136070" y="247693"/>
                    </a:lnTo>
                    <a:lnTo>
                      <a:pt x="182455" y="201293"/>
                    </a:lnTo>
                    <a:close/>
                    <a:moveTo>
                      <a:pt x="175594" y="279458"/>
                    </a:moveTo>
                    <a:lnTo>
                      <a:pt x="128137" y="303158"/>
                    </a:lnTo>
                    <a:lnTo>
                      <a:pt x="104409" y="279458"/>
                    </a:lnTo>
                    <a:lnTo>
                      <a:pt x="128137" y="255688"/>
                    </a:lnTo>
                    <a:lnTo>
                      <a:pt x="175594" y="279458"/>
                    </a:lnTo>
                    <a:close/>
                    <a:moveTo>
                      <a:pt x="193176" y="270678"/>
                    </a:moveTo>
                    <a:lnTo>
                      <a:pt x="193176" y="201650"/>
                    </a:lnTo>
                    <a:lnTo>
                      <a:pt x="239204" y="247693"/>
                    </a:lnTo>
                    <a:lnTo>
                      <a:pt x="193176" y="270678"/>
                    </a:lnTo>
                    <a:close/>
                    <a:moveTo>
                      <a:pt x="247208" y="255688"/>
                    </a:moveTo>
                    <a:lnTo>
                      <a:pt x="271080" y="279530"/>
                    </a:lnTo>
                    <a:lnTo>
                      <a:pt x="247208" y="303372"/>
                    </a:lnTo>
                    <a:lnTo>
                      <a:pt x="199466" y="279458"/>
                    </a:lnTo>
                    <a:lnTo>
                      <a:pt x="247208" y="255688"/>
                    </a:lnTo>
                    <a:close/>
                    <a:moveTo>
                      <a:pt x="200395" y="193655"/>
                    </a:moveTo>
                    <a:lnTo>
                      <a:pt x="347411" y="193655"/>
                    </a:lnTo>
                    <a:lnTo>
                      <a:pt x="249352" y="242624"/>
                    </a:lnTo>
                    <a:lnTo>
                      <a:pt x="200395" y="193655"/>
                    </a:lnTo>
                    <a:close/>
                    <a:moveTo>
                      <a:pt x="343409" y="169170"/>
                    </a:moveTo>
                    <a:lnTo>
                      <a:pt x="257500" y="126197"/>
                    </a:lnTo>
                    <a:lnTo>
                      <a:pt x="279013" y="104711"/>
                    </a:lnTo>
                    <a:lnTo>
                      <a:pt x="343409" y="169170"/>
                    </a:lnTo>
                    <a:close/>
                    <a:moveTo>
                      <a:pt x="342551" y="25974"/>
                    </a:moveTo>
                    <a:lnTo>
                      <a:pt x="278942" y="89577"/>
                    </a:lnTo>
                    <a:lnTo>
                      <a:pt x="257643" y="68305"/>
                    </a:lnTo>
                    <a:lnTo>
                      <a:pt x="342551" y="25974"/>
                    </a:lnTo>
                    <a:close/>
                    <a:moveTo>
                      <a:pt x="193176" y="88435"/>
                    </a:moveTo>
                    <a:lnTo>
                      <a:pt x="193176" y="18907"/>
                    </a:lnTo>
                    <a:lnTo>
                      <a:pt x="239561" y="65307"/>
                    </a:lnTo>
                    <a:lnTo>
                      <a:pt x="193176" y="88435"/>
                    </a:lnTo>
                    <a:close/>
                    <a:moveTo>
                      <a:pt x="182455" y="19621"/>
                    </a:moveTo>
                    <a:lnTo>
                      <a:pt x="182455" y="88649"/>
                    </a:lnTo>
                    <a:lnTo>
                      <a:pt x="136285" y="65592"/>
                    </a:lnTo>
                    <a:lnTo>
                      <a:pt x="182455" y="19621"/>
                    </a:lnTo>
                    <a:close/>
                    <a:moveTo>
                      <a:pt x="32723" y="25832"/>
                    </a:moveTo>
                    <a:lnTo>
                      <a:pt x="118203" y="68519"/>
                    </a:lnTo>
                    <a:lnTo>
                      <a:pt x="96761" y="89863"/>
                    </a:lnTo>
                    <a:lnTo>
                      <a:pt x="32723" y="25832"/>
                    </a:lnTo>
                    <a:close/>
                    <a:moveTo>
                      <a:pt x="96690" y="105068"/>
                    </a:moveTo>
                    <a:lnTo>
                      <a:pt x="117702" y="126054"/>
                    </a:lnTo>
                    <a:lnTo>
                      <a:pt x="33437" y="168100"/>
                    </a:lnTo>
                    <a:lnTo>
                      <a:pt x="96690" y="105068"/>
                    </a:lnTo>
                    <a:close/>
                    <a:moveTo>
                      <a:pt x="32723" y="207932"/>
                    </a:moveTo>
                    <a:lnTo>
                      <a:pt x="117988" y="250619"/>
                    </a:lnTo>
                    <a:lnTo>
                      <a:pt x="96761" y="271892"/>
                    </a:lnTo>
                    <a:lnTo>
                      <a:pt x="32723" y="207932"/>
                    </a:lnTo>
                    <a:close/>
                    <a:moveTo>
                      <a:pt x="33295" y="350557"/>
                    </a:moveTo>
                    <a:lnTo>
                      <a:pt x="96832" y="287025"/>
                    </a:lnTo>
                    <a:lnTo>
                      <a:pt x="118060" y="308226"/>
                    </a:lnTo>
                    <a:lnTo>
                      <a:pt x="33295" y="350557"/>
                    </a:lnTo>
                    <a:close/>
                    <a:moveTo>
                      <a:pt x="182455" y="288024"/>
                    </a:moveTo>
                    <a:lnTo>
                      <a:pt x="182455" y="357552"/>
                    </a:lnTo>
                    <a:lnTo>
                      <a:pt x="136070" y="311224"/>
                    </a:lnTo>
                    <a:lnTo>
                      <a:pt x="182455" y="288024"/>
                    </a:lnTo>
                    <a:close/>
                    <a:moveTo>
                      <a:pt x="193248" y="357481"/>
                    </a:moveTo>
                    <a:lnTo>
                      <a:pt x="193248" y="288310"/>
                    </a:lnTo>
                    <a:lnTo>
                      <a:pt x="239275" y="311367"/>
                    </a:lnTo>
                    <a:lnTo>
                      <a:pt x="193248" y="357481"/>
                    </a:lnTo>
                    <a:close/>
                    <a:moveTo>
                      <a:pt x="342623" y="351199"/>
                    </a:moveTo>
                    <a:lnTo>
                      <a:pt x="257286" y="308440"/>
                    </a:lnTo>
                    <a:lnTo>
                      <a:pt x="278584" y="287097"/>
                    </a:lnTo>
                    <a:lnTo>
                      <a:pt x="342623" y="351199"/>
                    </a:lnTo>
                    <a:close/>
                    <a:moveTo>
                      <a:pt x="257286" y="250619"/>
                    </a:moveTo>
                    <a:lnTo>
                      <a:pt x="342337" y="208146"/>
                    </a:lnTo>
                    <a:lnTo>
                      <a:pt x="278584" y="271963"/>
                    </a:lnTo>
                    <a:lnTo>
                      <a:pt x="257286" y="250619"/>
                    </a:lnTo>
                    <a:close/>
                  </a:path>
                </a:pathLst>
              </a:custGeom>
              <a:solidFill>
                <a:srgbClr val="50E6FF"/>
              </a:solidFill>
              <a:ln w="4222"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41A3BD2D-9538-46E1-A413-6C5ABF4F714D}"/>
                  </a:ext>
                </a:extLst>
              </p:cNvPr>
              <p:cNvSpPr/>
              <p:nvPr/>
            </p:nvSpPr>
            <p:spPr>
              <a:xfrm>
                <a:off x="10496639"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FF27F7A8-F17E-4BCC-BDFB-D452284D2603}"/>
                  </a:ext>
                </a:extLst>
              </p:cNvPr>
              <p:cNvSpPr/>
              <p:nvPr/>
            </p:nvSpPr>
            <p:spPr>
              <a:xfrm>
                <a:off x="10314957" y="1253958"/>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FC00E5CB-7337-4A6D-8BF0-B8CB2DDBFAA6}"/>
                  </a:ext>
                </a:extLst>
              </p:cNvPr>
              <p:cNvSpPr/>
              <p:nvPr/>
            </p:nvSpPr>
            <p:spPr>
              <a:xfrm>
                <a:off x="10131992"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125FF8FE-8AD5-4A2D-931F-5D00A050199B}"/>
                  </a:ext>
                </a:extLst>
              </p:cNvPr>
              <p:cNvSpPr/>
              <p:nvPr/>
            </p:nvSpPr>
            <p:spPr>
              <a:xfrm>
                <a:off x="10496497"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FF001A0F-2AC7-44CF-BE6F-F06A0463AF50}"/>
                  </a:ext>
                </a:extLst>
              </p:cNvPr>
              <p:cNvSpPr/>
              <p:nvPr/>
            </p:nvSpPr>
            <p:spPr>
              <a:xfrm>
                <a:off x="10314957" y="1436693"/>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BCEC655A-FD8D-4ACC-B144-167E1A249761}"/>
                  </a:ext>
                </a:extLst>
              </p:cNvPr>
              <p:cNvSpPr/>
              <p:nvPr/>
            </p:nvSpPr>
            <p:spPr>
              <a:xfrm>
                <a:off x="10131992"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A8CA642E-52F2-4CBE-BE9C-8A3278702A72}"/>
                  </a:ext>
                </a:extLst>
              </p:cNvPr>
              <p:cNvSpPr/>
              <p:nvPr/>
            </p:nvSpPr>
            <p:spPr>
              <a:xfrm>
                <a:off x="10496497"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CADCC8B3-3C51-4BDB-B232-E0483EA5CCEA}"/>
                  </a:ext>
                </a:extLst>
              </p:cNvPr>
              <p:cNvSpPr/>
              <p:nvPr/>
            </p:nvSpPr>
            <p:spPr>
              <a:xfrm>
                <a:off x="10314957" y="1618012"/>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9D8041FE-7B05-44BD-AD4C-93E60E834132}"/>
                  </a:ext>
                </a:extLst>
              </p:cNvPr>
              <p:cNvSpPr/>
              <p:nvPr/>
            </p:nvSpPr>
            <p:spPr>
              <a:xfrm>
                <a:off x="10131992"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endParaRPr lang="en-US"/>
              </a:p>
            </p:txBody>
          </p:sp>
        </p:grpSp>
        <p:pic>
          <p:nvPicPr>
            <p:cNvPr id="20501" name="Graphic 20500">
              <a:extLst>
                <a:ext uri="{FF2B5EF4-FFF2-40B4-BE49-F238E27FC236}">
                  <a16:creationId xmlns:a16="http://schemas.microsoft.com/office/drawing/2014/main" id="{E8DED51F-563F-4598-98EF-FDF47EAD002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122015" y="2298034"/>
              <a:ext cx="211693" cy="220575"/>
            </a:xfrm>
            <a:prstGeom prst="rect">
              <a:avLst/>
            </a:prstGeom>
          </p:spPr>
        </p:pic>
      </p:grpSp>
      <p:sp>
        <p:nvSpPr>
          <p:cNvPr id="515" name="Rectangle 514">
            <a:extLst>
              <a:ext uri="{FF2B5EF4-FFF2-40B4-BE49-F238E27FC236}">
                <a16:creationId xmlns:a16="http://schemas.microsoft.com/office/drawing/2014/main" id="{0DB01049-E65F-44F4-8F09-44477D9D6D27}"/>
              </a:ext>
            </a:extLst>
          </p:cNvPr>
          <p:cNvSpPr/>
          <p:nvPr/>
        </p:nvSpPr>
        <p:spPr bwMode="auto">
          <a:xfrm>
            <a:off x="6996868" y="2823610"/>
            <a:ext cx="916966" cy="220884"/>
          </a:xfrm>
          <a:prstGeom prst="rect">
            <a:avLst/>
          </a:prstGeom>
          <a:solidFill>
            <a:schemeClr val="tx1">
              <a:lumMod val="50000"/>
              <a:lumOff val="50000"/>
              <a:alpha val="15000"/>
            </a:schemeClr>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16" name="Rectangle 515">
            <a:extLst>
              <a:ext uri="{FF2B5EF4-FFF2-40B4-BE49-F238E27FC236}">
                <a16:creationId xmlns:a16="http://schemas.microsoft.com/office/drawing/2014/main" id="{927FA245-F7B5-418C-9282-E72469B4C4CD}"/>
              </a:ext>
            </a:extLst>
          </p:cNvPr>
          <p:cNvSpPr/>
          <p:nvPr/>
        </p:nvSpPr>
        <p:spPr bwMode="auto">
          <a:xfrm>
            <a:off x="7000467" y="2686829"/>
            <a:ext cx="906840" cy="138456"/>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17" name="Rectangle 516">
            <a:extLst>
              <a:ext uri="{FF2B5EF4-FFF2-40B4-BE49-F238E27FC236}">
                <a16:creationId xmlns:a16="http://schemas.microsoft.com/office/drawing/2014/main" id="{09C73E42-F32B-43FD-A7EA-CE1B07B84AB3}"/>
              </a:ext>
            </a:extLst>
          </p:cNvPr>
          <p:cNvSpPr/>
          <p:nvPr/>
        </p:nvSpPr>
        <p:spPr bwMode="auto">
          <a:xfrm>
            <a:off x="7000467" y="2698663"/>
            <a:ext cx="895270" cy="1254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400" b="1" i="0" u="none" strike="noStrike" kern="1200" cap="none" normalizeH="0" noProof="0" dirty="0">
                <a:ln>
                  <a:noFill/>
                </a:ln>
                <a:solidFill>
                  <a:srgbClr val="000000"/>
                </a:solidFill>
                <a:effectLst/>
                <a:uLnTx/>
                <a:uFillTx/>
                <a:ea typeface="Segoe UI" pitchFamily="34" charset="0"/>
                <a:cs typeface="Cascadia Code" panose="020B0609020000020004" pitchFamily="49" charset="0"/>
              </a:rPr>
              <a:t>Visualization</a:t>
            </a:r>
          </a:p>
        </p:txBody>
      </p:sp>
      <p:sp>
        <p:nvSpPr>
          <p:cNvPr id="518" name="Rectangle 517">
            <a:extLst>
              <a:ext uri="{FF2B5EF4-FFF2-40B4-BE49-F238E27FC236}">
                <a16:creationId xmlns:a16="http://schemas.microsoft.com/office/drawing/2014/main" id="{88BDE0BB-346D-4926-8899-405392AABC30}"/>
              </a:ext>
            </a:extLst>
          </p:cNvPr>
          <p:cNvSpPr/>
          <p:nvPr/>
        </p:nvSpPr>
        <p:spPr bwMode="auto">
          <a:xfrm>
            <a:off x="6988338" y="2819605"/>
            <a:ext cx="985403" cy="22823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Power BI</a:t>
            </a:r>
            <a:endParaRPr lang="en-US" sz="600" dirty="0">
              <a:solidFill>
                <a:srgbClr val="000000"/>
              </a:solidFill>
              <a:latin typeface="+mj-lt"/>
              <a:ea typeface="Segoe UI" pitchFamily="34" charset="0"/>
              <a:cs typeface="Cascadia Code" panose="020B0609020000020004" pitchFamily="49" charset="0"/>
            </a:endParaRPr>
          </a:p>
        </p:txBody>
      </p:sp>
      <p:pic>
        <p:nvPicPr>
          <p:cNvPr id="20503" name="Picture 20502">
            <a:extLst>
              <a:ext uri="{FF2B5EF4-FFF2-40B4-BE49-F238E27FC236}">
                <a16:creationId xmlns:a16="http://schemas.microsoft.com/office/drawing/2014/main" id="{CCEC3CDA-24B0-4462-88A1-15766197430E}"/>
              </a:ext>
            </a:extLst>
          </p:cNvPr>
          <p:cNvPicPr>
            <a:picLocks noChangeAspect="1"/>
          </p:cNvPicPr>
          <p:nvPr/>
        </p:nvPicPr>
        <p:blipFill>
          <a:blip r:embed="rId21"/>
          <a:stretch>
            <a:fillRect/>
          </a:stretch>
        </p:blipFill>
        <p:spPr>
          <a:xfrm>
            <a:off x="7136335" y="2881141"/>
            <a:ext cx="137570" cy="104692"/>
          </a:xfrm>
          <a:prstGeom prst="rect">
            <a:avLst/>
          </a:prstGeom>
        </p:spPr>
      </p:pic>
      <p:pic>
        <p:nvPicPr>
          <p:cNvPr id="20506" name="Graphic 20505">
            <a:extLst>
              <a:ext uri="{FF2B5EF4-FFF2-40B4-BE49-F238E27FC236}">
                <a16:creationId xmlns:a16="http://schemas.microsoft.com/office/drawing/2014/main" id="{D4EDF0A8-F569-4131-9888-C9098260786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95994" y="2723071"/>
            <a:ext cx="90810" cy="89391"/>
          </a:xfrm>
          <a:prstGeom prst="rect">
            <a:avLst/>
          </a:prstGeom>
        </p:spPr>
      </p:pic>
      <p:cxnSp>
        <p:nvCxnSpPr>
          <p:cNvPr id="20514" name="Straight Arrow Connector 20513">
            <a:extLst>
              <a:ext uri="{FF2B5EF4-FFF2-40B4-BE49-F238E27FC236}">
                <a16:creationId xmlns:a16="http://schemas.microsoft.com/office/drawing/2014/main" id="{5B54411E-AA04-411A-A80A-F31280AF8831}"/>
              </a:ext>
            </a:extLst>
          </p:cNvPr>
          <p:cNvCxnSpPr>
            <a:cxnSpLocks/>
          </p:cNvCxnSpPr>
          <p:nvPr/>
        </p:nvCxnSpPr>
        <p:spPr>
          <a:xfrm flipV="1">
            <a:off x="5475526" y="3801134"/>
            <a:ext cx="0" cy="257179"/>
          </a:xfrm>
          <a:prstGeom prst="straightConnector1">
            <a:avLst/>
          </a:prstGeom>
          <a:ln>
            <a:solidFill>
              <a:srgbClr val="00B0F0">
                <a:alpha val="50000"/>
              </a:srgbClr>
            </a:solidFill>
            <a:prstDash val="dash"/>
            <a:headEnd type="triangle" w="sm" len="sm"/>
            <a:tailEnd type="triangle" w="sm" len="sm"/>
          </a:ln>
          <a:effectLst>
            <a:glow rad="63500">
              <a:schemeClr val="accent3">
                <a:satMod val="175000"/>
                <a:alpha val="10000"/>
              </a:schemeClr>
            </a:glow>
          </a:effectLst>
        </p:spPr>
        <p:style>
          <a:lnRef idx="1">
            <a:schemeClr val="accent1"/>
          </a:lnRef>
          <a:fillRef idx="0">
            <a:schemeClr val="accent1"/>
          </a:fillRef>
          <a:effectRef idx="0">
            <a:schemeClr val="accent1"/>
          </a:effectRef>
          <a:fontRef idx="minor">
            <a:schemeClr val="tx1"/>
          </a:fontRef>
        </p:style>
      </p:cxnSp>
      <p:cxnSp>
        <p:nvCxnSpPr>
          <p:cNvPr id="20518" name="Straight Arrow Connector 20517">
            <a:extLst>
              <a:ext uri="{FF2B5EF4-FFF2-40B4-BE49-F238E27FC236}">
                <a16:creationId xmlns:a16="http://schemas.microsoft.com/office/drawing/2014/main" id="{A6C0DCA0-E6C6-4F73-9824-1F969874DAFC}"/>
              </a:ext>
            </a:extLst>
          </p:cNvPr>
          <p:cNvCxnSpPr>
            <a:cxnSpLocks/>
            <a:endCxn id="491" idx="2"/>
          </p:cNvCxnSpPr>
          <p:nvPr/>
        </p:nvCxnSpPr>
        <p:spPr>
          <a:xfrm flipV="1">
            <a:off x="7481039" y="3666154"/>
            <a:ext cx="3069" cy="390971"/>
          </a:xfrm>
          <a:prstGeom prst="straightConnector1">
            <a:avLst/>
          </a:prstGeom>
          <a:ln>
            <a:solidFill>
              <a:srgbClr val="00B0F0">
                <a:alpha val="50000"/>
              </a:srgbClr>
            </a:solidFill>
            <a:prstDash val="dash"/>
            <a:headEnd type="triangle" w="sm" len="sm"/>
            <a:tailEnd type="triangle" w="sm" len="sm"/>
          </a:ln>
          <a:effectLst>
            <a:glow rad="63500">
              <a:schemeClr val="accent3">
                <a:satMod val="175000"/>
                <a:alpha val="10000"/>
              </a:schemeClr>
            </a:glow>
          </a:effectLst>
        </p:spPr>
        <p:style>
          <a:lnRef idx="1">
            <a:schemeClr val="accent1"/>
          </a:lnRef>
          <a:fillRef idx="0">
            <a:schemeClr val="accent1"/>
          </a:fillRef>
          <a:effectRef idx="0">
            <a:schemeClr val="accent1"/>
          </a:effectRef>
          <a:fontRef idx="minor">
            <a:schemeClr val="tx1"/>
          </a:fontRef>
        </p:style>
      </p:cxnSp>
      <p:cxnSp>
        <p:nvCxnSpPr>
          <p:cNvPr id="20534" name="Straight Connector 20533">
            <a:extLst>
              <a:ext uri="{FF2B5EF4-FFF2-40B4-BE49-F238E27FC236}">
                <a16:creationId xmlns:a16="http://schemas.microsoft.com/office/drawing/2014/main" id="{F672EA93-7EDE-4B3F-BDCD-3C7049D6F123}"/>
              </a:ext>
            </a:extLst>
          </p:cNvPr>
          <p:cNvCxnSpPr>
            <a:cxnSpLocks/>
            <a:stCxn id="479" idx="3"/>
          </p:cNvCxnSpPr>
          <p:nvPr/>
        </p:nvCxnSpPr>
        <p:spPr>
          <a:xfrm>
            <a:off x="8199570" y="2482459"/>
            <a:ext cx="0" cy="2092494"/>
          </a:xfrm>
          <a:prstGeom prst="line">
            <a:avLst/>
          </a:prstGeom>
          <a:ln w="3175">
            <a:solidFill>
              <a:schemeClr val="bg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70" name="Rectangle 569">
            <a:extLst>
              <a:ext uri="{FF2B5EF4-FFF2-40B4-BE49-F238E27FC236}">
                <a16:creationId xmlns:a16="http://schemas.microsoft.com/office/drawing/2014/main" id="{6A5A32A6-229E-4276-A2D9-C04DBE04DA75}"/>
              </a:ext>
            </a:extLst>
          </p:cNvPr>
          <p:cNvSpPr/>
          <p:nvPr/>
        </p:nvSpPr>
        <p:spPr bwMode="auto">
          <a:xfrm rot="5400000">
            <a:off x="8531932" y="3591573"/>
            <a:ext cx="218226" cy="465475"/>
          </a:xfrm>
          <a:prstGeom prst="rect">
            <a:avLst/>
          </a:prstGeom>
          <a:solidFill>
            <a:srgbClr val="50E6FF">
              <a:alpha val="25000"/>
            </a:srgbClr>
          </a:solidFill>
          <a:ln w="31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571" name="Event Hubs" descr="Event Hubs">
            <a:extLst>
              <a:ext uri="{FF2B5EF4-FFF2-40B4-BE49-F238E27FC236}">
                <a16:creationId xmlns:a16="http://schemas.microsoft.com/office/drawing/2014/main" id="{D8FDB382-DA30-47CC-9D60-DD4D4FA15CCA}"/>
              </a:ext>
            </a:extLst>
          </p:cNvPr>
          <p:cNvPicPr>
            <a:picLocks noChangeAspect="1"/>
          </p:cNvPicPr>
          <p:nvPr/>
        </p:nvPicPr>
        <p:blipFill>
          <a:blip r:embed="rId18"/>
          <a:stretch>
            <a:fillRect/>
          </a:stretch>
        </p:blipFill>
        <p:spPr>
          <a:xfrm>
            <a:off x="8456152" y="3756131"/>
            <a:ext cx="120892" cy="127299"/>
          </a:xfrm>
          <a:prstGeom prst="rect">
            <a:avLst/>
          </a:prstGeom>
        </p:spPr>
      </p:pic>
      <p:pic>
        <p:nvPicPr>
          <p:cNvPr id="20542" name="Graphic 20541">
            <a:extLst>
              <a:ext uri="{FF2B5EF4-FFF2-40B4-BE49-F238E27FC236}">
                <a16:creationId xmlns:a16="http://schemas.microsoft.com/office/drawing/2014/main" id="{95147EBF-5021-451B-A32B-E03967B9A4C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504689" y="3634091"/>
            <a:ext cx="420596" cy="373029"/>
          </a:xfrm>
          <a:prstGeom prst="rect">
            <a:avLst/>
          </a:prstGeom>
        </p:spPr>
      </p:pic>
      <p:cxnSp>
        <p:nvCxnSpPr>
          <p:cNvPr id="4" name="Connector: Elbow 3">
            <a:extLst>
              <a:ext uri="{FF2B5EF4-FFF2-40B4-BE49-F238E27FC236}">
                <a16:creationId xmlns:a16="http://schemas.microsoft.com/office/drawing/2014/main" id="{409473B3-0D80-4689-BEBA-8E2EA23720AB}"/>
              </a:ext>
            </a:extLst>
          </p:cNvPr>
          <p:cNvCxnSpPr>
            <a:cxnSpLocks/>
            <a:stCxn id="570" idx="2"/>
            <a:endCxn id="14" idx="3"/>
          </p:cNvCxnSpPr>
          <p:nvPr/>
        </p:nvCxnSpPr>
        <p:spPr>
          <a:xfrm rot="10800000">
            <a:off x="6379466" y="3554345"/>
            <a:ext cx="2028843" cy="269967"/>
          </a:xfrm>
          <a:prstGeom prst="bentConnector3">
            <a:avLst>
              <a:gd name="adj1" fmla="val 84272"/>
            </a:avLst>
          </a:prstGeom>
          <a:ln>
            <a:solidFill>
              <a:schemeClr val="tx1">
                <a:alpha val="50000"/>
              </a:schemeClr>
            </a:solidFill>
            <a:prstDash val="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8F74C11-9AEC-49D3-8A4B-797A76DF8717}"/>
              </a:ext>
            </a:extLst>
          </p:cNvPr>
          <p:cNvCxnSpPr>
            <a:cxnSpLocks/>
          </p:cNvCxnSpPr>
          <p:nvPr/>
        </p:nvCxnSpPr>
        <p:spPr>
          <a:xfrm flipH="1" flipV="1">
            <a:off x="8878751" y="3819781"/>
            <a:ext cx="352836" cy="2386"/>
          </a:xfrm>
          <a:prstGeom prst="straightConnector1">
            <a:avLst/>
          </a:prstGeom>
          <a:ln>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pic>
        <p:nvPicPr>
          <p:cNvPr id="185" name="Picture 2">
            <a:extLst>
              <a:ext uri="{FF2B5EF4-FFF2-40B4-BE49-F238E27FC236}">
                <a16:creationId xmlns:a16="http://schemas.microsoft.com/office/drawing/2014/main" id="{F96A6305-9EBF-4141-BB40-93D3D364484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p:blipFill>
        <p:spPr bwMode="auto">
          <a:xfrm>
            <a:off x="9240546" y="3735787"/>
            <a:ext cx="182458" cy="168774"/>
          </a:xfrm>
          <a:prstGeom prst="rect">
            <a:avLst/>
          </a:prstGeom>
          <a:noFill/>
          <a:extLst>
            <a:ext uri="{909E8E84-426E-40DD-AFC4-6F175D3DCCD1}">
              <a14:hiddenFill xmlns:a14="http://schemas.microsoft.com/office/drawing/2010/main">
                <a:solidFill>
                  <a:srgbClr val="FFFFFF"/>
                </a:solidFill>
              </a14:hiddenFill>
            </a:ext>
          </a:extLst>
        </p:spPr>
      </p:pic>
      <p:grpSp>
        <p:nvGrpSpPr>
          <p:cNvPr id="186" name="Group 185">
            <a:extLst>
              <a:ext uri="{FF2B5EF4-FFF2-40B4-BE49-F238E27FC236}">
                <a16:creationId xmlns:a16="http://schemas.microsoft.com/office/drawing/2014/main" id="{9221D818-DE0E-4B9D-9B7D-293342D8F313}"/>
              </a:ext>
            </a:extLst>
          </p:cNvPr>
          <p:cNvGrpSpPr/>
          <p:nvPr/>
        </p:nvGrpSpPr>
        <p:grpSpPr>
          <a:xfrm>
            <a:off x="9269607" y="3652519"/>
            <a:ext cx="1242081" cy="351630"/>
            <a:chOff x="5448857" y="2216918"/>
            <a:chExt cx="1242081" cy="351630"/>
          </a:xfrm>
        </p:grpSpPr>
        <p:grpSp>
          <p:nvGrpSpPr>
            <p:cNvPr id="187" name="Group 186">
              <a:extLst>
                <a:ext uri="{FF2B5EF4-FFF2-40B4-BE49-F238E27FC236}">
                  <a16:creationId xmlns:a16="http://schemas.microsoft.com/office/drawing/2014/main" id="{F39A6B5A-BD3C-4E9C-861D-7E2D920AB1E5}"/>
                </a:ext>
              </a:extLst>
            </p:cNvPr>
            <p:cNvGrpSpPr/>
            <p:nvPr/>
          </p:nvGrpSpPr>
          <p:grpSpPr>
            <a:xfrm>
              <a:off x="5657850" y="2284081"/>
              <a:ext cx="828676" cy="230520"/>
              <a:chOff x="5657850" y="2284081"/>
              <a:chExt cx="828676" cy="230520"/>
            </a:xfrm>
          </p:grpSpPr>
          <p:sp>
            <p:nvSpPr>
              <p:cNvPr id="189" name="Rectangle 188">
                <a:extLst>
                  <a:ext uri="{FF2B5EF4-FFF2-40B4-BE49-F238E27FC236}">
                    <a16:creationId xmlns:a16="http://schemas.microsoft.com/office/drawing/2014/main" id="{27150E4E-B3AD-4E26-99AE-857CE60FE4C3}"/>
                  </a:ext>
                </a:extLst>
              </p:cNvPr>
              <p:cNvSpPr/>
              <p:nvPr/>
            </p:nvSpPr>
            <p:spPr bwMode="auto">
              <a:xfrm>
                <a:off x="5657850" y="2284081"/>
                <a:ext cx="828676" cy="230520"/>
              </a:xfrm>
              <a:prstGeom prst="rect">
                <a:avLst/>
              </a:prstGeom>
              <a:solidFill>
                <a:srgbClr val="E5F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90" name="Rectangle 189">
                <a:extLst>
                  <a:ext uri="{FF2B5EF4-FFF2-40B4-BE49-F238E27FC236}">
                    <a16:creationId xmlns:a16="http://schemas.microsoft.com/office/drawing/2014/main" id="{764A3EC6-130B-4929-8811-3F48A3598E63}"/>
                  </a:ext>
                </a:extLst>
              </p:cNvPr>
              <p:cNvSpPr/>
              <p:nvPr/>
            </p:nvSpPr>
            <p:spPr bwMode="auto">
              <a:xfrm>
                <a:off x="5684043" y="2312193"/>
                <a:ext cx="766763" cy="171451"/>
              </a:xfrm>
              <a:prstGeom prst="rect">
                <a:avLst/>
              </a:prstGeom>
              <a:solidFill>
                <a:schemeClr val="bg1"/>
              </a:solidFill>
              <a:ln w="3175">
                <a:solidFill>
                  <a:srgbClr val="E2E2E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sp>
          <p:nvSpPr>
            <p:cNvPr id="188" name="Rectangle 187">
              <a:extLst>
                <a:ext uri="{FF2B5EF4-FFF2-40B4-BE49-F238E27FC236}">
                  <a16:creationId xmlns:a16="http://schemas.microsoft.com/office/drawing/2014/main" id="{05C93BE5-251A-4FCA-AF0A-C7B5B4AFF3A3}"/>
                </a:ext>
              </a:extLst>
            </p:cNvPr>
            <p:cNvSpPr/>
            <p:nvPr/>
          </p:nvSpPr>
          <p:spPr bwMode="auto">
            <a:xfrm>
              <a:off x="5448857" y="2216918"/>
              <a:ext cx="1242081"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Teams Channel</a:t>
              </a:r>
              <a:endParaRPr lang="en-US" sz="600" dirty="0">
                <a:solidFill>
                  <a:srgbClr val="000000"/>
                </a:solidFill>
                <a:latin typeface="+mj-lt"/>
                <a:ea typeface="Segoe UI" pitchFamily="34" charset="0"/>
                <a:cs typeface="Cascadia Code" panose="020B0609020000020004" pitchFamily="49" charset="0"/>
              </a:endParaRPr>
            </a:p>
          </p:txBody>
        </p:sp>
      </p:grpSp>
      <p:sp>
        <p:nvSpPr>
          <p:cNvPr id="32" name="Right Brace 31">
            <a:extLst>
              <a:ext uri="{FF2B5EF4-FFF2-40B4-BE49-F238E27FC236}">
                <a16:creationId xmlns:a16="http://schemas.microsoft.com/office/drawing/2014/main" id="{65C8343D-8F5A-4B5B-BFE0-BB829C6725B5}"/>
              </a:ext>
            </a:extLst>
          </p:cNvPr>
          <p:cNvSpPr/>
          <p:nvPr/>
        </p:nvSpPr>
        <p:spPr>
          <a:xfrm rot="16200000">
            <a:off x="7373341" y="1450306"/>
            <a:ext cx="139097" cy="1502988"/>
          </a:xfrm>
          <a:prstGeom prst="rightBrace">
            <a:avLst>
              <a:gd name="adj1" fmla="val 44540"/>
              <a:gd name="adj2" fmla="val 50000"/>
            </a:avLst>
          </a:prstGeom>
          <a:noFill/>
          <a:ln w="15875" cap="flat" cmpd="sng" algn="ctr">
            <a:solidFill>
              <a:schemeClr val="tx1"/>
            </a:solidFill>
            <a:prstDash val="solid"/>
            <a:miter lim="800000"/>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06627DD-1D98-4252-9ADF-6747592333DA}"/>
              </a:ext>
            </a:extLst>
          </p:cNvPr>
          <p:cNvCxnSpPr>
            <a:cxnSpLocks/>
          </p:cNvCxnSpPr>
          <p:nvPr/>
        </p:nvCxnSpPr>
        <p:spPr>
          <a:xfrm>
            <a:off x="6696583" y="2265257"/>
            <a:ext cx="0" cy="283877"/>
          </a:xfrm>
          <a:prstGeom prst="line">
            <a:avLst/>
          </a:prstGeom>
          <a:ln w="635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5" name="Rectangle 204">
            <a:extLst>
              <a:ext uri="{FF2B5EF4-FFF2-40B4-BE49-F238E27FC236}">
                <a16:creationId xmlns:a16="http://schemas.microsoft.com/office/drawing/2014/main" id="{CB5B4449-45F1-488E-8D91-6C735117AB17}"/>
              </a:ext>
            </a:extLst>
          </p:cNvPr>
          <p:cNvSpPr/>
          <p:nvPr/>
        </p:nvSpPr>
        <p:spPr bwMode="auto">
          <a:xfrm>
            <a:off x="6652694" y="1810237"/>
            <a:ext cx="1656690"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25000"/>
              </a:lnSpc>
              <a:spcBef>
                <a:spcPct val="0"/>
              </a:spcBef>
              <a:spcAft>
                <a:spcPct val="0"/>
              </a:spcAft>
              <a:buClrTx/>
              <a:buSzTx/>
              <a:buFontTx/>
              <a:buNone/>
              <a:tabLst/>
              <a:defRPr/>
            </a:pPr>
            <a:r>
              <a:rPr lang="en-US" sz="600" i="1" dirty="0">
                <a:solidFill>
                  <a:schemeClr val="tx1"/>
                </a:solidFill>
                <a:ea typeface="Segoe UI" pitchFamily="34" charset="0"/>
                <a:cs typeface="Cascadia Code" panose="020B0609020000020004" pitchFamily="49" charset="0"/>
              </a:rPr>
              <a:t>Included for comprehensiveness</a:t>
            </a:r>
          </a:p>
        </p:txBody>
      </p:sp>
      <p:sp>
        <p:nvSpPr>
          <p:cNvPr id="50" name="Rectangle 49">
            <a:extLst>
              <a:ext uri="{FF2B5EF4-FFF2-40B4-BE49-F238E27FC236}">
                <a16:creationId xmlns:a16="http://schemas.microsoft.com/office/drawing/2014/main" id="{25349749-CB1A-4583-9578-503D2345B289}"/>
              </a:ext>
            </a:extLst>
          </p:cNvPr>
          <p:cNvSpPr/>
          <p:nvPr/>
        </p:nvSpPr>
        <p:spPr bwMode="auto">
          <a:xfrm>
            <a:off x="1541483" y="3487642"/>
            <a:ext cx="814460"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Windmills</a:t>
            </a:r>
          </a:p>
          <a:p>
            <a:pPr marL="0" marR="0" lvl="0" indent="0" algn="ctr" defTabSz="932472" rtl="0" eaLnBrk="1" fontAlgn="base" latinLnBrk="0" hangingPunct="1">
              <a:spcBef>
                <a:spcPct val="0"/>
              </a:spcBef>
              <a:spcAft>
                <a:spcPct val="0"/>
              </a:spcAft>
              <a:buClrTx/>
              <a:buSzTx/>
              <a:buFontTx/>
              <a:buNone/>
              <a:tabLst/>
              <a:defRPr/>
            </a:pPr>
            <a:r>
              <a:rPr lang="en-US" sz="600" dirty="0">
                <a:solidFill>
                  <a:srgbClr val="000000"/>
                </a:solidFill>
                <a:ea typeface="Segoe UI" pitchFamily="34" charset="0"/>
                <a:cs typeface="Cascadia Code" panose="020B0609020000020004" pitchFamily="49" charset="0"/>
              </a:rPr>
              <a:t>Motor, Temp</a:t>
            </a:r>
          </a:p>
        </p:txBody>
      </p:sp>
      <p:sp>
        <p:nvSpPr>
          <p:cNvPr id="51" name="Rectangle 50">
            <a:extLst>
              <a:ext uri="{FF2B5EF4-FFF2-40B4-BE49-F238E27FC236}">
                <a16:creationId xmlns:a16="http://schemas.microsoft.com/office/drawing/2014/main" id="{0CE91903-50BC-401E-9E44-3961C4AAE921}"/>
              </a:ext>
            </a:extLst>
          </p:cNvPr>
          <p:cNvSpPr/>
          <p:nvPr/>
        </p:nvSpPr>
        <p:spPr bwMode="auto">
          <a:xfrm>
            <a:off x="1232033" y="4217359"/>
            <a:ext cx="1320537" cy="3516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600" i="0" u="none" strike="noStrike" kern="1200" cap="none" normalizeH="0" noProof="0" dirty="0">
                <a:ln>
                  <a:noFill/>
                </a:ln>
                <a:solidFill>
                  <a:srgbClr val="000000"/>
                </a:solidFill>
                <a:effectLst/>
                <a:uLnTx/>
                <a:uFillTx/>
                <a:latin typeface="+mj-lt"/>
                <a:ea typeface="Segoe UI" pitchFamily="34" charset="0"/>
                <a:cs typeface="Cascadia Code" panose="020B0609020000020004" pitchFamily="49" charset="0"/>
              </a:rPr>
              <a:t>Trigger conditions</a:t>
            </a:r>
          </a:p>
          <a:p>
            <a:pPr marL="0" marR="0" lvl="0" indent="0" algn="ctr" defTabSz="932472" rtl="0" eaLnBrk="1" fontAlgn="base" latinLnBrk="0" hangingPunct="1">
              <a:spcBef>
                <a:spcPct val="0"/>
              </a:spcBef>
              <a:spcAft>
                <a:spcPct val="0"/>
              </a:spcAft>
              <a:buClrTx/>
              <a:buSzTx/>
              <a:buFontTx/>
              <a:buNone/>
              <a:tabLst/>
              <a:defRPr/>
            </a:pPr>
            <a:r>
              <a:rPr lang="en-US" sz="600" dirty="0">
                <a:solidFill>
                  <a:srgbClr val="000000"/>
                </a:solidFill>
                <a:ea typeface="Segoe UI" pitchFamily="34" charset="0"/>
                <a:cs typeface="Cascadia Code" panose="020B0609020000020004" pitchFamily="49" charset="0"/>
              </a:rPr>
              <a:t>For Stream Processor</a:t>
            </a:r>
          </a:p>
        </p:txBody>
      </p:sp>
      <p:sp>
        <p:nvSpPr>
          <p:cNvPr id="52" name="Rectangle 51">
            <a:extLst>
              <a:ext uri="{FF2B5EF4-FFF2-40B4-BE49-F238E27FC236}">
                <a16:creationId xmlns:a16="http://schemas.microsoft.com/office/drawing/2014/main" id="{5D285077-7CD6-4370-A6D0-33DDD4FE4C7E}"/>
              </a:ext>
            </a:extLst>
          </p:cNvPr>
          <p:cNvSpPr/>
          <p:nvPr/>
        </p:nvSpPr>
        <p:spPr bwMode="auto">
          <a:xfrm>
            <a:off x="2643717" y="4217359"/>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Can be API, or a stream</a:t>
            </a:r>
          </a:p>
        </p:txBody>
      </p:sp>
      <p:sp>
        <p:nvSpPr>
          <p:cNvPr id="53" name="Rectangle 52">
            <a:extLst>
              <a:ext uri="{FF2B5EF4-FFF2-40B4-BE49-F238E27FC236}">
                <a16:creationId xmlns:a16="http://schemas.microsoft.com/office/drawing/2014/main" id="{8F003426-9624-4572-B1C1-7FA2FD0299CF}"/>
              </a:ext>
            </a:extLst>
          </p:cNvPr>
          <p:cNvSpPr/>
          <p:nvPr/>
        </p:nvSpPr>
        <p:spPr bwMode="auto">
          <a:xfrm>
            <a:off x="5514441" y="4217359"/>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Write Once Access Often</a:t>
            </a:r>
          </a:p>
        </p:txBody>
      </p:sp>
      <p:sp>
        <p:nvSpPr>
          <p:cNvPr id="54" name="Rectangle 53">
            <a:extLst>
              <a:ext uri="{FF2B5EF4-FFF2-40B4-BE49-F238E27FC236}">
                <a16:creationId xmlns:a16="http://schemas.microsoft.com/office/drawing/2014/main" id="{756E6859-CD9C-4AC0-A13B-46ACE4AC8706}"/>
              </a:ext>
            </a:extLst>
          </p:cNvPr>
          <p:cNvSpPr/>
          <p:nvPr/>
        </p:nvSpPr>
        <p:spPr bwMode="auto">
          <a:xfrm>
            <a:off x="4815257" y="3583919"/>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Data Engineering</a:t>
            </a:r>
          </a:p>
        </p:txBody>
      </p:sp>
      <p:sp>
        <p:nvSpPr>
          <p:cNvPr id="56" name="Rectangle 55">
            <a:extLst>
              <a:ext uri="{FF2B5EF4-FFF2-40B4-BE49-F238E27FC236}">
                <a16:creationId xmlns:a16="http://schemas.microsoft.com/office/drawing/2014/main" id="{6A9F0693-4C56-4C24-8272-981FE569DD70}"/>
              </a:ext>
            </a:extLst>
          </p:cNvPr>
          <p:cNvSpPr/>
          <p:nvPr/>
        </p:nvSpPr>
        <p:spPr bwMode="auto">
          <a:xfrm>
            <a:off x="4835217" y="2960781"/>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Real-Time Operation Reporting</a:t>
            </a:r>
          </a:p>
        </p:txBody>
      </p:sp>
      <p:sp>
        <p:nvSpPr>
          <p:cNvPr id="57" name="Rectangle 56">
            <a:extLst>
              <a:ext uri="{FF2B5EF4-FFF2-40B4-BE49-F238E27FC236}">
                <a16:creationId xmlns:a16="http://schemas.microsoft.com/office/drawing/2014/main" id="{5B2C93A9-D55E-4341-8828-2B33078C83ED}"/>
              </a:ext>
            </a:extLst>
          </p:cNvPr>
          <p:cNvSpPr/>
          <p:nvPr/>
        </p:nvSpPr>
        <p:spPr bwMode="auto">
          <a:xfrm>
            <a:off x="2663463" y="3279168"/>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Kafka Broker</a:t>
            </a:r>
          </a:p>
        </p:txBody>
      </p:sp>
      <p:sp>
        <p:nvSpPr>
          <p:cNvPr id="60" name="Rectangle 59">
            <a:extLst>
              <a:ext uri="{FF2B5EF4-FFF2-40B4-BE49-F238E27FC236}">
                <a16:creationId xmlns:a16="http://schemas.microsoft.com/office/drawing/2014/main" id="{229C082E-C3EE-4956-9B1A-FA9E0BE358A9}"/>
              </a:ext>
            </a:extLst>
          </p:cNvPr>
          <p:cNvSpPr/>
          <p:nvPr/>
        </p:nvSpPr>
        <p:spPr bwMode="auto">
          <a:xfrm>
            <a:off x="6802719" y="2965352"/>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BI Reporting</a:t>
            </a:r>
          </a:p>
        </p:txBody>
      </p:sp>
      <p:sp>
        <p:nvSpPr>
          <p:cNvPr id="61" name="Rectangle 60">
            <a:extLst>
              <a:ext uri="{FF2B5EF4-FFF2-40B4-BE49-F238E27FC236}">
                <a16:creationId xmlns:a16="http://schemas.microsoft.com/office/drawing/2014/main" id="{E702BC3A-9D3E-4866-95E9-16D8A69CAF41}"/>
              </a:ext>
            </a:extLst>
          </p:cNvPr>
          <p:cNvSpPr/>
          <p:nvPr/>
        </p:nvSpPr>
        <p:spPr bwMode="auto">
          <a:xfrm>
            <a:off x="7982262" y="3854303"/>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Integration</a:t>
            </a:r>
          </a:p>
        </p:txBody>
      </p:sp>
      <p:sp>
        <p:nvSpPr>
          <p:cNvPr id="62" name="Rectangle 61">
            <a:extLst>
              <a:ext uri="{FF2B5EF4-FFF2-40B4-BE49-F238E27FC236}">
                <a16:creationId xmlns:a16="http://schemas.microsoft.com/office/drawing/2014/main" id="{17794DB7-C6CB-4609-BB77-A5FC02DCD3B2}"/>
              </a:ext>
            </a:extLst>
          </p:cNvPr>
          <p:cNvSpPr/>
          <p:nvPr/>
        </p:nvSpPr>
        <p:spPr bwMode="auto">
          <a:xfrm>
            <a:off x="9227905" y="3871709"/>
            <a:ext cx="1320537" cy="2708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lang="en-US" sz="500" dirty="0">
                <a:solidFill>
                  <a:schemeClr val="tx1">
                    <a:lumMod val="50000"/>
                    <a:lumOff val="50000"/>
                  </a:schemeClr>
                </a:solidFill>
                <a:ea typeface="Segoe UI" pitchFamily="34" charset="0"/>
                <a:cs typeface="Cascadia Code" panose="020B0609020000020004" pitchFamily="49" charset="0"/>
              </a:rPr>
              <a:t>Receive Alerts</a:t>
            </a:r>
          </a:p>
        </p:txBody>
      </p:sp>
      <p:sp>
        <p:nvSpPr>
          <p:cNvPr id="193" name="Right Brace 192">
            <a:extLst>
              <a:ext uri="{FF2B5EF4-FFF2-40B4-BE49-F238E27FC236}">
                <a16:creationId xmlns:a16="http://schemas.microsoft.com/office/drawing/2014/main" id="{905B7BC0-4068-47F3-A0F6-4B1157886129}"/>
              </a:ext>
            </a:extLst>
          </p:cNvPr>
          <p:cNvSpPr/>
          <p:nvPr/>
        </p:nvSpPr>
        <p:spPr>
          <a:xfrm rot="5400000">
            <a:off x="1910618" y="4567884"/>
            <a:ext cx="92096" cy="527901"/>
          </a:xfrm>
          <a:prstGeom prst="rightBrace">
            <a:avLst>
              <a:gd name="adj1" fmla="val 44540"/>
              <a:gd name="adj2" fmla="val 50000"/>
            </a:avLst>
          </a:prstGeom>
          <a:noFill/>
          <a:ln w="15875" cap="flat" cmpd="sng" algn="ctr">
            <a:solidFill>
              <a:srgbClr val="0078D4"/>
            </a:solidFill>
            <a:prstDash val="solid"/>
            <a:miter lim="800000"/>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94" name="Straight Connector 193">
            <a:extLst>
              <a:ext uri="{FF2B5EF4-FFF2-40B4-BE49-F238E27FC236}">
                <a16:creationId xmlns:a16="http://schemas.microsoft.com/office/drawing/2014/main" id="{BCD8EF45-05A2-4A57-9512-8BB7F1178FFC}"/>
              </a:ext>
            </a:extLst>
          </p:cNvPr>
          <p:cNvCxnSpPr>
            <a:cxnSpLocks/>
          </p:cNvCxnSpPr>
          <p:nvPr/>
        </p:nvCxnSpPr>
        <p:spPr>
          <a:xfrm flipH="1" flipV="1">
            <a:off x="1692716" y="2994652"/>
            <a:ext cx="1" cy="1791135"/>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DCAC5FF-9AC2-4FFC-9AEA-EA986A2FC09B}"/>
              </a:ext>
            </a:extLst>
          </p:cNvPr>
          <p:cNvCxnSpPr>
            <a:cxnSpLocks/>
          </p:cNvCxnSpPr>
          <p:nvPr/>
        </p:nvCxnSpPr>
        <p:spPr>
          <a:xfrm flipV="1">
            <a:off x="2220617" y="3315284"/>
            <a:ext cx="1" cy="1475825"/>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DA892CD9-1EEB-4716-818A-E15A5F6BE69F}"/>
              </a:ext>
            </a:extLst>
          </p:cNvPr>
          <p:cNvGrpSpPr/>
          <p:nvPr/>
        </p:nvGrpSpPr>
        <p:grpSpPr>
          <a:xfrm>
            <a:off x="1894254" y="4989275"/>
            <a:ext cx="125025" cy="125025"/>
            <a:chOff x="4703933" y="4552782"/>
            <a:chExt cx="125025" cy="125025"/>
          </a:xfrm>
        </p:grpSpPr>
        <p:sp>
          <p:nvSpPr>
            <p:cNvPr id="197" name="Oval 196">
              <a:extLst>
                <a:ext uri="{FF2B5EF4-FFF2-40B4-BE49-F238E27FC236}">
                  <a16:creationId xmlns:a16="http://schemas.microsoft.com/office/drawing/2014/main" id="{A2AA8805-1FAF-42B1-A9CA-7DF72D00C686}"/>
                </a:ext>
              </a:extLst>
            </p:cNvPr>
            <p:cNvSpPr/>
            <p:nvPr/>
          </p:nvSpPr>
          <p:spPr bwMode="auto">
            <a:xfrm>
              <a:off x="4703933" y="4552782"/>
              <a:ext cx="125025" cy="125025"/>
            </a:xfrm>
            <a:prstGeom prst="ellipse">
              <a:avLst/>
            </a:prstGeom>
            <a:solidFill>
              <a:srgbClr val="00B0F0"/>
            </a:solidFill>
            <a:ln w="19050">
              <a:solidFill>
                <a:srgbClr val="0078D4"/>
              </a:solid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CA" sz="1050" b="1" dirty="0" err="1">
                <a:solidFill>
                  <a:schemeClr val="bg1"/>
                </a:solidFill>
                <a:ea typeface="Segoe UI" pitchFamily="34" charset="0"/>
                <a:cs typeface="Segoe UI" pitchFamily="34" charset="0"/>
              </a:endParaRPr>
            </a:p>
          </p:txBody>
        </p:sp>
        <p:sp>
          <p:nvSpPr>
            <p:cNvPr id="198" name="Rectangle 197">
              <a:extLst>
                <a:ext uri="{FF2B5EF4-FFF2-40B4-BE49-F238E27FC236}">
                  <a16:creationId xmlns:a16="http://schemas.microsoft.com/office/drawing/2014/main" id="{846D99D0-0BCB-43AE-A372-D96862F9EB0B}"/>
                </a:ext>
              </a:extLst>
            </p:cNvPr>
            <p:cNvSpPr/>
            <p:nvPr/>
          </p:nvSpPr>
          <p:spPr>
            <a:xfrm>
              <a:off x="4743587" y="4566820"/>
              <a:ext cx="45719" cy="96950"/>
            </a:xfrm>
            <a:prstGeom prst="rect">
              <a:avLst/>
            </a:prstGeom>
          </p:spPr>
          <p:txBody>
            <a:bodyPr wrap="square" lIns="0" tIns="0" rIns="0" bIns="0" anchor="b" anchorCtr="0">
              <a:spAutoFit/>
            </a:bodyPr>
            <a:lstStyle/>
            <a:p>
              <a:pPr indent="-399944" algn="ctr" defTabSz="799917" fontAlgn="base">
                <a:lnSpc>
                  <a:spcPct val="90000"/>
                </a:lnSpc>
                <a:defRPr/>
              </a:pPr>
              <a:r>
                <a:rPr lang="en-US" sz="700" b="1" kern="0" dirty="0">
                  <a:solidFill>
                    <a:schemeClr val="bg1"/>
                  </a:solidFill>
                  <a:latin typeface="Segoe UI Semibold"/>
                </a:rPr>
                <a:t>1</a:t>
              </a:r>
            </a:p>
          </p:txBody>
        </p:sp>
      </p:grpSp>
      <p:sp>
        <p:nvSpPr>
          <p:cNvPr id="199" name="Right Brace 198">
            <a:extLst>
              <a:ext uri="{FF2B5EF4-FFF2-40B4-BE49-F238E27FC236}">
                <a16:creationId xmlns:a16="http://schemas.microsoft.com/office/drawing/2014/main" id="{0A5FF510-D530-409D-8A01-01F682EE733C}"/>
              </a:ext>
            </a:extLst>
          </p:cNvPr>
          <p:cNvSpPr/>
          <p:nvPr/>
        </p:nvSpPr>
        <p:spPr>
          <a:xfrm rot="5400000">
            <a:off x="4126617" y="4428387"/>
            <a:ext cx="82911" cy="797710"/>
          </a:xfrm>
          <a:prstGeom prst="rightBrace">
            <a:avLst>
              <a:gd name="adj1" fmla="val 44540"/>
              <a:gd name="adj2" fmla="val 50000"/>
            </a:avLst>
          </a:prstGeom>
          <a:noFill/>
          <a:ln w="15875" cap="flat" cmpd="sng" algn="ctr">
            <a:solidFill>
              <a:srgbClr val="0078D4"/>
            </a:solidFill>
            <a:prstDash val="solid"/>
            <a:miter lim="800000"/>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200" name="Straight Connector 199">
            <a:extLst>
              <a:ext uri="{FF2B5EF4-FFF2-40B4-BE49-F238E27FC236}">
                <a16:creationId xmlns:a16="http://schemas.microsoft.com/office/drawing/2014/main" id="{CE02A14B-98A5-420B-91A3-BB38D13E0AD1}"/>
              </a:ext>
            </a:extLst>
          </p:cNvPr>
          <p:cNvCxnSpPr>
            <a:cxnSpLocks/>
            <a:stCxn id="199" idx="2"/>
          </p:cNvCxnSpPr>
          <p:nvPr/>
        </p:nvCxnSpPr>
        <p:spPr>
          <a:xfrm flipV="1">
            <a:off x="3769218" y="3159557"/>
            <a:ext cx="2" cy="1626230"/>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DC34300-A04B-42B9-B4EE-E76B9029EBD3}"/>
              </a:ext>
            </a:extLst>
          </p:cNvPr>
          <p:cNvCxnSpPr>
            <a:cxnSpLocks/>
          </p:cNvCxnSpPr>
          <p:nvPr/>
        </p:nvCxnSpPr>
        <p:spPr>
          <a:xfrm flipV="1">
            <a:off x="4569692" y="3445586"/>
            <a:ext cx="0" cy="1340200"/>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02" name="Group 201">
            <a:extLst>
              <a:ext uri="{FF2B5EF4-FFF2-40B4-BE49-F238E27FC236}">
                <a16:creationId xmlns:a16="http://schemas.microsoft.com/office/drawing/2014/main" id="{514F3462-4D06-44AA-A013-E59F088D71AA}"/>
              </a:ext>
            </a:extLst>
          </p:cNvPr>
          <p:cNvGrpSpPr/>
          <p:nvPr/>
        </p:nvGrpSpPr>
        <p:grpSpPr>
          <a:xfrm>
            <a:off x="4108847" y="4989275"/>
            <a:ext cx="125025" cy="125025"/>
            <a:chOff x="4703933" y="4552782"/>
            <a:chExt cx="125025" cy="125025"/>
          </a:xfrm>
        </p:grpSpPr>
        <p:sp>
          <p:nvSpPr>
            <p:cNvPr id="203" name="Oval 202">
              <a:extLst>
                <a:ext uri="{FF2B5EF4-FFF2-40B4-BE49-F238E27FC236}">
                  <a16:creationId xmlns:a16="http://schemas.microsoft.com/office/drawing/2014/main" id="{7AE58D11-3ED4-455B-BE6D-98DD08CEA1D5}"/>
                </a:ext>
              </a:extLst>
            </p:cNvPr>
            <p:cNvSpPr/>
            <p:nvPr/>
          </p:nvSpPr>
          <p:spPr bwMode="auto">
            <a:xfrm>
              <a:off x="4703933" y="4552782"/>
              <a:ext cx="125025" cy="125025"/>
            </a:xfrm>
            <a:prstGeom prst="ellipse">
              <a:avLst/>
            </a:prstGeom>
            <a:solidFill>
              <a:srgbClr val="00B0F0"/>
            </a:solidFill>
            <a:ln w="19050">
              <a:solidFill>
                <a:srgbClr val="0078D4"/>
              </a:solid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CA" sz="1050" b="1" dirty="0" err="1">
                <a:solidFill>
                  <a:schemeClr val="bg1"/>
                </a:solidFill>
                <a:ea typeface="Segoe UI" pitchFamily="34" charset="0"/>
                <a:cs typeface="Segoe UI" pitchFamily="34" charset="0"/>
              </a:endParaRPr>
            </a:p>
          </p:txBody>
        </p:sp>
        <p:sp>
          <p:nvSpPr>
            <p:cNvPr id="204" name="Rectangle 203">
              <a:extLst>
                <a:ext uri="{FF2B5EF4-FFF2-40B4-BE49-F238E27FC236}">
                  <a16:creationId xmlns:a16="http://schemas.microsoft.com/office/drawing/2014/main" id="{504DBAF3-FE99-4D70-B369-457D06E4C23D}"/>
                </a:ext>
              </a:extLst>
            </p:cNvPr>
            <p:cNvSpPr/>
            <p:nvPr/>
          </p:nvSpPr>
          <p:spPr>
            <a:xfrm>
              <a:off x="4743587" y="4566820"/>
              <a:ext cx="45719" cy="96950"/>
            </a:xfrm>
            <a:prstGeom prst="rect">
              <a:avLst/>
            </a:prstGeom>
          </p:spPr>
          <p:txBody>
            <a:bodyPr wrap="square" lIns="0" tIns="0" rIns="0" bIns="0" anchor="b" anchorCtr="0">
              <a:spAutoFit/>
            </a:bodyPr>
            <a:lstStyle/>
            <a:p>
              <a:pPr indent="-399944" algn="ctr" defTabSz="799917" fontAlgn="base">
                <a:lnSpc>
                  <a:spcPct val="90000"/>
                </a:lnSpc>
                <a:defRPr/>
              </a:pPr>
              <a:r>
                <a:rPr lang="en-US" sz="700" b="1" kern="0" dirty="0">
                  <a:solidFill>
                    <a:schemeClr val="bg1"/>
                  </a:solidFill>
                  <a:latin typeface="Segoe UI Semibold"/>
                </a:rPr>
                <a:t>2</a:t>
              </a:r>
            </a:p>
          </p:txBody>
        </p:sp>
      </p:grpSp>
      <p:sp>
        <p:nvSpPr>
          <p:cNvPr id="206" name="Right Brace 205">
            <a:extLst>
              <a:ext uri="{FF2B5EF4-FFF2-40B4-BE49-F238E27FC236}">
                <a16:creationId xmlns:a16="http://schemas.microsoft.com/office/drawing/2014/main" id="{E55E7368-73C3-4CEB-A120-92015D391691}"/>
              </a:ext>
            </a:extLst>
          </p:cNvPr>
          <p:cNvSpPr/>
          <p:nvPr/>
        </p:nvSpPr>
        <p:spPr>
          <a:xfrm rot="5400000">
            <a:off x="5425388" y="3936453"/>
            <a:ext cx="101905" cy="1805812"/>
          </a:xfrm>
          <a:prstGeom prst="rightBrace">
            <a:avLst>
              <a:gd name="adj1" fmla="val 44540"/>
              <a:gd name="adj2" fmla="val 50000"/>
            </a:avLst>
          </a:prstGeom>
          <a:noFill/>
          <a:ln w="15875" cap="flat" cmpd="sng" algn="ctr">
            <a:solidFill>
              <a:srgbClr val="0078D4"/>
            </a:solidFill>
            <a:prstDash val="solid"/>
            <a:miter lim="800000"/>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207" name="Group 206">
            <a:extLst>
              <a:ext uri="{FF2B5EF4-FFF2-40B4-BE49-F238E27FC236}">
                <a16:creationId xmlns:a16="http://schemas.microsoft.com/office/drawing/2014/main" id="{466B68A9-85EB-4D57-949B-F7B6107A6C4A}"/>
              </a:ext>
            </a:extLst>
          </p:cNvPr>
          <p:cNvGrpSpPr/>
          <p:nvPr/>
        </p:nvGrpSpPr>
        <p:grpSpPr>
          <a:xfrm>
            <a:off x="5413012" y="4991894"/>
            <a:ext cx="125025" cy="125025"/>
            <a:chOff x="4703933" y="4552782"/>
            <a:chExt cx="125025" cy="125025"/>
          </a:xfrm>
        </p:grpSpPr>
        <p:sp>
          <p:nvSpPr>
            <p:cNvPr id="208" name="Oval 207">
              <a:extLst>
                <a:ext uri="{FF2B5EF4-FFF2-40B4-BE49-F238E27FC236}">
                  <a16:creationId xmlns:a16="http://schemas.microsoft.com/office/drawing/2014/main" id="{82613CB9-E66F-4E43-A3A5-7AC4D04859A1}"/>
                </a:ext>
              </a:extLst>
            </p:cNvPr>
            <p:cNvSpPr/>
            <p:nvPr/>
          </p:nvSpPr>
          <p:spPr bwMode="auto">
            <a:xfrm>
              <a:off x="4703933" y="4552782"/>
              <a:ext cx="125025" cy="125025"/>
            </a:xfrm>
            <a:prstGeom prst="ellipse">
              <a:avLst/>
            </a:prstGeom>
            <a:solidFill>
              <a:srgbClr val="00B0F0"/>
            </a:solidFill>
            <a:ln w="19050">
              <a:solidFill>
                <a:srgbClr val="0078D4"/>
              </a:solid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CA" sz="1050" b="1" dirty="0" err="1">
                <a:solidFill>
                  <a:schemeClr val="bg1"/>
                </a:solidFill>
                <a:ea typeface="Segoe UI" pitchFamily="34" charset="0"/>
                <a:cs typeface="Segoe UI" pitchFamily="34" charset="0"/>
              </a:endParaRPr>
            </a:p>
          </p:txBody>
        </p:sp>
        <p:sp>
          <p:nvSpPr>
            <p:cNvPr id="209" name="Rectangle 208">
              <a:extLst>
                <a:ext uri="{FF2B5EF4-FFF2-40B4-BE49-F238E27FC236}">
                  <a16:creationId xmlns:a16="http://schemas.microsoft.com/office/drawing/2014/main" id="{71246852-0AB2-4805-A843-89A3F3DC8A28}"/>
                </a:ext>
              </a:extLst>
            </p:cNvPr>
            <p:cNvSpPr/>
            <p:nvPr/>
          </p:nvSpPr>
          <p:spPr>
            <a:xfrm>
              <a:off x="4743587" y="4566820"/>
              <a:ext cx="45719" cy="96950"/>
            </a:xfrm>
            <a:prstGeom prst="rect">
              <a:avLst/>
            </a:prstGeom>
          </p:spPr>
          <p:txBody>
            <a:bodyPr wrap="square" lIns="0" tIns="0" rIns="0" bIns="0" anchor="b" anchorCtr="0">
              <a:spAutoFit/>
            </a:bodyPr>
            <a:lstStyle/>
            <a:p>
              <a:pPr indent="-399944" algn="ctr" defTabSz="799917" fontAlgn="base">
                <a:lnSpc>
                  <a:spcPct val="90000"/>
                </a:lnSpc>
                <a:defRPr/>
              </a:pPr>
              <a:r>
                <a:rPr lang="en-US" sz="700" b="1" kern="0" dirty="0">
                  <a:solidFill>
                    <a:schemeClr val="bg1"/>
                  </a:solidFill>
                  <a:latin typeface="Segoe UI Semibold"/>
                </a:rPr>
                <a:t>3</a:t>
              </a:r>
            </a:p>
          </p:txBody>
        </p:sp>
      </p:grpSp>
      <p:cxnSp>
        <p:nvCxnSpPr>
          <p:cNvPr id="26" name="Straight Connector 25">
            <a:extLst>
              <a:ext uri="{FF2B5EF4-FFF2-40B4-BE49-F238E27FC236}">
                <a16:creationId xmlns:a16="http://schemas.microsoft.com/office/drawing/2014/main" id="{B566A9E1-A4A5-4E02-BC1E-3F032EACE36A}"/>
              </a:ext>
            </a:extLst>
          </p:cNvPr>
          <p:cNvCxnSpPr>
            <a:cxnSpLocks/>
          </p:cNvCxnSpPr>
          <p:nvPr/>
        </p:nvCxnSpPr>
        <p:spPr>
          <a:xfrm flipV="1">
            <a:off x="6379257" y="3446670"/>
            <a:ext cx="0" cy="1340200"/>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5" name="Right Brace 214">
            <a:extLst>
              <a:ext uri="{FF2B5EF4-FFF2-40B4-BE49-F238E27FC236}">
                <a16:creationId xmlns:a16="http://schemas.microsoft.com/office/drawing/2014/main" id="{F988E11E-3F8F-4673-9B09-D4EAB1393B8B}"/>
              </a:ext>
            </a:extLst>
          </p:cNvPr>
          <p:cNvSpPr/>
          <p:nvPr/>
        </p:nvSpPr>
        <p:spPr>
          <a:xfrm rot="5400000">
            <a:off x="7404789" y="4384728"/>
            <a:ext cx="101905" cy="909266"/>
          </a:xfrm>
          <a:prstGeom prst="rightBrace">
            <a:avLst>
              <a:gd name="adj1" fmla="val 44540"/>
              <a:gd name="adj2" fmla="val 50000"/>
            </a:avLst>
          </a:prstGeom>
          <a:noFill/>
          <a:ln w="15875" cap="flat" cmpd="sng" algn="ctr">
            <a:solidFill>
              <a:srgbClr val="0078D4"/>
            </a:solidFill>
            <a:prstDash val="solid"/>
            <a:miter lim="800000"/>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216" name="Group 215">
            <a:extLst>
              <a:ext uri="{FF2B5EF4-FFF2-40B4-BE49-F238E27FC236}">
                <a16:creationId xmlns:a16="http://schemas.microsoft.com/office/drawing/2014/main" id="{29E2E987-EA29-4C51-8F59-67413DD537EB}"/>
              </a:ext>
            </a:extLst>
          </p:cNvPr>
          <p:cNvGrpSpPr/>
          <p:nvPr/>
        </p:nvGrpSpPr>
        <p:grpSpPr>
          <a:xfrm>
            <a:off x="7395906" y="4994394"/>
            <a:ext cx="125025" cy="125025"/>
            <a:chOff x="4703933" y="4552782"/>
            <a:chExt cx="125025" cy="125025"/>
          </a:xfrm>
        </p:grpSpPr>
        <p:sp>
          <p:nvSpPr>
            <p:cNvPr id="217" name="Oval 216">
              <a:extLst>
                <a:ext uri="{FF2B5EF4-FFF2-40B4-BE49-F238E27FC236}">
                  <a16:creationId xmlns:a16="http://schemas.microsoft.com/office/drawing/2014/main" id="{CCA9618D-E1BE-4048-A337-2BBED1E4C699}"/>
                </a:ext>
              </a:extLst>
            </p:cNvPr>
            <p:cNvSpPr/>
            <p:nvPr/>
          </p:nvSpPr>
          <p:spPr bwMode="auto">
            <a:xfrm>
              <a:off x="4703933" y="4552782"/>
              <a:ext cx="125025" cy="125025"/>
            </a:xfrm>
            <a:prstGeom prst="ellipse">
              <a:avLst/>
            </a:prstGeom>
            <a:solidFill>
              <a:srgbClr val="00B0F0"/>
            </a:solidFill>
            <a:ln w="19050">
              <a:solidFill>
                <a:srgbClr val="0078D4"/>
              </a:solid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CA" sz="1050" b="1" dirty="0" err="1">
                <a:solidFill>
                  <a:schemeClr val="bg1"/>
                </a:solidFill>
                <a:ea typeface="Segoe UI" pitchFamily="34" charset="0"/>
                <a:cs typeface="Segoe UI" pitchFamily="34" charset="0"/>
              </a:endParaRPr>
            </a:p>
          </p:txBody>
        </p:sp>
        <p:sp>
          <p:nvSpPr>
            <p:cNvPr id="218" name="Rectangle 217">
              <a:extLst>
                <a:ext uri="{FF2B5EF4-FFF2-40B4-BE49-F238E27FC236}">
                  <a16:creationId xmlns:a16="http://schemas.microsoft.com/office/drawing/2014/main" id="{88603727-0AD8-4F59-9CC3-9D06C687607A}"/>
                </a:ext>
              </a:extLst>
            </p:cNvPr>
            <p:cNvSpPr/>
            <p:nvPr/>
          </p:nvSpPr>
          <p:spPr>
            <a:xfrm>
              <a:off x="4743587" y="4566820"/>
              <a:ext cx="45719" cy="96950"/>
            </a:xfrm>
            <a:prstGeom prst="rect">
              <a:avLst/>
            </a:prstGeom>
          </p:spPr>
          <p:txBody>
            <a:bodyPr wrap="square" lIns="0" tIns="0" rIns="0" bIns="0" anchor="b" anchorCtr="0">
              <a:spAutoFit/>
            </a:bodyPr>
            <a:lstStyle/>
            <a:p>
              <a:pPr indent="-399944" algn="ctr" defTabSz="799917" fontAlgn="base">
                <a:lnSpc>
                  <a:spcPct val="90000"/>
                </a:lnSpc>
                <a:defRPr/>
              </a:pPr>
              <a:r>
                <a:rPr lang="en-US" sz="700" b="1" kern="0" dirty="0">
                  <a:solidFill>
                    <a:schemeClr val="bg1"/>
                  </a:solidFill>
                  <a:latin typeface="Segoe UI Semibold"/>
                </a:rPr>
                <a:t>4</a:t>
              </a:r>
            </a:p>
          </p:txBody>
        </p:sp>
      </p:grpSp>
      <p:cxnSp>
        <p:nvCxnSpPr>
          <p:cNvPr id="27" name="Straight Connector 26">
            <a:extLst>
              <a:ext uri="{FF2B5EF4-FFF2-40B4-BE49-F238E27FC236}">
                <a16:creationId xmlns:a16="http://schemas.microsoft.com/office/drawing/2014/main" id="{5218121F-CA90-4AC4-A612-E59A7F8E04AC}"/>
              </a:ext>
            </a:extLst>
          </p:cNvPr>
          <p:cNvCxnSpPr>
            <a:cxnSpLocks/>
          </p:cNvCxnSpPr>
          <p:nvPr/>
        </p:nvCxnSpPr>
        <p:spPr>
          <a:xfrm flipV="1">
            <a:off x="7000043" y="3445586"/>
            <a:ext cx="0" cy="1340200"/>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1DF34FA-9A47-4FD8-BFD3-CDA7F51AC705}"/>
              </a:ext>
            </a:extLst>
          </p:cNvPr>
          <p:cNvCxnSpPr>
            <a:cxnSpLocks/>
          </p:cNvCxnSpPr>
          <p:nvPr/>
        </p:nvCxnSpPr>
        <p:spPr>
          <a:xfrm>
            <a:off x="8199570" y="2265257"/>
            <a:ext cx="0" cy="283877"/>
          </a:xfrm>
          <a:prstGeom prst="line">
            <a:avLst/>
          </a:prstGeom>
          <a:ln w="635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21337B5-7238-4A33-BC17-E809F1CAEC53}"/>
              </a:ext>
            </a:extLst>
          </p:cNvPr>
          <p:cNvCxnSpPr>
            <a:cxnSpLocks/>
          </p:cNvCxnSpPr>
          <p:nvPr/>
        </p:nvCxnSpPr>
        <p:spPr>
          <a:xfrm flipV="1">
            <a:off x="7910375" y="3455018"/>
            <a:ext cx="0" cy="1340200"/>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5" name="Right Brace 54">
            <a:extLst>
              <a:ext uri="{FF2B5EF4-FFF2-40B4-BE49-F238E27FC236}">
                <a16:creationId xmlns:a16="http://schemas.microsoft.com/office/drawing/2014/main" id="{09A3D84C-91D2-4349-8A90-D6BCC58BE4E5}"/>
              </a:ext>
            </a:extLst>
          </p:cNvPr>
          <p:cNvSpPr/>
          <p:nvPr/>
        </p:nvSpPr>
        <p:spPr>
          <a:xfrm>
            <a:off x="8039948" y="2680145"/>
            <a:ext cx="90356" cy="361001"/>
          </a:xfrm>
          <a:prstGeom prst="rightBrace">
            <a:avLst>
              <a:gd name="adj1" fmla="val 44540"/>
              <a:gd name="adj2" fmla="val 50000"/>
            </a:avLst>
          </a:prstGeom>
          <a:noFill/>
          <a:ln w="15875" cap="flat" cmpd="sng" algn="ctr">
            <a:solidFill>
              <a:srgbClr val="0078D4"/>
            </a:solidFill>
            <a:prstDash val="solid"/>
            <a:miter lim="800000"/>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66" name="Straight Connector 65">
            <a:extLst>
              <a:ext uri="{FF2B5EF4-FFF2-40B4-BE49-F238E27FC236}">
                <a16:creationId xmlns:a16="http://schemas.microsoft.com/office/drawing/2014/main" id="{7153ECD8-289B-4F26-BDE6-4CB548CFBCC8}"/>
              </a:ext>
            </a:extLst>
          </p:cNvPr>
          <p:cNvCxnSpPr>
            <a:cxnSpLocks/>
          </p:cNvCxnSpPr>
          <p:nvPr/>
        </p:nvCxnSpPr>
        <p:spPr>
          <a:xfrm flipH="1">
            <a:off x="7763165" y="2684149"/>
            <a:ext cx="265144" cy="0"/>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FB43CE5-CBF3-4CEE-824D-14D355EC7A6F}"/>
              </a:ext>
            </a:extLst>
          </p:cNvPr>
          <p:cNvCxnSpPr>
            <a:cxnSpLocks/>
          </p:cNvCxnSpPr>
          <p:nvPr/>
        </p:nvCxnSpPr>
        <p:spPr>
          <a:xfrm flipH="1">
            <a:off x="7777979" y="3041319"/>
            <a:ext cx="265144" cy="0"/>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4D8028C7-5128-4B02-B0C6-93A1B7E1CBCF}"/>
              </a:ext>
            </a:extLst>
          </p:cNvPr>
          <p:cNvGrpSpPr/>
          <p:nvPr/>
        </p:nvGrpSpPr>
        <p:grpSpPr>
          <a:xfrm>
            <a:off x="8239750" y="2800103"/>
            <a:ext cx="125025" cy="125025"/>
            <a:chOff x="4703933" y="4552782"/>
            <a:chExt cx="125025" cy="125025"/>
          </a:xfrm>
        </p:grpSpPr>
        <p:sp>
          <p:nvSpPr>
            <p:cNvPr id="241" name="Oval 240">
              <a:extLst>
                <a:ext uri="{FF2B5EF4-FFF2-40B4-BE49-F238E27FC236}">
                  <a16:creationId xmlns:a16="http://schemas.microsoft.com/office/drawing/2014/main" id="{C949BAD7-F592-48F4-87B8-74B70CAB7B06}"/>
                </a:ext>
              </a:extLst>
            </p:cNvPr>
            <p:cNvSpPr/>
            <p:nvPr/>
          </p:nvSpPr>
          <p:spPr bwMode="auto">
            <a:xfrm>
              <a:off x="4703933" y="4552782"/>
              <a:ext cx="125025" cy="125025"/>
            </a:xfrm>
            <a:prstGeom prst="ellipse">
              <a:avLst/>
            </a:prstGeom>
            <a:solidFill>
              <a:srgbClr val="00B0F0"/>
            </a:solidFill>
            <a:ln w="19050">
              <a:solidFill>
                <a:srgbClr val="0078D4"/>
              </a:solid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CA" sz="1050" b="1" dirty="0" err="1">
                <a:solidFill>
                  <a:schemeClr val="bg1"/>
                </a:solidFill>
                <a:ea typeface="Segoe UI" pitchFamily="34" charset="0"/>
                <a:cs typeface="Segoe UI" pitchFamily="34" charset="0"/>
              </a:endParaRPr>
            </a:p>
          </p:txBody>
        </p:sp>
        <p:sp>
          <p:nvSpPr>
            <p:cNvPr id="242" name="Rectangle 241">
              <a:extLst>
                <a:ext uri="{FF2B5EF4-FFF2-40B4-BE49-F238E27FC236}">
                  <a16:creationId xmlns:a16="http://schemas.microsoft.com/office/drawing/2014/main" id="{F1BD0ED8-883A-40EF-9149-72E24C3A0DB7}"/>
                </a:ext>
              </a:extLst>
            </p:cNvPr>
            <p:cNvSpPr/>
            <p:nvPr/>
          </p:nvSpPr>
          <p:spPr>
            <a:xfrm>
              <a:off x="4743587" y="4566820"/>
              <a:ext cx="45719" cy="96950"/>
            </a:xfrm>
            <a:prstGeom prst="rect">
              <a:avLst/>
            </a:prstGeom>
          </p:spPr>
          <p:txBody>
            <a:bodyPr wrap="square" lIns="0" tIns="0" rIns="0" bIns="0" anchor="b" anchorCtr="0">
              <a:spAutoFit/>
            </a:bodyPr>
            <a:lstStyle/>
            <a:p>
              <a:pPr indent="-399944" algn="ctr" defTabSz="799917" fontAlgn="base">
                <a:lnSpc>
                  <a:spcPct val="90000"/>
                </a:lnSpc>
                <a:defRPr/>
              </a:pPr>
              <a:r>
                <a:rPr lang="en-US" sz="700" b="1" kern="0" dirty="0">
                  <a:solidFill>
                    <a:schemeClr val="bg1"/>
                  </a:solidFill>
                  <a:latin typeface="Segoe UI Semibold"/>
                </a:rPr>
                <a:t>5</a:t>
              </a:r>
            </a:p>
          </p:txBody>
        </p:sp>
      </p:grpSp>
      <p:sp>
        <p:nvSpPr>
          <p:cNvPr id="74" name="Right Brace 73">
            <a:extLst>
              <a:ext uri="{FF2B5EF4-FFF2-40B4-BE49-F238E27FC236}">
                <a16:creationId xmlns:a16="http://schemas.microsoft.com/office/drawing/2014/main" id="{BE2A4020-2C35-4FAF-A650-B6EA3F38A772}"/>
              </a:ext>
            </a:extLst>
          </p:cNvPr>
          <p:cNvSpPr/>
          <p:nvPr/>
        </p:nvSpPr>
        <p:spPr>
          <a:xfrm rot="5400000">
            <a:off x="8590086" y="4613370"/>
            <a:ext cx="101905" cy="465464"/>
          </a:xfrm>
          <a:prstGeom prst="rightBrace">
            <a:avLst>
              <a:gd name="adj1" fmla="val 44540"/>
              <a:gd name="adj2" fmla="val 50000"/>
            </a:avLst>
          </a:prstGeom>
          <a:noFill/>
          <a:ln w="15875" cap="flat" cmpd="sng" algn="ctr">
            <a:solidFill>
              <a:srgbClr val="0078D4"/>
            </a:solidFill>
            <a:prstDash val="solid"/>
            <a:miter lim="800000"/>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75" name="Straight Connector 74">
            <a:extLst>
              <a:ext uri="{FF2B5EF4-FFF2-40B4-BE49-F238E27FC236}">
                <a16:creationId xmlns:a16="http://schemas.microsoft.com/office/drawing/2014/main" id="{FF0A7FEC-B1EA-48E0-8AB2-E83B7D3E402D}"/>
              </a:ext>
            </a:extLst>
          </p:cNvPr>
          <p:cNvCxnSpPr>
            <a:cxnSpLocks/>
          </p:cNvCxnSpPr>
          <p:nvPr/>
        </p:nvCxnSpPr>
        <p:spPr>
          <a:xfrm flipV="1">
            <a:off x="8408307" y="3715197"/>
            <a:ext cx="0" cy="1077328"/>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5DD2C91-85A7-4093-BC9A-BA17056EA9EE}"/>
              </a:ext>
            </a:extLst>
          </p:cNvPr>
          <p:cNvCxnSpPr>
            <a:cxnSpLocks/>
          </p:cNvCxnSpPr>
          <p:nvPr/>
        </p:nvCxnSpPr>
        <p:spPr>
          <a:xfrm flipV="1">
            <a:off x="8873783" y="3717713"/>
            <a:ext cx="0" cy="1077328"/>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53" name="Group 252">
            <a:extLst>
              <a:ext uri="{FF2B5EF4-FFF2-40B4-BE49-F238E27FC236}">
                <a16:creationId xmlns:a16="http://schemas.microsoft.com/office/drawing/2014/main" id="{E323BBDC-AB38-49C6-B52B-7E8B67577CCE}"/>
              </a:ext>
            </a:extLst>
          </p:cNvPr>
          <p:cNvGrpSpPr/>
          <p:nvPr/>
        </p:nvGrpSpPr>
        <p:grpSpPr>
          <a:xfrm>
            <a:off x="8578221" y="4989275"/>
            <a:ext cx="125025" cy="125025"/>
            <a:chOff x="4703933" y="4552782"/>
            <a:chExt cx="125025" cy="125025"/>
          </a:xfrm>
        </p:grpSpPr>
        <p:sp>
          <p:nvSpPr>
            <p:cNvPr id="254" name="Oval 253">
              <a:extLst>
                <a:ext uri="{FF2B5EF4-FFF2-40B4-BE49-F238E27FC236}">
                  <a16:creationId xmlns:a16="http://schemas.microsoft.com/office/drawing/2014/main" id="{A663B19B-84F6-4271-801F-83E4DC45B5C9}"/>
                </a:ext>
              </a:extLst>
            </p:cNvPr>
            <p:cNvSpPr/>
            <p:nvPr/>
          </p:nvSpPr>
          <p:spPr bwMode="auto">
            <a:xfrm>
              <a:off x="4703933" y="4552782"/>
              <a:ext cx="125025" cy="125025"/>
            </a:xfrm>
            <a:prstGeom prst="ellipse">
              <a:avLst/>
            </a:prstGeom>
            <a:solidFill>
              <a:srgbClr val="00B0F0"/>
            </a:solidFill>
            <a:ln w="19050">
              <a:solidFill>
                <a:srgbClr val="0078D4"/>
              </a:solid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CA" sz="1050" b="1" dirty="0" err="1">
                <a:solidFill>
                  <a:schemeClr val="bg1"/>
                </a:solidFill>
                <a:ea typeface="Segoe UI" pitchFamily="34" charset="0"/>
                <a:cs typeface="Segoe UI" pitchFamily="34" charset="0"/>
              </a:endParaRPr>
            </a:p>
          </p:txBody>
        </p:sp>
        <p:sp>
          <p:nvSpPr>
            <p:cNvPr id="255" name="Rectangle 254">
              <a:extLst>
                <a:ext uri="{FF2B5EF4-FFF2-40B4-BE49-F238E27FC236}">
                  <a16:creationId xmlns:a16="http://schemas.microsoft.com/office/drawing/2014/main" id="{A290575A-E677-4FE8-A75C-49582F06B4B5}"/>
                </a:ext>
              </a:extLst>
            </p:cNvPr>
            <p:cNvSpPr/>
            <p:nvPr/>
          </p:nvSpPr>
          <p:spPr>
            <a:xfrm>
              <a:off x="4743587" y="4566820"/>
              <a:ext cx="45719" cy="96950"/>
            </a:xfrm>
            <a:prstGeom prst="rect">
              <a:avLst/>
            </a:prstGeom>
          </p:spPr>
          <p:txBody>
            <a:bodyPr wrap="square" lIns="0" tIns="0" rIns="0" bIns="0" anchor="b" anchorCtr="0">
              <a:spAutoFit/>
            </a:bodyPr>
            <a:lstStyle/>
            <a:p>
              <a:pPr indent="-399944" algn="ctr" defTabSz="799917" fontAlgn="base">
                <a:lnSpc>
                  <a:spcPct val="90000"/>
                </a:lnSpc>
                <a:defRPr/>
              </a:pPr>
              <a:r>
                <a:rPr lang="en-US" sz="700" b="1" kern="0" dirty="0">
                  <a:solidFill>
                    <a:schemeClr val="bg1"/>
                  </a:solidFill>
                  <a:latin typeface="Segoe UI Semibold"/>
                </a:rPr>
                <a:t>6</a:t>
              </a:r>
            </a:p>
          </p:txBody>
        </p:sp>
      </p:grpSp>
      <p:sp>
        <p:nvSpPr>
          <p:cNvPr id="256" name="Right Brace 255">
            <a:extLst>
              <a:ext uri="{FF2B5EF4-FFF2-40B4-BE49-F238E27FC236}">
                <a16:creationId xmlns:a16="http://schemas.microsoft.com/office/drawing/2014/main" id="{E73DAECF-DC30-4419-B273-0876943AF858}"/>
              </a:ext>
            </a:extLst>
          </p:cNvPr>
          <p:cNvSpPr/>
          <p:nvPr/>
        </p:nvSpPr>
        <p:spPr>
          <a:xfrm>
            <a:off x="6486916" y="2680145"/>
            <a:ext cx="90356" cy="361001"/>
          </a:xfrm>
          <a:prstGeom prst="rightBrace">
            <a:avLst>
              <a:gd name="adj1" fmla="val 44540"/>
              <a:gd name="adj2" fmla="val 50000"/>
            </a:avLst>
          </a:prstGeom>
          <a:noFill/>
          <a:ln w="15875" cap="flat" cmpd="sng" algn="ctr">
            <a:solidFill>
              <a:srgbClr val="0078D4"/>
            </a:solidFill>
            <a:prstDash val="solid"/>
            <a:miter lim="800000"/>
            <a:headEnd type="none" w="lg" len="med"/>
            <a:tailEnd type="none" w="lg"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257" name="Straight Connector 256">
            <a:extLst>
              <a:ext uri="{FF2B5EF4-FFF2-40B4-BE49-F238E27FC236}">
                <a16:creationId xmlns:a16="http://schemas.microsoft.com/office/drawing/2014/main" id="{93C45330-8CCC-42AB-B59B-741D53918082}"/>
              </a:ext>
            </a:extLst>
          </p:cNvPr>
          <p:cNvCxnSpPr>
            <a:cxnSpLocks/>
          </p:cNvCxnSpPr>
          <p:nvPr/>
        </p:nvCxnSpPr>
        <p:spPr>
          <a:xfrm flipH="1">
            <a:off x="6210133" y="2684149"/>
            <a:ext cx="265144" cy="0"/>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AAA0B76-2300-466C-89FC-F16C5A84AA58}"/>
              </a:ext>
            </a:extLst>
          </p:cNvPr>
          <p:cNvCxnSpPr>
            <a:cxnSpLocks/>
          </p:cNvCxnSpPr>
          <p:nvPr/>
        </p:nvCxnSpPr>
        <p:spPr>
          <a:xfrm flipH="1">
            <a:off x="6224947" y="3034969"/>
            <a:ext cx="265144" cy="0"/>
          </a:xfrm>
          <a:prstGeom prst="line">
            <a:avLst/>
          </a:prstGeom>
          <a:ln w="6350">
            <a:solidFill>
              <a:srgbClr val="0078D4">
                <a:alpha val="50000"/>
              </a:srgb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59" name="Group 258">
            <a:extLst>
              <a:ext uri="{FF2B5EF4-FFF2-40B4-BE49-F238E27FC236}">
                <a16:creationId xmlns:a16="http://schemas.microsoft.com/office/drawing/2014/main" id="{BCBEED6B-4127-478D-9319-E1287B2A4A48}"/>
              </a:ext>
            </a:extLst>
          </p:cNvPr>
          <p:cNvGrpSpPr/>
          <p:nvPr/>
        </p:nvGrpSpPr>
        <p:grpSpPr>
          <a:xfrm>
            <a:off x="6686718" y="2800103"/>
            <a:ext cx="125025" cy="125025"/>
            <a:chOff x="4703933" y="4552782"/>
            <a:chExt cx="125025" cy="125025"/>
          </a:xfrm>
        </p:grpSpPr>
        <p:sp>
          <p:nvSpPr>
            <p:cNvPr id="260" name="Oval 259">
              <a:extLst>
                <a:ext uri="{FF2B5EF4-FFF2-40B4-BE49-F238E27FC236}">
                  <a16:creationId xmlns:a16="http://schemas.microsoft.com/office/drawing/2014/main" id="{86A61F61-DAD4-4F9E-B3BB-AA22D00C6DE5}"/>
                </a:ext>
              </a:extLst>
            </p:cNvPr>
            <p:cNvSpPr/>
            <p:nvPr/>
          </p:nvSpPr>
          <p:spPr bwMode="auto">
            <a:xfrm>
              <a:off x="4703933" y="4552782"/>
              <a:ext cx="125025" cy="125025"/>
            </a:xfrm>
            <a:prstGeom prst="ellipse">
              <a:avLst/>
            </a:prstGeom>
            <a:solidFill>
              <a:srgbClr val="00B0F0"/>
            </a:solidFill>
            <a:ln w="19050">
              <a:solidFill>
                <a:srgbClr val="0078D4"/>
              </a:solidFill>
              <a:headEnd type="none" w="med" len="med"/>
              <a:tailEnd type="none" w="med" len="med"/>
            </a:ln>
            <a:effectLst>
              <a:glow rad="63500">
                <a:schemeClr val="accent3">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CA" sz="1050" b="1" dirty="0" err="1">
                <a:solidFill>
                  <a:schemeClr val="bg1"/>
                </a:solidFill>
                <a:ea typeface="Segoe UI" pitchFamily="34" charset="0"/>
                <a:cs typeface="Segoe UI" pitchFamily="34" charset="0"/>
              </a:endParaRPr>
            </a:p>
          </p:txBody>
        </p:sp>
        <p:sp>
          <p:nvSpPr>
            <p:cNvPr id="261" name="Rectangle 260">
              <a:extLst>
                <a:ext uri="{FF2B5EF4-FFF2-40B4-BE49-F238E27FC236}">
                  <a16:creationId xmlns:a16="http://schemas.microsoft.com/office/drawing/2014/main" id="{32748C5C-40C0-4597-A13E-7D220F79874C}"/>
                </a:ext>
              </a:extLst>
            </p:cNvPr>
            <p:cNvSpPr/>
            <p:nvPr/>
          </p:nvSpPr>
          <p:spPr>
            <a:xfrm>
              <a:off x="4743587" y="4566820"/>
              <a:ext cx="45719" cy="96950"/>
            </a:xfrm>
            <a:prstGeom prst="rect">
              <a:avLst/>
            </a:prstGeom>
          </p:spPr>
          <p:txBody>
            <a:bodyPr wrap="square" lIns="0" tIns="0" rIns="0" bIns="0" anchor="b" anchorCtr="0">
              <a:spAutoFit/>
            </a:bodyPr>
            <a:lstStyle/>
            <a:p>
              <a:pPr indent="-399944" algn="ctr" defTabSz="799917" fontAlgn="base">
                <a:lnSpc>
                  <a:spcPct val="90000"/>
                </a:lnSpc>
                <a:defRPr/>
              </a:pPr>
              <a:r>
                <a:rPr lang="en-US" sz="700" b="1" kern="0" dirty="0">
                  <a:solidFill>
                    <a:schemeClr val="bg1"/>
                  </a:solidFill>
                  <a:latin typeface="Segoe UI Semibold"/>
                </a:rPr>
                <a:t>7</a:t>
              </a:r>
            </a:p>
          </p:txBody>
        </p:sp>
      </p:grpSp>
    </p:spTree>
    <p:extLst>
      <p:ext uri="{BB962C8B-B14F-4D97-AF65-F5344CB8AC3E}">
        <p14:creationId xmlns:p14="http://schemas.microsoft.com/office/powerpoint/2010/main" val="7657940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1689E15-225D-4E31-B5D6-19610D9A6F0C}"/>
              </a:ext>
            </a:extLst>
          </p:cNvPr>
          <p:cNvSpPr/>
          <p:nvPr/>
        </p:nvSpPr>
        <p:spPr bwMode="auto">
          <a:xfrm>
            <a:off x="776495" y="939742"/>
            <a:ext cx="1528967" cy="1437144"/>
          </a:xfrm>
          <a:prstGeom prst="rect">
            <a:avLst/>
          </a:prstGeom>
          <a:solidFill>
            <a:schemeClr val="bg1"/>
          </a:solid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4" name="TextBox 13">
            <a:extLst>
              <a:ext uri="{FF2B5EF4-FFF2-40B4-BE49-F238E27FC236}">
                <a16:creationId xmlns:a16="http://schemas.microsoft.com/office/drawing/2014/main" id="{F89CC77B-E692-47F9-A018-F0BF4A048AD4}"/>
              </a:ext>
            </a:extLst>
          </p:cNvPr>
          <p:cNvSpPr txBox="1"/>
          <p:nvPr/>
        </p:nvSpPr>
        <p:spPr>
          <a:xfrm>
            <a:off x="807150" y="1041994"/>
            <a:ext cx="1514829" cy="1252651"/>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turbine_raw</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timestamp</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angle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rpm</a:t>
            </a:r>
          </a:p>
        </p:txBody>
      </p:sp>
      <p:sp>
        <p:nvSpPr>
          <p:cNvPr id="2" name="Rectangle 1">
            <a:extLst>
              <a:ext uri="{FF2B5EF4-FFF2-40B4-BE49-F238E27FC236}">
                <a16:creationId xmlns:a16="http://schemas.microsoft.com/office/drawing/2014/main" id="{A27B5345-5EEC-4A34-8ACF-3726CFD643E0}"/>
              </a:ext>
            </a:extLst>
          </p:cNvPr>
          <p:cNvSpPr/>
          <p:nvPr/>
        </p:nvSpPr>
        <p:spPr bwMode="auto">
          <a:xfrm>
            <a:off x="776495" y="2488184"/>
            <a:ext cx="1528967" cy="1586665"/>
          </a:xfrm>
          <a:prstGeom prst="rect">
            <a:avLst/>
          </a:prstGeom>
          <a:solidFill>
            <a:schemeClr val="bg1"/>
          </a:solid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4EE28438-8972-4CC4-B1CE-CF18E4BBA1DF}"/>
              </a:ext>
            </a:extLst>
          </p:cNvPr>
          <p:cNvSpPr/>
          <p:nvPr/>
        </p:nvSpPr>
        <p:spPr bwMode="auto">
          <a:xfrm>
            <a:off x="4680358" y="2488184"/>
            <a:ext cx="1528967" cy="1586665"/>
          </a:xfrm>
          <a:prstGeom prst="rect">
            <a:avLst/>
          </a:prstGeom>
          <a:no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D2228E46-0226-4053-958A-6E4B66528513}"/>
              </a:ext>
            </a:extLst>
          </p:cNvPr>
          <p:cNvSpPr/>
          <p:nvPr/>
        </p:nvSpPr>
        <p:spPr bwMode="auto">
          <a:xfrm>
            <a:off x="4680358" y="939742"/>
            <a:ext cx="1528967" cy="1437144"/>
          </a:xfrm>
          <a:prstGeom prst="rect">
            <a:avLst/>
          </a:prstGeom>
          <a:solidFill>
            <a:schemeClr val="bg1"/>
          </a:solid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B2C7C61C-1713-4E88-9F04-7F60388E2CDC}"/>
              </a:ext>
            </a:extLst>
          </p:cNvPr>
          <p:cNvSpPr/>
          <p:nvPr/>
        </p:nvSpPr>
        <p:spPr bwMode="auto">
          <a:xfrm>
            <a:off x="8818832" y="582534"/>
            <a:ext cx="2535708" cy="2140373"/>
          </a:xfrm>
          <a:prstGeom prst="rect">
            <a:avLst/>
          </a:prstGeom>
          <a:no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DDA18C82-FF41-4421-B43F-66F249F26747}"/>
              </a:ext>
            </a:extLst>
          </p:cNvPr>
          <p:cNvSpPr/>
          <p:nvPr/>
        </p:nvSpPr>
        <p:spPr bwMode="auto">
          <a:xfrm>
            <a:off x="8818832" y="2820899"/>
            <a:ext cx="2535708" cy="1094154"/>
          </a:xfrm>
          <a:prstGeom prst="rect">
            <a:avLst/>
          </a:prstGeom>
          <a:no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7597785A-0138-43C6-9C23-A4FEB78A53FA}"/>
              </a:ext>
            </a:extLst>
          </p:cNvPr>
          <p:cNvSpPr/>
          <p:nvPr/>
        </p:nvSpPr>
        <p:spPr bwMode="auto">
          <a:xfrm>
            <a:off x="8809954" y="4013045"/>
            <a:ext cx="2544586" cy="905184"/>
          </a:xfrm>
          <a:prstGeom prst="rect">
            <a:avLst/>
          </a:prstGeom>
          <a:no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2" name="Rectangle 51">
            <a:extLst>
              <a:ext uri="{FF2B5EF4-FFF2-40B4-BE49-F238E27FC236}">
                <a16:creationId xmlns:a16="http://schemas.microsoft.com/office/drawing/2014/main" id="{944B6F39-1D81-4FF9-A66B-5737C81B2070}"/>
              </a:ext>
            </a:extLst>
          </p:cNvPr>
          <p:cNvSpPr/>
          <p:nvPr/>
        </p:nvSpPr>
        <p:spPr bwMode="auto">
          <a:xfrm>
            <a:off x="214986" y="5088723"/>
            <a:ext cx="11787623" cy="921460"/>
          </a:xfrm>
          <a:prstGeom prst="rect">
            <a:avLst/>
          </a:prstGeom>
          <a:solidFill>
            <a:schemeClr val="bg1"/>
          </a:solidFill>
          <a:ln w="25400">
            <a:gradFill>
              <a:gsLst>
                <a:gs pos="0">
                  <a:schemeClr val="accent3"/>
                </a:gs>
                <a:gs pos="100000">
                  <a:srgbClr val="00B0F0"/>
                </a:gs>
              </a:gsLst>
              <a:lin ang="5400000" scaled="1"/>
            </a:gra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cxnSp>
        <p:nvCxnSpPr>
          <p:cNvPr id="54" name="Straight Arrow Connector 53">
            <a:extLst>
              <a:ext uri="{FF2B5EF4-FFF2-40B4-BE49-F238E27FC236}">
                <a16:creationId xmlns:a16="http://schemas.microsoft.com/office/drawing/2014/main" id="{15218D4C-1D7E-45FE-8A1A-7F459FF37973}"/>
              </a:ext>
            </a:extLst>
          </p:cNvPr>
          <p:cNvCxnSpPr>
            <a:cxnSpLocks/>
            <a:endCxn id="2" idx="1"/>
          </p:cNvCxnSpPr>
          <p:nvPr/>
        </p:nvCxnSpPr>
        <p:spPr>
          <a:xfrm>
            <a:off x="214986" y="3281516"/>
            <a:ext cx="561509" cy="1"/>
          </a:xfrm>
          <a:prstGeom prst="straightConnector1">
            <a:avLst/>
          </a:prstGeom>
          <a:ln w="19050">
            <a:solidFill>
              <a:srgbClr val="0078D4"/>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CD1D79F-33AF-44EA-9200-F2850970CD05}"/>
              </a:ext>
            </a:extLst>
          </p:cNvPr>
          <p:cNvCxnSpPr>
            <a:cxnSpLocks/>
            <a:endCxn id="24" idx="1"/>
          </p:cNvCxnSpPr>
          <p:nvPr/>
        </p:nvCxnSpPr>
        <p:spPr>
          <a:xfrm>
            <a:off x="214986" y="1658314"/>
            <a:ext cx="561509" cy="0"/>
          </a:xfrm>
          <a:prstGeom prst="straightConnector1">
            <a:avLst/>
          </a:prstGeom>
          <a:ln w="19050">
            <a:solidFill>
              <a:srgbClr val="0078D4"/>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EE7B8A8-E258-49E4-B4A7-73FB3A41104E}"/>
              </a:ext>
            </a:extLst>
          </p:cNvPr>
          <p:cNvCxnSpPr>
            <a:cxnSpLocks/>
            <a:endCxn id="39" idx="1"/>
          </p:cNvCxnSpPr>
          <p:nvPr/>
        </p:nvCxnSpPr>
        <p:spPr>
          <a:xfrm>
            <a:off x="2317868" y="3281516"/>
            <a:ext cx="2362490" cy="1"/>
          </a:xfrm>
          <a:prstGeom prst="straightConnector1">
            <a:avLst/>
          </a:prstGeom>
          <a:ln w="19050">
            <a:solidFill>
              <a:srgbClr val="0078D4"/>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5FD9531-93C0-4185-8ED7-2EA2A47C8785}"/>
              </a:ext>
            </a:extLst>
          </p:cNvPr>
          <p:cNvCxnSpPr>
            <a:cxnSpLocks/>
            <a:endCxn id="43" idx="1"/>
          </p:cNvCxnSpPr>
          <p:nvPr/>
        </p:nvCxnSpPr>
        <p:spPr>
          <a:xfrm>
            <a:off x="2317868" y="1658314"/>
            <a:ext cx="2362490" cy="0"/>
          </a:xfrm>
          <a:prstGeom prst="straightConnector1">
            <a:avLst/>
          </a:prstGeom>
          <a:ln w="19050">
            <a:solidFill>
              <a:srgbClr val="0078D4"/>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E6BA60A-7329-4B7D-AFF1-8C9BBB21FD4C}"/>
              </a:ext>
            </a:extLst>
          </p:cNvPr>
          <p:cNvCxnSpPr>
            <a:cxnSpLocks/>
          </p:cNvCxnSpPr>
          <p:nvPr/>
        </p:nvCxnSpPr>
        <p:spPr>
          <a:xfrm>
            <a:off x="6239980" y="1656910"/>
            <a:ext cx="2569974" cy="0"/>
          </a:xfrm>
          <a:prstGeom prst="straightConnector1">
            <a:avLst/>
          </a:prstGeom>
          <a:ln w="19050">
            <a:solidFill>
              <a:srgbClr val="0078D4"/>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ED1DFC70-4ACC-47A0-B7A3-DF6CF2D31869}"/>
              </a:ext>
            </a:extLst>
          </p:cNvPr>
          <p:cNvCxnSpPr>
            <a:cxnSpLocks/>
            <a:endCxn id="46" idx="1"/>
          </p:cNvCxnSpPr>
          <p:nvPr/>
        </p:nvCxnSpPr>
        <p:spPr>
          <a:xfrm flipV="1">
            <a:off x="6239980" y="1652721"/>
            <a:ext cx="2578852" cy="1628795"/>
          </a:xfrm>
          <a:prstGeom prst="bentConnector3">
            <a:avLst>
              <a:gd name="adj1" fmla="val 48967"/>
            </a:avLst>
          </a:prstGeom>
          <a:ln>
            <a:solidFill>
              <a:srgbClr val="077BD6"/>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5F34E4B-7E06-46CF-A0EA-44623278334B}"/>
              </a:ext>
            </a:extLst>
          </p:cNvPr>
          <p:cNvCxnSpPr>
            <a:cxnSpLocks/>
          </p:cNvCxnSpPr>
          <p:nvPr/>
        </p:nvCxnSpPr>
        <p:spPr>
          <a:xfrm>
            <a:off x="11354540" y="1652721"/>
            <a:ext cx="514905" cy="0"/>
          </a:xfrm>
          <a:prstGeom prst="straightConnector1">
            <a:avLst/>
          </a:prstGeom>
          <a:ln w="19050">
            <a:solidFill>
              <a:srgbClr val="0078D4"/>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760E2E-D72C-4FC6-9956-B1C175938806}"/>
              </a:ext>
            </a:extLst>
          </p:cNvPr>
          <p:cNvCxnSpPr>
            <a:cxnSpLocks/>
          </p:cNvCxnSpPr>
          <p:nvPr/>
        </p:nvCxnSpPr>
        <p:spPr>
          <a:xfrm>
            <a:off x="11354540" y="3281516"/>
            <a:ext cx="514905" cy="0"/>
          </a:xfrm>
          <a:prstGeom prst="straightConnector1">
            <a:avLst/>
          </a:prstGeom>
          <a:ln w="19050">
            <a:solidFill>
              <a:srgbClr val="0078D4"/>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9B0D8F2-342E-4F74-AB0A-97916ECA3787}"/>
              </a:ext>
            </a:extLst>
          </p:cNvPr>
          <p:cNvCxnSpPr>
            <a:cxnSpLocks/>
          </p:cNvCxnSpPr>
          <p:nvPr/>
        </p:nvCxnSpPr>
        <p:spPr>
          <a:xfrm>
            <a:off x="11354540" y="4477299"/>
            <a:ext cx="514905" cy="0"/>
          </a:xfrm>
          <a:prstGeom prst="straightConnector1">
            <a:avLst/>
          </a:prstGeom>
          <a:ln w="19050">
            <a:solidFill>
              <a:srgbClr val="0078D4"/>
            </a:solidFill>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81AC988D-21C5-4741-9BB4-A009A7CF427B}"/>
              </a:ext>
            </a:extLst>
          </p:cNvPr>
          <p:cNvPicPr>
            <a:picLocks noChangeAspect="1"/>
          </p:cNvPicPr>
          <p:nvPr/>
        </p:nvPicPr>
        <p:blipFill>
          <a:blip r:embed="rId3"/>
          <a:srcRect/>
          <a:stretch/>
        </p:blipFill>
        <p:spPr>
          <a:xfrm>
            <a:off x="819704" y="4417550"/>
            <a:ext cx="374339" cy="374339"/>
          </a:xfrm>
          <a:prstGeom prst="rect">
            <a:avLst/>
          </a:prstGeom>
        </p:spPr>
      </p:pic>
      <p:pic>
        <p:nvPicPr>
          <p:cNvPr id="91" name="Picture 90">
            <a:extLst>
              <a:ext uri="{FF2B5EF4-FFF2-40B4-BE49-F238E27FC236}">
                <a16:creationId xmlns:a16="http://schemas.microsoft.com/office/drawing/2014/main" id="{F4D46120-ABB8-4B96-8B50-0EBE1B2083B3}"/>
              </a:ext>
            </a:extLst>
          </p:cNvPr>
          <p:cNvPicPr>
            <a:picLocks noChangeAspect="1"/>
          </p:cNvPicPr>
          <p:nvPr/>
        </p:nvPicPr>
        <p:blipFill>
          <a:blip r:embed="rId3"/>
          <a:srcRect/>
          <a:stretch/>
        </p:blipFill>
        <p:spPr>
          <a:xfrm>
            <a:off x="4746939" y="4417550"/>
            <a:ext cx="374339" cy="374339"/>
          </a:xfrm>
          <a:prstGeom prst="rect">
            <a:avLst/>
          </a:prstGeom>
        </p:spPr>
      </p:pic>
      <p:sp>
        <p:nvSpPr>
          <p:cNvPr id="94" name="Rectangle 93">
            <a:extLst>
              <a:ext uri="{FF2B5EF4-FFF2-40B4-BE49-F238E27FC236}">
                <a16:creationId xmlns:a16="http://schemas.microsoft.com/office/drawing/2014/main" id="{1EFA54E2-16D2-42C1-BCA3-78B6D98FD00D}"/>
              </a:ext>
            </a:extLst>
          </p:cNvPr>
          <p:cNvSpPr/>
          <p:nvPr/>
        </p:nvSpPr>
        <p:spPr bwMode="auto">
          <a:xfrm>
            <a:off x="3402351" y="5957379"/>
            <a:ext cx="5435145" cy="5047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chemeClr val="tx1"/>
                </a:solidFill>
                <a:effectLst/>
                <a:uLnTx/>
                <a:uFillTx/>
                <a:latin typeface="+mj-lt"/>
                <a:ea typeface="Segoe UI" pitchFamily="34" charset="0"/>
                <a:cs typeface="Cascadia Code" panose="020B0609020000020004" pitchFamily="49" charset="0"/>
              </a:rPr>
              <a:t>Blob Storage</a:t>
            </a:r>
          </a:p>
        </p:txBody>
      </p:sp>
      <p:sp>
        <p:nvSpPr>
          <p:cNvPr id="96" name="Rectangle 95">
            <a:extLst>
              <a:ext uri="{FF2B5EF4-FFF2-40B4-BE49-F238E27FC236}">
                <a16:creationId xmlns:a16="http://schemas.microsoft.com/office/drawing/2014/main" id="{F565F040-DB69-4F09-8EA5-C0319A0D5514}"/>
              </a:ext>
            </a:extLst>
          </p:cNvPr>
          <p:cNvSpPr/>
          <p:nvPr/>
        </p:nvSpPr>
        <p:spPr bwMode="auto">
          <a:xfrm>
            <a:off x="-68377" y="3158996"/>
            <a:ext cx="1085340"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050" i="0" u="none" strike="noStrike" kern="1200" cap="none" normalizeH="0" noProof="0" dirty="0">
                <a:ln>
                  <a:noFill/>
                </a:ln>
                <a:solidFill>
                  <a:srgbClr val="A01E17"/>
                </a:solidFill>
                <a:effectLst/>
                <a:uLnTx/>
                <a:uFillTx/>
                <a:latin typeface="Cascadia Code" panose="020B0609020000020004" pitchFamily="49" charset="0"/>
                <a:ea typeface="Segoe UI" pitchFamily="34" charset="0"/>
                <a:cs typeface="Cascadia Code" panose="020B0609020000020004" pitchFamily="49" charset="0"/>
              </a:rPr>
              <a:t>APPEND</a:t>
            </a:r>
          </a:p>
        </p:txBody>
      </p:sp>
      <p:sp>
        <p:nvSpPr>
          <p:cNvPr id="98" name="Rectangle 97">
            <a:extLst>
              <a:ext uri="{FF2B5EF4-FFF2-40B4-BE49-F238E27FC236}">
                <a16:creationId xmlns:a16="http://schemas.microsoft.com/office/drawing/2014/main" id="{30942F43-C4A4-43E9-A2D2-5D5662465C26}"/>
              </a:ext>
            </a:extLst>
          </p:cNvPr>
          <p:cNvSpPr/>
          <p:nvPr/>
        </p:nvSpPr>
        <p:spPr bwMode="auto">
          <a:xfrm>
            <a:off x="-70024" y="1560072"/>
            <a:ext cx="1085340"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050" i="0" u="none" strike="noStrike" kern="1200" cap="none" normalizeH="0" noProof="0" dirty="0">
                <a:ln>
                  <a:noFill/>
                </a:ln>
                <a:solidFill>
                  <a:srgbClr val="A01E17"/>
                </a:solidFill>
                <a:effectLst/>
                <a:uLnTx/>
                <a:uFillTx/>
                <a:latin typeface="Cascadia Code" panose="020B0609020000020004" pitchFamily="49" charset="0"/>
                <a:ea typeface="Segoe UI" pitchFamily="34" charset="0"/>
                <a:cs typeface="Cascadia Code" panose="020B0609020000020004" pitchFamily="49" charset="0"/>
              </a:rPr>
              <a:t>APPEND</a:t>
            </a:r>
          </a:p>
        </p:txBody>
      </p:sp>
      <p:sp>
        <p:nvSpPr>
          <p:cNvPr id="100" name="Rectangle 99">
            <a:extLst>
              <a:ext uri="{FF2B5EF4-FFF2-40B4-BE49-F238E27FC236}">
                <a16:creationId xmlns:a16="http://schemas.microsoft.com/office/drawing/2014/main" id="{22DBEDB0-3F80-40E1-A267-5C6B254C232D}"/>
              </a:ext>
            </a:extLst>
          </p:cNvPr>
          <p:cNvSpPr/>
          <p:nvPr/>
        </p:nvSpPr>
        <p:spPr bwMode="auto">
          <a:xfrm>
            <a:off x="3821544" y="1560072"/>
            <a:ext cx="1085340"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050" i="0" u="none" strike="noStrike" kern="1200" cap="none" normalizeH="0" noProof="0" dirty="0">
                <a:ln>
                  <a:noFill/>
                </a:ln>
                <a:solidFill>
                  <a:srgbClr val="A01E17"/>
                </a:solidFill>
                <a:effectLst/>
                <a:uLnTx/>
                <a:uFillTx/>
                <a:latin typeface="Cascadia Code" panose="020B0609020000020004" pitchFamily="49" charset="0"/>
                <a:ea typeface="Segoe UI" pitchFamily="34" charset="0"/>
                <a:cs typeface="Cascadia Code" panose="020B0609020000020004" pitchFamily="49" charset="0"/>
              </a:rPr>
              <a:t>MERGE</a:t>
            </a:r>
          </a:p>
        </p:txBody>
      </p:sp>
      <p:sp>
        <p:nvSpPr>
          <p:cNvPr id="102" name="Rectangle 101">
            <a:extLst>
              <a:ext uri="{FF2B5EF4-FFF2-40B4-BE49-F238E27FC236}">
                <a16:creationId xmlns:a16="http://schemas.microsoft.com/office/drawing/2014/main" id="{ABA58EBA-653E-45B6-808C-E442FCF6498D}"/>
              </a:ext>
            </a:extLst>
          </p:cNvPr>
          <p:cNvSpPr/>
          <p:nvPr/>
        </p:nvSpPr>
        <p:spPr bwMode="auto">
          <a:xfrm>
            <a:off x="3821544" y="3158996"/>
            <a:ext cx="1085340"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050" i="0" u="none" strike="noStrike" kern="1200" cap="none" normalizeH="0" noProof="0" dirty="0">
                <a:ln>
                  <a:noFill/>
                </a:ln>
                <a:solidFill>
                  <a:srgbClr val="A01E17"/>
                </a:solidFill>
                <a:effectLst/>
                <a:uLnTx/>
                <a:uFillTx/>
                <a:latin typeface="Cascadia Code" panose="020B0609020000020004" pitchFamily="49" charset="0"/>
                <a:ea typeface="Segoe UI" pitchFamily="34" charset="0"/>
                <a:cs typeface="Cascadia Code" panose="020B0609020000020004" pitchFamily="49" charset="0"/>
              </a:rPr>
              <a:t>MERGE</a:t>
            </a:r>
          </a:p>
        </p:txBody>
      </p:sp>
      <p:sp>
        <p:nvSpPr>
          <p:cNvPr id="104" name="Rectangle 103">
            <a:extLst>
              <a:ext uri="{FF2B5EF4-FFF2-40B4-BE49-F238E27FC236}">
                <a16:creationId xmlns:a16="http://schemas.microsoft.com/office/drawing/2014/main" id="{019CA57F-BDD6-441B-810E-04DD878EE359}"/>
              </a:ext>
            </a:extLst>
          </p:cNvPr>
          <p:cNvSpPr/>
          <p:nvPr/>
        </p:nvSpPr>
        <p:spPr bwMode="auto">
          <a:xfrm>
            <a:off x="8000470" y="1560072"/>
            <a:ext cx="1085340"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050" i="0" u="none" strike="noStrike" kern="1200" cap="none" normalizeH="0" noProof="0" dirty="0">
                <a:ln>
                  <a:noFill/>
                </a:ln>
                <a:solidFill>
                  <a:srgbClr val="A01E17"/>
                </a:solidFill>
                <a:effectLst/>
                <a:uLnTx/>
                <a:uFillTx/>
                <a:latin typeface="Cascadia Code" panose="020B0609020000020004" pitchFamily="49" charset="0"/>
                <a:ea typeface="Segoe UI" pitchFamily="34" charset="0"/>
                <a:cs typeface="Cascadia Code" panose="020B0609020000020004" pitchFamily="49" charset="0"/>
              </a:rPr>
              <a:t>MERGE</a:t>
            </a:r>
          </a:p>
        </p:txBody>
      </p:sp>
      <p:sp>
        <p:nvSpPr>
          <p:cNvPr id="106" name="Rectangle 105">
            <a:extLst>
              <a:ext uri="{FF2B5EF4-FFF2-40B4-BE49-F238E27FC236}">
                <a16:creationId xmlns:a16="http://schemas.microsoft.com/office/drawing/2014/main" id="{362BA4D3-9D6F-403D-BD3B-6898953650DA}"/>
              </a:ext>
            </a:extLst>
          </p:cNvPr>
          <p:cNvSpPr/>
          <p:nvPr/>
        </p:nvSpPr>
        <p:spPr bwMode="auto">
          <a:xfrm>
            <a:off x="1068064" y="4379159"/>
            <a:ext cx="1085340"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200" i="0" u="none" strike="noStrike" kern="1200" cap="none" normalizeH="0" noProof="0" dirty="0">
                <a:ln>
                  <a:noFill/>
                </a:ln>
                <a:solidFill>
                  <a:schemeClr val="tx1"/>
                </a:solidFill>
                <a:effectLst/>
                <a:uLnTx/>
                <a:uFillTx/>
                <a:latin typeface="+mj-lt"/>
                <a:ea typeface="Segoe UI" pitchFamily="34" charset="0"/>
                <a:cs typeface="Cascadia Code" panose="020B0609020000020004" pitchFamily="49" charset="0"/>
              </a:rPr>
              <a:t>200 </a:t>
            </a:r>
            <a:r>
              <a:rPr kumimoji="0" lang="en-US" sz="1200" i="0" u="none" strike="noStrike" kern="1200" cap="none" normalizeH="0" noProof="0" dirty="0" err="1">
                <a:ln>
                  <a:noFill/>
                </a:ln>
                <a:solidFill>
                  <a:schemeClr val="tx1"/>
                </a:solidFill>
                <a:effectLst/>
                <a:uLnTx/>
                <a:uFillTx/>
                <a:latin typeface="+mj-lt"/>
                <a:ea typeface="Segoe UI" pitchFamily="34" charset="0"/>
                <a:cs typeface="Cascadia Code" panose="020B0609020000020004" pitchFamily="49" charset="0"/>
              </a:rPr>
              <a:t>ms</a:t>
            </a:r>
            <a:endParaRPr kumimoji="0" lang="en-US" sz="1200" i="0" u="none" strike="noStrike" kern="1200" cap="none" normalizeH="0" noProof="0" dirty="0">
              <a:ln>
                <a:noFill/>
              </a:ln>
              <a:solidFill>
                <a:schemeClr val="tx1"/>
              </a:solidFill>
              <a:effectLst/>
              <a:uLnTx/>
              <a:uFillTx/>
              <a:latin typeface="+mj-lt"/>
              <a:ea typeface="Segoe UI" pitchFamily="34" charset="0"/>
              <a:cs typeface="Cascadia Code" panose="020B0609020000020004" pitchFamily="49" charset="0"/>
            </a:endParaRPr>
          </a:p>
        </p:txBody>
      </p:sp>
      <p:sp>
        <p:nvSpPr>
          <p:cNvPr id="108" name="Rectangle 107">
            <a:extLst>
              <a:ext uri="{FF2B5EF4-FFF2-40B4-BE49-F238E27FC236}">
                <a16:creationId xmlns:a16="http://schemas.microsoft.com/office/drawing/2014/main" id="{04835058-2BAA-4ACB-A130-890A1EB785AF}"/>
              </a:ext>
            </a:extLst>
          </p:cNvPr>
          <p:cNvSpPr/>
          <p:nvPr/>
        </p:nvSpPr>
        <p:spPr bwMode="auto">
          <a:xfrm>
            <a:off x="4737508" y="4285957"/>
            <a:ext cx="1875445" cy="5098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200" i="0" u="none" strike="noStrike" kern="1200" cap="none" normalizeH="0" noProof="0" dirty="0">
                <a:ln>
                  <a:noFill/>
                </a:ln>
                <a:solidFill>
                  <a:schemeClr val="tx1"/>
                </a:solidFill>
                <a:effectLst/>
                <a:uLnTx/>
                <a:uFillTx/>
                <a:latin typeface="+mj-lt"/>
                <a:ea typeface="Segoe UI" pitchFamily="34" charset="0"/>
                <a:cs typeface="Cascadia Code" panose="020B0609020000020004" pitchFamily="49" charset="0"/>
              </a:rPr>
              <a:t>5 minutes</a:t>
            </a:r>
          </a:p>
          <a:p>
            <a:pPr marL="0" marR="0" lvl="0" indent="0" algn="ctr" defTabSz="932472" rtl="0" eaLnBrk="1" fontAlgn="base" latinLnBrk="0" hangingPunct="1">
              <a:spcBef>
                <a:spcPct val="0"/>
              </a:spcBef>
              <a:spcAft>
                <a:spcPct val="0"/>
              </a:spcAft>
              <a:buClrTx/>
              <a:buSzTx/>
              <a:buFontTx/>
              <a:buNone/>
              <a:tabLst/>
              <a:defRPr/>
            </a:pPr>
            <a:r>
              <a:rPr lang="en-US" sz="1050" dirty="0">
                <a:solidFill>
                  <a:schemeClr val="tx1">
                    <a:lumMod val="50000"/>
                    <a:lumOff val="50000"/>
                  </a:schemeClr>
                </a:solidFill>
                <a:ea typeface="Segoe UI" pitchFamily="34" charset="0"/>
                <a:cs typeface="Cascadia Code" panose="020B0609020000020004" pitchFamily="49" charset="0"/>
              </a:rPr>
              <a:t>(we control this)</a:t>
            </a:r>
            <a:endParaRPr kumimoji="0" lang="en-US" sz="1050" i="0" u="none" strike="noStrike" kern="1200" cap="none" normalizeH="0" noProof="0" dirty="0">
              <a:ln>
                <a:noFill/>
              </a:ln>
              <a:solidFill>
                <a:schemeClr val="tx1">
                  <a:lumMod val="50000"/>
                  <a:lumOff val="50000"/>
                </a:schemeClr>
              </a:solidFill>
              <a:effectLst/>
              <a:uLnTx/>
              <a:uFillTx/>
              <a:ea typeface="Segoe UI" pitchFamily="34" charset="0"/>
              <a:cs typeface="Cascadia Code" panose="020B0609020000020004" pitchFamily="49" charset="0"/>
            </a:endParaRPr>
          </a:p>
        </p:txBody>
      </p:sp>
      <p:sp>
        <p:nvSpPr>
          <p:cNvPr id="112" name="Rectangle 111">
            <a:extLst>
              <a:ext uri="{FF2B5EF4-FFF2-40B4-BE49-F238E27FC236}">
                <a16:creationId xmlns:a16="http://schemas.microsoft.com/office/drawing/2014/main" id="{9547B382-C029-4ED9-8B6C-7A4FE509177D}"/>
              </a:ext>
            </a:extLst>
          </p:cNvPr>
          <p:cNvSpPr/>
          <p:nvPr/>
        </p:nvSpPr>
        <p:spPr bwMode="auto">
          <a:xfrm>
            <a:off x="2464628" y="2831158"/>
            <a:ext cx="1875445"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chemeClr val="accent4"/>
                </a:solidFill>
                <a:effectLst/>
                <a:uLnTx/>
                <a:uFillTx/>
                <a:latin typeface="+mj-lt"/>
                <a:ea typeface="Segoe UI" pitchFamily="34" charset="0"/>
                <a:cs typeface="Cascadia Code" panose="020B0609020000020004" pitchFamily="49" charset="0"/>
              </a:rPr>
              <a:t>Aggregations</a:t>
            </a:r>
            <a:endParaRPr kumimoji="0" lang="en-US" sz="1200" i="0" u="none" strike="noStrike" kern="1200" cap="none" normalizeH="0" noProof="0" dirty="0">
              <a:ln>
                <a:noFill/>
              </a:ln>
              <a:solidFill>
                <a:schemeClr val="accent4"/>
              </a:solidFill>
              <a:effectLst/>
              <a:uLnTx/>
              <a:uFillTx/>
              <a:ea typeface="Segoe UI" pitchFamily="34" charset="0"/>
              <a:cs typeface="Cascadia Code" panose="020B0609020000020004" pitchFamily="49" charset="0"/>
            </a:endParaRPr>
          </a:p>
        </p:txBody>
      </p:sp>
      <p:sp>
        <p:nvSpPr>
          <p:cNvPr id="114" name="Rectangle 113">
            <a:extLst>
              <a:ext uri="{FF2B5EF4-FFF2-40B4-BE49-F238E27FC236}">
                <a16:creationId xmlns:a16="http://schemas.microsoft.com/office/drawing/2014/main" id="{31F305BD-505E-4903-A6CD-AFCADC9D749B}"/>
              </a:ext>
            </a:extLst>
          </p:cNvPr>
          <p:cNvSpPr/>
          <p:nvPr/>
        </p:nvSpPr>
        <p:spPr bwMode="auto">
          <a:xfrm>
            <a:off x="2563446" y="1191562"/>
            <a:ext cx="1875445"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chemeClr val="accent4"/>
                </a:solidFill>
                <a:effectLst/>
                <a:uLnTx/>
                <a:uFillTx/>
                <a:latin typeface="+mj-lt"/>
                <a:ea typeface="Segoe UI" pitchFamily="34" charset="0"/>
                <a:cs typeface="Cascadia Code" panose="020B0609020000020004" pitchFamily="49" charset="0"/>
              </a:rPr>
              <a:t>Aggregations</a:t>
            </a:r>
            <a:endParaRPr kumimoji="0" lang="en-US" sz="1200" i="0" u="none" strike="noStrike" kern="1200" cap="none" normalizeH="0" noProof="0" dirty="0">
              <a:ln>
                <a:noFill/>
              </a:ln>
              <a:solidFill>
                <a:schemeClr val="accent4"/>
              </a:solidFill>
              <a:effectLst/>
              <a:uLnTx/>
              <a:uFillTx/>
              <a:ea typeface="Segoe UI" pitchFamily="34" charset="0"/>
              <a:cs typeface="Cascadia Code" panose="020B0609020000020004" pitchFamily="49" charset="0"/>
            </a:endParaRPr>
          </a:p>
        </p:txBody>
      </p:sp>
      <p:sp>
        <p:nvSpPr>
          <p:cNvPr id="116" name="Rectangle 115">
            <a:extLst>
              <a:ext uri="{FF2B5EF4-FFF2-40B4-BE49-F238E27FC236}">
                <a16:creationId xmlns:a16="http://schemas.microsoft.com/office/drawing/2014/main" id="{F9A2C535-A26F-4657-A5EE-108B74E4A1B6}"/>
              </a:ext>
            </a:extLst>
          </p:cNvPr>
          <p:cNvSpPr/>
          <p:nvPr/>
        </p:nvSpPr>
        <p:spPr bwMode="auto">
          <a:xfrm>
            <a:off x="6408545" y="1200362"/>
            <a:ext cx="2211067"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chemeClr val="accent4"/>
                </a:solidFill>
                <a:effectLst/>
                <a:uLnTx/>
                <a:uFillTx/>
                <a:latin typeface="+mj-lt"/>
                <a:ea typeface="Segoe UI" pitchFamily="34" charset="0"/>
                <a:cs typeface="Cascadia Code" panose="020B0609020000020004" pitchFamily="49" charset="0"/>
              </a:rPr>
              <a:t>Stream-Stream Join</a:t>
            </a:r>
            <a:endParaRPr kumimoji="0" lang="en-US" sz="1200" i="0" u="none" strike="noStrike" kern="1200" cap="none" normalizeH="0" noProof="0" dirty="0">
              <a:ln>
                <a:noFill/>
              </a:ln>
              <a:solidFill>
                <a:schemeClr val="accent4"/>
              </a:solidFill>
              <a:effectLst/>
              <a:uLnTx/>
              <a:uFillTx/>
              <a:ea typeface="Segoe UI" pitchFamily="34" charset="0"/>
              <a:cs typeface="Cascadia Code" panose="020B0609020000020004" pitchFamily="49" charset="0"/>
            </a:endParaRPr>
          </a:p>
        </p:txBody>
      </p:sp>
      <p:pic>
        <p:nvPicPr>
          <p:cNvPr id="19" name="Graphic 18">
            <a:extLst>
              <a:ext uri="{FF2B5EF4-FFF2-40B4-BE49-F238E27FC236}">
                <a16:creationId xmlns:a16="http://schemas.microsoft.com/office/drawing/2014/main" id="{372B9A66-02C5-4C0C-A85A-651AF574A5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2122" y="4914242"/>
            <a:ext cx="1298612" cy="1181268"/>
          </a:xfrm>
          <a:prstGeom prst="rect">
            <a:avLst/>
          </a:prstGeom>
          <a:effectLst>
            <a:glow rad="63500">
              <a:srgbClr val="B45C13">
                <a:alpha val="40000"/>
              </a:srgbClr>
            </a:glow>
          </a:effectLst>
        </p:spPr>
      </p:pic>
      <p:sp>
        <p:nvSpPr>
          <p:cNvPr id="118" name="Rectangle 117">
            <a:extLst>
              <a:ext uri="{FF2B5EF4-FFF2-40B4-BE49-F238E27FC236}">
                <a16:creationId xmlns:a16="http://schemas.microsoft.com/office/drawing/2014/main" id="{E8B1734F-E98A-4FC2-AFCC-E8E31BE66370}"/>
              </a:ext>
            </a:extLst>
          </p:cNvPr>
          <p:cNvSpPr/>
          <p:nvPr/>
        </p:nvSpPr>
        <p:spPr bwMode="auto">
          <a:xfrm>
            <a:off x="1251192" y="5150816"/>
            <a:ext cx="1953007" cy="7788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i="0" u="none" strike="noStrike" kern="1200" cap="none" normalizeH="0" noProof="0" dirty="0">
                <a:ln>
                  <a:noFill/>
                </a:ln>
                <a:solidFill>
                  <a:srgbClr val="B45C13"/>
                </a:solidFill>
                <a:effectLst/>
                <a:uLnTx/>
                <a:uFillTx/>
                <a:latin typeface="Cascadia Code" panose="020B0609020000020004" pitchFamily="49" charset="0"/>
                <a:ea typeface="Segoe UI" pitchFamily="34" charset="0"/>
                <a:cs typeface="Cascadia Code" panose="020B0609020000020004" pitchFamily="49" charset="0"/>
              </a:rPr>
              <a:t>“BRONZE”</a:t>
            </a:r>
          </a:p>
          <a:p>
            <a:pPr marL="0" marR="0" lvl="0" indent="0" defTabSz="932472" rtl="0" eaLnBrk="1" fontAlgn="base" latinLnBrk="0" hangingPunct="1">
              <a:spcBef>
                <a:spcPct val="0"/>
              </a:spcBef>
              <a:spcAft>
                <a:spcPct val="0"/>
              </a:spcAft>
              <a:buClrTx/>
              <a:buSzTx/>
              <a:buFontTx/>
              <a:buNone/>
              <a:tabLst/>
              <a:defRPr/>
            </a:pPr>
            <a:r>
              <a:rPr kumimoji="0" lang="en-US" sz="1200" i="0" u="none" strike="noStrike" kern="1200" cap="none" normalizeH="0" noProof="0" dirty="0">
                <a:ln>
                  <a:noFill/>
                </a:ln>
                <a:solidFill>
                  <a:srgbClr val="B45C13"/>
                </a:solidFill>
                <a:effectLst/>
                <a:uLnTx/>
                <a:uFillTx/>
                <a:ea typeface="Segoe UI" pitchFamily="34" charset="0"/>
                <a:cs typeface="Cascadia Code" panose="020B0609020000020004" pitchFamily="49" charset="0"/>
              </a:rPr>
              <a:t>Granular readings</a:t>
            </a:r>
          </a:p>
        </p:txBody>
      </p:sp>
      <p:pic>
        <p:nvPicPr>
          <p:cNvPr id="130" name="Graphic 129">
            <a:extLst>
              <a:ext uri="{FF2B5EF4-FFF2-40B4-BE49-F238E27FC236}">
                <a16:creationId xmlns:a16="http://schemas.microsoft.com/office/drawing/2014/main" id="{86B78509-C59D-46CE-AF70-D1225D5525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03586" y="4914242"/>
            <a:ext cx="1298612" cy="1181268"/>
          </a:xfrm>
          <a:prstGeom prst="rect">
            <a:avLst/>
          </a:prstGeom>
          <a:effectLst>
            <a:glow rad="63500">
              <a:schemeClr val="accent6">
                <a:satMod val="175000"/>
                <a:alpha val="40000"/>
              </a:schemeClr>
            </a:glow>
          </a:effectLst>
        </p:spPr>
      </p:pic>
      <p:sp>
        <p:nvSpPr>
          <p:cNvPr id="131" name="Rectangle 130">
            <a:extLst>
              <a:ext uri="{FF2B5EF4-FFF2-40B4-BE49-F238E27FC236}">
                <a16:creationId xmlns:a16="http://schemas.microsoft.com/office/drawing/2014/main" id="{DE58E0AF-1D7D-46F3-9C40-AB5A96D168B8}"/>
              </a:ext>
            </a:extLst>
          </p:cNvPr>
          <p:cNvSpPr/>
          <p:nvPr/>
        </p:nvSpPr>
        <p:spPr bwMode="auto">
          <a:xfrm>
            <a:off x="5242656" y="5150816"/>
            <a:ext cx="1953007" cy="7788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i="0" u="none" strike="noStrike" kern="1200" cap="none" normalizeH="0" noProof="0" dirty="0">
                <a:ln>
                  <a:noFill/>
                </a:ln>
                <a:solidFill>
                  <a:schemeClr val="tx1">
                    <a:lumMod val="50000"/>
                    <a:lumOff val="50000"/>
                  </a:schemeClr>
                </a:solidFill>
                <a:effectLst/>
                <a:uLnTx/>
                <a:uFillTx/>
                <a:latin typeface="Cascadia Code" panose="020B0609020000020004" pitchFamily="49" charset="0"/>
                <a:ea typeface="Segoe UI" pitchFamily="34" charset="0"/>
                <a:cs typeface="Cascadia Code" panose="020B0609020000020004" pitchFamily="49" charset="0"/>
              </a:rPr>
              <a:t>“SILVER”</a:t>
            </a:r>
          </a:p>
          <a:p>
            <a:pPr marL="0" marR="0" lvl="0" indent="0" defTabSz="932472" rtl="0" eaLnBrk="1" fontAlgn="base" latinLnBrk="0" hangingPunct="1">
              <a:spcBef>
                <a:spcPct val="0"/>
              </a:spcBef>
              <a:spcAft>
                <a:spcPct val="0"/>
              </a:spcAft>
              <a:buClrTx/>
              <a:buSzTx/>
              <a:buFontTx/>
              <a:buNone/>
              <a:tabLst/>
              <a:defRPr/>
            </a:pPr>
            <a:r>
              <a:rPr lang="en-US" sz="1200" dirty="0">
                <a:solidFill>
                  <a:schemeClr val="tx1">
                    <a:lumMod val="50000"/>
                    <a:lumOff val="50000"/>
                  </a:schemeClr>
                </a:solidFill>
                <a:ea typeface="Segoe UI" pitchFamily="34" charset="0"/>
                <a:cs typeface="Cascadia Code" panose="020B0609020000020004" pitchFamily="49" charset="0"/>
              </a:rPr>
              <a:t>Aggregated readings</a:t>
            </a:r>
            <a:endParaRPr kumimoji="0" lang="en-US" sz="1200" i="0" u="none" strike="noStrike" kern="1200" cap="none" normalizeH="0" noProof="0" dirty="0">
              <a:ln>
                <a:noFill/>
              </a:ln>
              <a:solidFill>
                <a:schemeClr val="tx1">
                  <a:lumMod val="50000"/>
                  <a:lumOff val="50000"/>
                </a:schemeClr>
              </a:solidFill>
              <a:effectLst/>
              <a:uLnTx/>
              <a:uFillTx/>
              <a:ea typeface="Segoe UI" pitchFamily="34" charset="0"/>
              <a:cs typeface="Cascadia Code" panose="020B0609020000020004" pitchFamily="49" charset="0"/>
            </a:endParaRPr>
          </a:p>
        </p:txBody>
      </p:sp>
      <p:pic>
        <p:nvPicPr>
          <p:cNvPr id="133" name="Graphic 132">
            <a:extLst>
              <a:ext uri="{FF2B5EF4-FFF2-40B4-BE49-F238E27FC236}">
                <a16:creationId xmlns:a16="http://schemas.microsoft.com/office/drawing/2014/main" id="{3354F76D-B457-4F07-887A-B13ECC4BF1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5049" y="4914242"/>
            <a:ext cx="1298612" cy="1181268"/>
          </a:xfrm>
          <a:prstGeom prst="rect">
            <a:avLst/>
          </a:prstGeom>
          <a:effectLst>
            <a:glow rad="63500">
              <a:srgbClr val="BF8E03">
                <a:alpha val="40000"/>
              </a:srgbClr>
            </a:glow>
          </a:effectLst>
        </p:spPr>
      </p:pic>
      <p:sp>
        <p:nvSpPr>
          <p:cNvPr id="134" name="Rectangle 133">
            <a:extLst>
              <a:ext uri="{FF2B5EF4-FFF2-40B4-BE49-F238E27FC236}">
                <a16:creationId xmlns:a16="http://schemas.microsoft.com/office/drawing/2014/main" id="{4CFD99E9-8DE8-496E-8DD2-966DA1124BC5}"/>
              </a:ext>
            </a:extLst>
          </p:cNvPr>
          <p:cNvSpPr/>
          <p:nvPr/>
        </p:nvSpPr>
        <p:spPr bwMode="auto">
          <a:xfrm>
            <a:off x="9234119" y="5150816"/>
            <a:ext cx="1953007" cy="7788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i="0" u="none" strike="noStrike" kern="1200" cap="none" normalizeH="0" noProof="0" dirty="0">
                <a:ln>
                  <a:noFill/>
                </a:ln>
                <a:solidFill>
                  <a:srgbClr val="BF8E03"/>
                </a:solidFill>
                <a:effectLst/>
                <a:uLnTx/>
                <a:uFillTx/>
                <a:latin typeface="Cascadia Code" panose="020B0609020000020004" pitchFamily="49" charset="0"/>
                <a:ea typeface="Segoe UI" pitchFamily="34" charset="0"/>
                <a:cs typeface="Cascadia Code" panose="020B0609020000020004" pitchFamily="49" charset="0"/>
              </a:rPr>
              <a:t>“GOLD”</a:t>
            </a:r>
          </a:p>
          <a:p>
            <a:pPr marL="0" marR="0" lvl="0" indent="0" defTabSz="932472" rtl="0" eaLnBrk="1" fontAlgn="base" latinLnBrk="0" hangingPunct="1">
              <a:spcBef>
                <a:spcPct val="0"/>
              </a:spcBef>
              <a:spcAft>
                <a:spcPct val="0"/>
              </a:spcAft>
              <a:buClrTx/>
              <a:buSzTx/>
              <a:buFontTx/>
              <a:buNone/>
              <a:tabLst/>
              <a:defRPr/>
            </a:pPr>
            <a:r>
              <a:rPr kumimoji="0" lang="en-US" sz="1200" i="0" u="none" strike="noStrike" kern="1200" cap="none" normalizeH="0" noProof="0" dirty="0">
                <a:ln>
                  <a:noFill/>
                </a:ln>
                <a:solidFill>
                  <a:srgbClr val="BF8E03"/>
                </a:solidFill>
                <a:effectLst/>
                <a:uLnTx/>
                <a:uFillTx/>
                <a:ea typeface="Segoe UI" pitchFamily="34" charset="0"/>
                <a:cs typeface="Cascadia Code" panose="020B0609020000020004" pitchFamily="49" charset="0"/>
              </a:rPr>
              <a:t>Enriched readings</a:t>
            </a:r>
          </a:p>
        </p:txBody>
      </p:sp>
      <p:sp>
        <p:nvSpPr>
          <p:cNvPr id="138" name="TextBox 137">
            <a:extLst>
              <a:ext uri="{FF2B5EF4-FFF2-40B4-BE49-F238E27FC236}">
                <a16:creationId xmlns:a16="http://schemas.microsoft.com/office/drawing/2014/main" id="{D8A5D455-BB83-4F5F-ADE1-D30E101B9DB5}"/>
              </a:ext>
            </a:extLst>
          </p:cNvPr>
          <p:cNvSpPr txBox="1"/>
          <p:nvPr/>
        </p:nvSpPr>
        <p:spPr>
          <a:xfrm>
            <a:off x="807150" y="2545333"/>
            <a:ext cx="1514829" cy="1437317"/>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weather_raw</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timestamp</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temperature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humidity</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windspeed</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winddirection</a:t>
            </a:r>
            <a:endParaRPr lang="en-US" sz="1200" dirty="0">
              <a:latin typeface="Cascadia Code" panose="020B0609020000020004" pitchFamily="49" charset="0"/>
              <a:cs typeface="Cascadia Code" panose="020B0609020000020004" pitchFamily="49" charset="0"/>
            </a:endParaRPr>
          </a:p>
        </p:txBody>
      </p:sp>
      <p:sp>
        <p:nvSpPr>
          <p:cNvPr id="140" name="TextBox 139">
            <a:extLst>
              <a:ext uri="{FF2B5EF4-FFF2-40B4-BE49-F238E27FC236}">
                <a16:creationId xmlns:a16="http://schemas.microsoft.com/office/drawing/2014/main" id="{C5F560AA-55AB-4ABC-AC6B-98AD9BCEF1FE}"/>
              </a:ext>
            </a:extLst>
          </p:cNvPr>
          <p:cNvSpPr txBox="1"/>
          <p:nvPr/>
        </p:nvSpPr>
        <p:spPr>
          <a:xfrm>
            <a:off x="4674432" y="1056506"/>
            <a:ext cx="1524949" cy="1252651"/>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turbine_agg</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time_interval</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angle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rpm</a:t>
            </a:r>
          </a:p>
        </p:txBody>
      </p:sp>
      <p:sp>
        <p:nvSpPr>
          <p:cNvPr id="151" name="TextBox 150">
            <a:extLst>
              <a:ext uri="{FF2B5EF4-FFF2-40B4-BE49-F238E27FC236}">
                <a16:creationId xmlns:a16="http://schemas.microsoft.com/office/drawing/2014/main" id="{88C08598-F812-4E89-8585-8D1773DF90FF}"/>
              </a:ext>
            </a:extLst>
          </p:cNvPr>
          <p:cNvSpPr txBox="1"/>
          <p:nvPr/>
        </p:nvSpPr>
        <p:spPr>
          <a:xfrm>
            <a:off x="4693254" y="2575603"/>
            <a:ext cx="1524949" cy="1437317"/>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weather_agg</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time_interval</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temperature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humidity</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windspeed</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winddirection</a:t>
            </a:r>
            <a:endParaRPr lang="en-US" sz="1200" dirty="0">
              <a:latin typeface="Cascadia Code" panose="020B0609020000020004" pitchFamily="49" charset="0"/>
              <a:cs typeface="Cascadia Code" panose="020B0609020000020004" pitchFamily="49" charset="0"/>
            </a:endParaRPr>
          </a:p>
        </p:txBody>
      </p:sp>
      <p:sp>
        <p:nvSpPr>
          <p:cNvPr id="153" name="TextBox 152">
            <a:extLst>
              <a:ext uri="{FF2B5EF4-FFF2-40B4-BE49-F238E27FC236}">
                <a16:creationId xmlns:a16="http://schemas.microsoft.com/office/drawing/2014/main" id="{FFD48F6F-D144-4F94-ACA2-2D92E10DB55D}"/>
              </a:ext>
            </a:extLst>
          </p:cNvPr>
          <p:cNvSpPr txBox="1"/>
          <p:nvPr/>
        </p:nvSpPr>
        <p:spPr>
          <a:xfrm>
            <a:off x="8916438" y="650920"/>
            <a:ext cx="2695554" cy="1991314"/>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turbine_enriched</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time_interval</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angle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rpm</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temperature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humidity</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windspeed</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winddirection</a:t>
            </a:r>
            <a:endParaRPr lang="en-US" sz="1200" dirty="0">
              <a:latin typeface="Cascadia Code" panose="020B0609020000020004" pitchFamily="49" charset="0"/>
              <a:cs typeface="Cascadia Code" panose="020B0609020000020004" pitchFamily="49" charset="0"/>
            </a:endParaRPr>
          </a:p>
        </p:txBody>
      </p:sp>
      <p:sp>
        <p:nvSpPr>
          <p:cNvPr id="155" name="TextBox 154">
            <a:extLst>
              <a:ext uri="{FF2B5EF4-FFF2-40B4-BE49-F238E27FC236}">
                <a16:creationId xmlns:a16="http://schemas.microsoft.com/office/drawing/2014/main" id="{A3BFAB97-DF16-411C-B255-7F296E02C7F1}"/>
              </a:ext>
            </a:extLst>
          </p:cNvPr>
          <p:cNvSpPr txBox="1"/>
          <p:nvPr/>
        </p:nvSpPr>
        <p:spPr>
          <a:xfrm>
            <a:off x="8799890" y="2815556"/>
            <a:ext cx="2695554" cy="1067985"/>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turbine_power</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time_interval</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power_output</a:t>
            </a:r>
            <a:endParaRPr lang="en-US" sz="1200" dirty="0">
              <a:latin typeface="Cascadia Code" panose="020B0609020000020004" pitchFamily="49" charset="0"/>
              <a:cs typeface="Cascadia Code" panose="020B0609020000020004" pitchFamily="49" charset="0"/>
            </a:endParaRPr>
          </a:p>
        </p:txBody>
      </p:sp>
      <p:sp>
        <p:nvSpPr>
          <p:cNvPr id="157" name="TextBox 156">
            <a:extLst>
              <a:ext uri="{FF2B5EF4-FFF2-40B4-BE49-F238E27FC236}">
                <a16:creationId xmlns:a16="http://schemas.microsoft.com/office/drawing/2014/main" id="{333097FA-B425-4E07-8570-7088EF0673DF}"/>
              </a:ext>
            </a:extLst>
          </p:cNvPr>
          <p:cNvSpPr txBox="1"/>
          <p:nvPr/>
        </p:nvSpPr>
        <p:spPr>
          <a:xfrm>
            <a:off x="8805374" y="4008755"/>
            <a:ext cx="2695554" cy="883319"/>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turbine_maintenance</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maintenance_type</a:t>
            </a:r>
            <a:endParaRPr lang="en-US" sz="1200" dirty="0">
              <a:latin typeface="Cascadia Code" panose="020B0609020000020004" pitchFamily="49" charset="0"/>
              <a:cs typeface="Cascadia Code" panose="020B0609020000020004" pitchFamily="49" charset="0"/>
            </a:endParaRPr>
          </a:p>
        </p:txBody>
      </p:sp>
      <p:cxnSp>
        <p:nvCxnSpPr>
          <p:cNvPr id="248" name="Connector: Elbow 247">
            <a:extLst>
              <a:ext uri="{FF2B5EF4-FFF2-40B4-BE49-F238E27FC236}">
                <a16:creationId xmlns:a16="http://schemas.microsoft.com/office/drawing/2014/main" id="{AF896886-9FB1-47F8-B595-A8FE2CDCF729}"/>
              </a:ext>
            </a:extLst>
          </p:cNvPr>
          <p:cNvCxnSpPr>
            <a:stCxn id="151" idx="3"/>
            <a:endCxn id="46" idx="1"/>
          </p:cNvCxnSpPr>
          <p:nvPr/>
        </p:nvCxnSpPr>
        <p:spPr>
          <a:xfrm flipV="1">
            <a:off x="6218203" y="1652721"/>
            <a:ext cx="2600629" cy="1641541"/>
          </a:xfrm>
          <a:prstGeom prst="bentConnector3">
            <a:avLst/>
          </a:prstGeom>
          <a:ln w="19050">
            <a:solidFill>
              <a:srgbClr val="077BD6"/>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6647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1436E6-6B01-41DD-9D27-BC73A6FCF98C}"/>
              </a:ext>
            </a:extLst>
          </p:cNvPr>
          <p:cNvSpPr/>
          <p:nvPr/>
        </p:nvSpPr>
        <p:spPr bwMode="auto">
          <a:xfrm>
            <a:off x="119737" y="5136348"/>
            <a:ext cx="2680614" cy="921460"/>
          </a:xfrm>
          <a:prstGeom prst="rect">
            <a:avLst/>
          </a:prstGeom>
          <a:solidFill>
            <a:schemeClr val="bg1"/>
          </a:solidFill>
          <a:ln w="25400">
            <a:gradFill>
              <a:gsLst>
                <a:gs pos="0">
                  <a:schemeClr val="accent3"/>
                </a:gs>
                <a:gs pos="100000">
                  <a:srgbClr val="00B0F0"/>
                </a:gs>
              </a:gsLst>
              <a:lin ang="5400000" scaled="1"/>
            </a:gra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97648227-052D-45C2-808F-DD537D3E4F84}"/>
              </a:ext>
            </a:extLst>
          </p:cNvPr>
          <p:cNvSpPr/>
          <p:nvPr/>
        </p:nvSpPr>
        <p:spPr bwMode="auto">
          <a:xfrm>
            <a:off x="-1369674" y="6005004"/>
            <a:ext cx="5435145" cy="5047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chemeClr val="tx1"/>
                </a:solidFill>
                <a:effectLst/>
                <a:uLnTx/>
                <a:uFillTx/>
                <a:latin typeface="+mj-lt"/>
                <a:ea typeface="Segoe UI" pitchFamily="34" charset="0"/>
                <a:cs typeface="Cascadia Code" panose="020B0609020000020004" pitchFamily="49" charset="0"/>
              </a:rPr>
              <a:t>Blob Storage</a:t>
            </a:r>
          </a:p>
        </p:txBody>
      </p:sp>
      <p:pic>
        <p:nvPicPr>
          <p:cNvPr id="5" name="Graphic 4">
            <a:extLst>
              <a:ext uri="{FF2B5EF4-FFF2-40B4-BE49-F238E27FC236}">
                <a16:creationId xmlns:a16="http://schemas.microsoft.com/office/drawing/2014/main" id="{4E9C4EF4-65C3-42CA-8270-4E660647D3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065" y="4961867"/>
            <a:ext cx="1298612" cy="1181268"/>
          </a:xfrm>
          <a:prstGeom prst="rect">
            <a:avLst/>
          </a:prstGeom>
          <a:effectLst>
            <a:glow rad="63500">
              <a:srgbClr val="BF8E03">
                <a:alpha val="40000"/>
              </a:srgbClr>
            </a:glow>
          </a:effectLst>
        </p:spPr>
      </p:pic>
      <p:sp>
        <p:nvSpPr>
          <p:cNvPr id="6" name="Rectangle 5">
            <a:extLst>
              <a:ext uri="{FF2B5EF4-FFF2-40B4-BE49-F238E27FC236}">
                <a16:creationId xmlns:a16="http://schemas.microsoft.com/office/drawing/2014/main" id="{79C27C77-CA04-43E2-966C-02C845E0A8E1}"/>
              </a:ext>
            </a:extLst>
          </p:cNvPr>
          <p:cNvSpPr/>
          <p:nvPr/>
        </p:nvSpPr>
        <p:spPr bwMode="auto">
          <a:xfrm>
            <a:off x="1071135" y="5198441"/>
            <a:ext cx="1953007" cy="7788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i="0" u="none" strike="noStrike" kern="1200" cap="none" normalizeH="0" noProof="0" dirty="0">
                <a:ln>
                  <a:noFill/>
                </a:ln>
                <a:solidFill>
                  <a:srgbClr val="BF8E03"/>
                </a:solidFill>
                <a:effectLst/>
                <a:uLnTx/>
                <a:uFillTx/>
                <a:latin typeface="Cascadia Code" panose="020B0609020000020004" pitchFamily="49" charset="0"/>
                <a:ea typeface="Segoe UI" pitchFamily="34" charset="0"/>
                <a:cs typeface="Cascadia Code" panose="020B0609020000020004" pitchFamily="49" charset="0"/>
              </a:rPr>
              <a:t>“GOLD”</a:t>
            </a:r>
          </a:p>
          <a:p>
            <a:pPr marL="0" marR="0" lvl="0" indent="0" defTabSz="932472" rtl="0" eaLnBrk="1" fontAlgn="base" latinLnBrk="0" hangingPunct="1">
              <a:spcBef>
                <a:spcPct val="0"/>
              </a:spcBef>
              <a:spcAft>
                <a:spcPct val="0"/>
              </a:spcAft>
              <a:buClrTx/>
              <a:buSzTx/>
              <a:buFontTx/>
              <a:buNone/>
              <a:tabLst/>
              <a:defRPr/>
            </a:pPr>
            <a:r>
              <a:rPr kumimoji="0" lang="en-US" sz="1200" i="0" u="none" strike="noStrike" kern="1200" cap="none" normalizeH="0" noProof="0" dirty="0">
                <a:ln>
                  <a:noFill/>
                </a:ln>
                <a:solidFill>
                  <a:srgbClr val="BF8E03"/>
                </a:solidFill>
                <a:effectLst/>
                <a:uLnTx/>
                <a:uFillTx/>
                <a:ea typeface="Segoe UI" pitchFamily="34" charset="0"/>
                <a:cs typeface="Cascadia Code" panose="020B0609020000020004" pitchFamily="49" charset="0"/>
              </a:rPr>
              <a:t>Enriched readings</a:t>
            </a:r>
          </a:p>
        </p:txBody>
      </p:sp>
      <p:sp>
        <p:nvSpPr>
          <p:cNvPr id="7" name="Rectangle 6">
            <a:extLst>
              <a:ext uri="{FF2B5EF4-FFF2-40B4-BE49-F238E27FC236}">
                <a16:creationId xmlns:a16="http://schemas.microsoft.com/office/drawing/2014/main" id="{068D2152-8BCC-4195-B239-774857E7C739}"/>
              </a:ext>
            </a:extLst>
          </p:cNvPr>
          <p:cNvSpPr/>
          <p:nvPr/>
        </p:nvSpPr>
        <p:spPr bwMode="auto">
          <a:xfrm>
            <a:off x="137991" y="544130"/>
            <a:ext cx="2231831" cy="2170487"/>
          </a:xfrm>
          <a:prstGeom prst="rect">
            <a:avLst/>
          </a:prstGeom>
          <a:no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592123E2-33D2-4A20-8487-88B5758D70C2}"/>
              </a:ext>
            </a:extLst>
          </p:cNvPr>
          <p:cNvSpPr/>
          <p:nvPr/>
        </p:nvSpPr>
        <p:spPr bwMode="auto">
          <a:xfrm>
            <a:off x="137990" y="2814638"/>
            <a:ext cx="2231831" cy="1119187"/>
          </a:xfrm>
          <a:prstGeom prst="rect">
            <a:avLst/>
          </a:prstGeom>
          <a:no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45B1AF63-AE22-4099-93C6-DD5B3D8E4212}"/>
              </a:ext>
            </a:extLst>
          </p:cNvPr>
          <p:cNvSpPr/>
          <p:nvPr/>
        </p:nvSpPr>
        <p:spPr bwMode="auto">
          <a:xfrm>
            <a:off x="137989" y="4033846"/>
            <a:ext cx="2231831" cy="928021"/>
          </a:xfrm>
          <a:prstGeom prst="rect">
            <a:avLst/>
          </a:prstGeom>
          <a:no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220D9DE6-6B22-4A1D-807F-24B63EF743F8}"/>
              </a:ext>
            </a:extLst>
          </p:cNvPr>
          <p:cNvSpPr/>
          <p:nvPr/>
        </p:nvSpPr>
        <p:spPr bwMode="auto">
          <a:xfrm>
            <a:off x="3765109" y="1550872"/>
            <a:ext cx="2231831" cy="2787783"/>
          </a:xfrm>
          <a:prstGeom prst="rect">
            <a:avLst/>
          </a:prstGeom>
          <a:noFill/>
          <a:ln w="25400">
            <a:solidFill>
              <a:srgbClr val="50E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pic>
        <p:nvPicPr>
          <p:cNvPr id="13" name="Graphic 12">
            <a:extLst>
              <a:ext uri="{FF2B5EF4-FFF2-40B4-BE49-F238E27FC236}">
                <a16:creationId xmlns:a16="http://schemas.microsoft.com/office/drawing/2014/main" id="{2D41E811-27B0-4C2B-81AD-A45AA9726D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66081" y="1629373"/>
            <a:ext cx="504588" cy="602250"/>
          </a:xfrm>
          <a:prstGeom prst="rect">
            <a:avLst/>
          </a:prstGeom>
        </p:spPr>
      </p:pic>
      <p:pic>
        <p:nvPicPr>
          <p:cNvPr id="15" name="Graphic 14">
            <a:extLst>
              <a:ext uri="{FF2B5EF4-FFF2-40B4-BE49-F238E27FC236}">
                <a16:creationId xmlns:a16="http://schemas.microsoft.com/office/drawing/2014/main" id="{CA46109A-6C11-4473-9447-7804281A8B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66081" y="3580093"/>
            <a:ext cx="504588" cy="602250"/>
          </a:xfrm>
          <a:prstGeom prst="rect">
            <a:avLst/>
          </a:prstGeom>
        </p:spPr>
      </p:pic>
      <p:cxnSp>
        <p:nvCxnSpPr>
          <p:cNvPr id="17" name="Connector: Elbow 16">
            <a:extLst>
              <a:ext uri="{FF2B5EF4-FFF2-40B4-BE49-F238E27FC236}">
                <a16:creationId xmlns:a16="http://schemas.microsoft.com/office/drawing/2014/main" id="{2AB7152D-ED40-4762-ADFA-7456D33B82B6}"/>
              </a:ext>
            </a:extLst>
          </p:cNvPr>
          <p:cNvCxnSpPr>
            <a:cxnSpLocks/>
            <a:stCxn id="7" idx="3"/>
            <a:endCxn id="12" idx="1"/>
          </p:cNvCxnSpPr>
          <p:nvPr/>
        </p:nvCxnSpPr>
        <p:spPr>
          <a:xfrm>
            <a:off x="2369822" y="1629374"/>
            <a:ext cx="1395287" cy="1315390"/>
          </a:xfrm>
          <a:prstGeom prst="bentConnector3">
            <a:avLst/>
          </a:prstGeom>
          <a:ln w="19050">
            <a:solidFill>
              <a:srgbClr val="077BD6"/>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EBB1C5B-AD80-40CE-BEC8-E0DE1D9EF8A6}"/>
              </a:ext>
            </a:extLst>
          </p:cNvPr>
          <p:cNvCxnSpPr>
            <a:cxnSpLocks/>
            <a:stCxn id="10" idx="3"/>
          </p:cNvCxnSpPr>
          <p:nvPr/>
        </p:nvCxnSpPr>
        <p:spPr>
          <a:xfrm flipV="1">
            <a:off x="2369821" y="2949548"/>
            <a:ext cx="1395288" cy="424684"/>
          </a:xfrm>
          <a:prstGeom prst="bentConnector3">
            <a:avLst/>
          </a:prstGeom>
          <a:ln w="19050">
            <a:solidFill>
              <a:srgbClr val="077BD6"/>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C52BC02-EB3D-4FE4-855F-F6BF2862F71F}"/>
              </a:ext>
            </a:extLst>
          </p:cNvPr>
          <p:cNvCxnSpPr>
            <a:cxnSpLocks/>
            <a:stCxn id="11" idx="3"/>
            <a:endCxn id="12" idx="1"/>
          </p:cNvCxnSpPr>
          <p:nvPr/>
        </p:nvCxnSpPr>
        <p:spPr>
          <a:xfrm flipV="1">
            <a:off x="2369820" y="2944764"/>
            <a:ext cx="1395289" cy="1553093"/>
          </a:xfrm>
          <a:prstGeom prst="bentConnector3">
            <a:avLst/>
          </a:prstGeom>
          <a:ln w="19050">
            <a:solidFill>
              <a:srgbClr val="077BD6"/>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8A97AF-6F60-4062-A9C4-9FDC69DFA8DA}"/>
              </a:ext>
            </a:extLst>
          </p:cNvPr>
          <p:cNvCxnSpPr>
            <a:cxnSpLocks/>
          </p:cNvCxnSpPr>
          <p:nvPr/>
        </p:nvCxnSpPr>
        <p:spPr>
          <a:xfrm>
            <a:off x="5996940" y="2953232"/>
            <a:ext cx="926374" cy="0"/>
          </a:xfrm>
          <a:prstGeom prst="straightConnector1">
            <a:avLst/>
          </a:prstGeom>
          <a:ln w="19050">
            <a:solidFill>
              <a:srgbClr val="0078D4"/>
            </a:solidFill>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5122" name="Picture 2" descr="xgboost - Data Application Lab">
            <a:extLst>
              <a:ext uri="{FF2B5EF4-FFF2-40B4-BE49-F238E27FC236}">
                <a16:creationId xmlns:a16="http://schemas.microsoft.com/office/drawing/2014/main" id="{DABF4068-EA77-4EFA-9E53-285CA593BC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173" b="40069"/>
          <a:stretch/>
        </p:blipFill>
        <p:spPr bwMode="auto">
          <a:xfrm>
            <a:off x="6945884" y="2808045"/>
            <a:ext cx="1143057" cy="283005"/>
          </a:xfrm>
          <a:prstGeom prst="rect">
            <a:avLst/>
          </a:prstGeom>
          <a:noFill/>
          <a:extLst>
            <a:ext uri="{909E8E84-426E-40DD-AFC4-6F175D3DCCD1}">
              <a14:hiddenFill xmlns:a14="http://schemas.microsoft.com/office/drawing/2010/main">
                <a:solidFill>
                  <a:srgbClr val="FFFFFF"/>
                </a:solidFill>
              </a14:hiddenFill>
            </a:ext>
          </a:extLst>
        </p:spPr>
      </p:pic>
      <p:cxnSp>
        <p:nvCxnSpPr>
          <p:cNvPr id="2" name="Connector: Elbow 1">
            <a:extLst>
              <a:ext uri="{FF2B5EF4-FFF2-40B4-BE49-F238E27FC236}">
                <a16:creationId xmlns:a16="http://schemas.microsoft.com/office/drawing/2014/main" id="{6C43BF8A-4509-4C85-BA27-38228BE2115C}"/>
              </a:ext>
            </a:extLst>
          </p:cNvPr>
          <p:cNvCxnSpPr>
            <a:cxnSpLocks/>
            <a:endCxn id="13" idx="1"/>
          </p:cNvCxnSpPr>
          <p:nvPr/>
        </p:nvCxnSpPr>
        <p:spPr>
          <a:xfrm flipV="1">
            <a:off x="8088941" y="1930498"/>
            <a:ext cx="1077140" cy="1019049"/>
          </a:xfrm>
          <a:prstGeom prst="bentConnector3">
            <a:avLst>
              <a:gd name="adj1" fmla="val 50000"/>
            </a:avLst>
          </a:prstGeom>
          <a:ln w="19050">
            <a:solidFill>
              <a:srgbClr val="077BD6"/>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F1B1969-6EAB-4428-8512-47E491FE2B24}"/>
              </a:ext>
            </a:extLst>
          </p:cNvPr>
          <p:cNvCxnSpPr>
            <a:cxnSpLocks/>
            <a:endCxn id="15" idx="1"/>
          </p:cNvCxnSpPr>
          <p:nvPr/>
        </p:nvCxnSpPr>
        <p:spPr>
          <a:xfrm>
            <a:off x="8111511" y="2949547"/>
            <a:ext cx="1054570" cy="931671"/>
          </a:xfrm>
          <a:prstGeom prst="bentConnector3">
            <a:avLst>
              <a:gd name="adj1" fmla="val 50000"/>
            </a:avLst>
          </a:prstGeom>
          <a:ln w="19050">
            <a:solidFill>
              <a:srgbClr val="077BD6"/>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2789E9A-3685-41E6-9DBE-91E409FD5DCB}"/>
              </a:ext>
            </a:extLst>
          </p:cNvPr>
          <p:cNvSpPr txBox="1"/>
          <p:nvPr/>
        </p:nvSpPr>
        <p:spPr>
          <a:xfrm>
            <a:off x="125192" y="555215"/>
            <a:ext cx="2695554" cy="1991314"/>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turbine_enriched</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time_interval</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angle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rpm</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temperature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humidity</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windspeed</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winddirection</a:t>
            </a:r>
            <a:endParaRPr lang="en-US" sz="1200" dirty="0">
              <a:latin typeface="Cascadia Code" panose="020B0609020000020004" pitchFamily="49" charset="0"/>
              <a:cs typeface="Cascadia Code" panose="020B0609020000020004" pitchFamily="49" charset="0"/>
            </a:endParaRPr>
          </a:p>
        </p:txBody>
      </p:sp>
      <p:sp>
        <p:nvSpPr>
          <p:cNvPr id="36" name="TextBox 35">
            <a:extLst>
              <a:ext uri="{FF2B5EF4-FFF2-40B4-BE49-F238E27FC236}">
                <a16:creationId xmlns:a16="http://schemas.microsoft.com/office/drawing/2014/main" id="{E9EFDC7F-B6C8-4594-9249-9579330BEF3E}"/>
              </a:ext>
            </a:extLst>
          </p:cNvPr>
          <p:cNvSpPr txBox="1"/>
          <p:nvPr/>
        </p:nvSpPr>
        <p:spPr>
          <a:xfrm>
            <a:off x="125192" y="2806847"/>
            <a:ext cx="2695554" cy="1067985"/>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turbine_power</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time_interval</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power_output</a:t>
            </a:r>
            <a:endParaRPr lang="en-US" sz="1200" dirty="0">
              <a:latin typeface="Cascadia Code" panose="020B0609020000020004" pitchFamily="49" charset="0"/>
              <a:cs typeface="Cascadia Code" panose="020B0609020000020004" pitchFamily="49" charset="0"/>
            </a:endParaRPr>
          </a:p>
        </p:txBody>
      </p:sp>
      <p:sp>
        <p:nvSpPr>
          <p:cNvPr id="38" name="TextBox 37">
            <a:extLst>
              <a:ext uri="{FF2B5EF4-FFF2-40B4-BE49-F238E27FC236}">
                <a16:creationId xmlns:a16="http://schemas.microsoft.com/office/drawing/2014/main" id="{23744DD2-04BC-4D74-B110-97720E3DD8DB}"/>
              </a:ext>
            </a:extLst>
          </p:cNvPr>
          <p:cNvSpPr txBox="1"/>
          <p:nvPr/>
        </p:nvSpPr>
        <p:spPr>
          <a:xfrm>
            <a:off x="125192" y="4000046"/>
            <a:ext cx="2695554" cy="883319"/>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turbine_maintenance</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maintenance_type</a:t>
            </a:r>
            <a:endParaRPr lang="en-US" sz="1200" dirty="0">
              <a:latin typeface="Cascadia Code" panose="020B0609020000020004" pitchFamily="49" charset="0"/>
              <a:cs typeface="Cascadia Code" panose="020B0609020000020004" pitchFamily="49" charset="0"/>
            </a:endParaRPr>
          </a:p>
        </p:txBody>
      </p:sp>
      <p:sp>
        <p:nvSpPr>
          <p:cNvPr id="40" name="TextBox 39">
            <a:extLst>
              <a:ext uri="{FF2B5EF4-FFF2-40B4-BE49-F238E27FC236}">
                <a16:creationId xmlns:a16="http://schemas.microsoft.com/office/drawing/2014/main" id="{36BF988E-6A05-4D01-8C73-9D1BEB879A06}"/>
              </a:ext>
            </a:extLst>
          </p:cNvPr>
          <p:cNvSpPr txBox="1"/>
          <p:nvPr/>
        </p:nvSpPr>
        <p:spPr>
          <a:xfrm>
            <a:off x="3787006" y="1550872"/>
            <a:ext cx="2695554" cy="2729978"/>
          </a:xfrm>
          <a:prstGeom prst="rect">
            <a:avLst/>
          </a:prstGeom>
          <a:noFill/>
        </p:spPr>
        <p:txBody>
          <a:bodyPr wrap="square" rtlCol="0">
            <a:spAutoFit/>
          </a:bodyPr>
          <a:lstStyle/>
          <a:p>
            <a:pPr>
              <a:lnSpc>
                <a:spcPct val="110000"/>
              </a:lnSpc>
            </a:pPr>
            <a:r>
              <a:rPr lang="en-US" sz="1400" dirty="0" err="1">
                <a:solidFill>
                  <a:srgbClr val="077BD6"/>
                </a:solidFill>
                <a:latin typeface="Cascadia Code" panose="020B0609020000020004" pitchFamily="49" charset="0"/>
                <a:cs typeface="Cascadia Code" panose="020B0609020000020004" pitchFamily="49" charset="0"/>
              </a:rPr>
              <a:t>feature_table</a:t>
            </a:r>
            <a:endParaRPr lang="en-US" sz="1400" dirty="0">
              <a:solidFill>
                <a:srgbClr val="077BD6"/>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time_interval</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angle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rpm</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temperature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humidity</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windspeed</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winddirection</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power</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age</a:t>
            </a:r>
          </a:p>
          <a:p>
            <a:pPr marL="171450" indent="-171450">
              <a:buFont typeface="Arial" panose="020B0604020202020204" pitchFamily="34" charset="0"/>
              <a:buChar char="•"/>
            </a:pPr>
            <a:r>
              <a:rPr lang="en-US" sz="1200" dirty="0">
                <a:solidFill>
                  <a:srgbClr val="00B050"/>
                </a:solidFill>
                <a:latin typeface="Cascadia Code" panose="020B0609020000020004" pitchFamily="49" charset="0"/>
                <a:cs typeface="Cascadia Code" panose="020B0609020000020004" pitchFamily="49" charset="0"/>
              </a:rPr>
              <a:t>power_6_hours_ahead</a:t>
            </a:r>
          </a:p>
          <a:p>
            <a:pPr marL="171450" indent="-171450">
              <a:buFont typeface="Arial" panose="020B0604020202020204" pitchFamily="34" charset="0"/>
              <a:buChar char="•"/>
            </a:pPr>
            <a:r>
              <a:rPr lang="en-US" sz="1200" dirty="0" err="1">
                <a:solidFill>
                  <a:srgbClr val="00B050"/>
                </a:solidFill>
                <a:latin typeface="Cascadia Code" panose="020B0609020000020004" pitchFamily="49" charset="0"/>
                <a:cs typeface="Cascadia Code" panose="020B0609020000020004" pitchFamily="49" charset="0"/>
              </a:rPr>
              <a:t>remaining_life</a:t>
            </a:r>
            <a:endParaRPr lang="en-US" sz="1200" dirty="0">
              <a:solidFill>
                <a:srgbClr val="00B050"/>
              </a:solidFill>
              <a:latin typeface="Cascadia Code" panose="020B0609020000020004" pitchFamily="49" charset="0"/>
              <a:cs typeface="Cascadia Code" panose="020B0609020000020004" pitchFamily="49" charset="0"/>
            </a:endParaRPr>
          </a:p>
        </p:txBody>
      </p:sp>
      <p:sp>
        <p:nvSpPr>
          <p:cNvPr id="42" name="Rectangle 41">
            <a:extLst>
              <a:ext uri="{FF2B5EF4-FFF2-40B4-BE49-F238E27FC236}">
                <a16:creationId xmlns:a16="http://schemas.microsoft.com/office/drawing/2014/main" id="{850038C0-25EB-41C8-806F-17C63E880BD9}"/>
              </a:ext>
            </a:extLst>
          </p:cNvPr>
          <p:cNvSpPr/>
          <p:nvPr/>
        </p:nvSpPr>
        <p:spPr bwMode="auto">
          <a:xfrm>
            <a:off x="2958736" y="2589837"/>
            <a:ext cx="1085340"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050" i="0" u="none" strike="noStrike" kern="1200" cap="none" normalizeH="0" noProof="0" dirty="0">
                <a:ln>
                  <a:noFill/>
                </a:ln>
                <a:solidFill>
                  <a:srgbClr val="A01E17"/>
                </a:solidFill>
                <a:effectLst/>
                <a:uLnTx/>
                <a:uFillTx/>
                <a:latin typeface="Cascadia Code" panose="020B0609020000020004" pitchFamily="49" charset="0"/>
                <a:ea typeface="Segoe UI" pitchFamily="34" charset="0"/>
                <a:cs typeface="Cascadia Code" panose="020B0609020000020004" pitchFamily="49" charset="0"/>
              </a:rPr>
              <a:t>VIEW</a:t>
            </a:r>
          </a:p>
        </p:txBody>
      </p:sp>
      <p:pic>
        <p:nvPicPr>
          <p:cNvPr id="6146" name="Picture 2">
            <a:extLst>
              <a:ext uri="{FF2B5EF4-FFF2-40B4-BE49-F238E27FC236}">
                <a16:creationId xmlns:a16="http://schemas.microsoft.com/office/drawing/2014/main" id="{4B09F585-8190-4050-862F-96BD28D2AD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7342" y="3088873"/>
            <a:ext cx="601923" cy="31350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60396EE-687C-4730-B928-52762F6AC540}"/>
              </a:ext>
            </a:extLst>
          </p:cNvPr>
          <p:cNvSpPr/>
          <p:nvPr/>
        </p:nvSpPr>
        <p:spPr bwMode="auto">
          <a:xfrm>
            <a:off x="6388073" y="3302392"/>
            <a:ext cx="2231831" cy="676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chemeClr val="accent4"/>
                </a:solidFill>
                <a:effectLst/>
                <a:uLnTx/>
                <a:uFillTx/>
                <a:latin typeface="+mj-lt"/>
                <a:ea typeface="Segoe UI" pitchFamily="34" charset="0"/>
                <a:cs typeface="Cascadia Code" panose="020B0609020000020004" pitchFamily="49" charset="0"/>
              </a:rPr>
              <a:t>Distributed model training</a:t>
            </a:r>
            <a:endParaRPr kumimoji="0" lang="en-US" sz="1200" i="0" u="none" strike="noStrike" kern="1200" cap="none" normalizeH="0" noProof="0" dirty="0">
              <a:ln>
                <a:noFill/>
              </a:ln>
              <a:solidFill>
                <a:schemeClr val="accent4"/>
              </a:solidFill>
              <a:effectLst/>
              <a:uLnTx/>
              <a:uFillTx/>
              <a:ea typeface="Segoe UI" pitchFamily="34" charset="0"/>
              <a:cs typeface="Cascadia Code" panose="020B0609020000020004" pitchFamily="49" charset="0"/>
            </a:endParaRPr>
          </a:p>
        </p:txBody>
      </p:sp>
      <p:sp>
        <p:nvSpPr>
          <p:cNvPr id="9" name="Rectangle 8">
            <a:extLst>
              <a:ext uri="{FF2B5EF4-FFF2-40B4-BE49-F238E27FC236}">
                <a16:creationId xmlns:a16="http://schemas.microsoft.com/office/drawing/2014/main" id="{523932E4-CEA6-4CCB-966F-C0075339C66C}"/>
              </a:ext>
            </a:extLst>
          </p:cNvPr>
          <p:cNvSpPr/>
          <p:nvPr/>
        </p:nvSpPr>
        <p:spPr bwMode="auto">
          <a:xfrm>
            <a:off x="8619904" y="2051020"/>
            <a:ext cx="1586541"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050" i="0" u="none" strike="noStrike" kern="1200" cap="none" normalizeH="0" noProof="0" dirty="0">
                <a:ln>
                  <a:noFill/>
                </a:ln>
                <a:solidFill>
                  <a:srgbClr val="A01E17"/>
                </a:solidFill>
                <a:effectLst/>
                <a:uLnTx/>
                <a:uFillTx/>
                <a:latin typeface="Cascadia Code" panose="020B0609020000020004" pitchFamily="49" charset="0"/>
                <a:ea typeface="Segoe UI" pitchFamily="34" charset="0"/>
                <a:cs typeface="Cascadia Code" panose="020B0609020000020004" pitchFamily="49" charset="0"/>
              </a:rPr>
              <a:t>POWER OUTPUT</a:t>
            </a:r>
          </a:p>
        </p:txBody>
      </p:sp>
      <p:sp>
        <p:nvSpPr>
          <p:cNvPr id="14" name="Rectangle 13">
            <a:extLst>
              <a:ext uri="{FF2B5EF4-FFF2-40B4-BE49-F238E27FC236}">
                <a16:creationId xmlns:a16="http://schemas.microsoft.com/office/drawing/2014/main" id="{D1D11A4F-BE86-478E-B051-17BB433B2CD6}"/>
              </a:ext>
            </a:extLst>
          </p:cNvPr>
          <p:cNvSpPr/>
          <p:nvPr/>
        </p:nvSpPr>
        <p:spPr bwMode="auto">
          <a:xfrm>
            <a:off x="8638796" y="3978945"/>
            <a:ext cx="1586541"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050" i="0" u="none" strike="noStrike" kern="1200" cap="none" normalizeH="0" noProof="0" dirty="0">
                <a:ln>
                  <a:noFill/>
                </a:ln>
                <a:solidFill>
                  <a:srgbClr val="A01E17"/>
                </a:solidFill>
                <a:effectLst/>
                <a:uLnTx/>
                <a:uFillTx/>
                <a:latin typeface="Cascadia Code" panose="020B0609020000020004" pitchFamily="49" charset="0"/>
                <a:ea typeface="Segoe UI" pitchFamily="34" charset="0"/>
                <a:cs typeface="Cascadia Code" panose="020B0609020000020004" pitchFamily="49" charset="0"/>
              </a:rPr>
              <a:t>REMAINING LIFE</a:t>
            </a:r>
          </a:p>
        </p:txBody>
      </p:sp>
    </p:spTree>
    <p:extLst>
      <p:ext uri="{BB962C8B-B14F-4D97-AF65-F5344CB8AC3E}">
        <p14:creationId xmlns:p14="http://schemas.microsoft.com/office/powerpoint/2010/main" val="26680073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9F056AEA-A24A-46C7-B420-9FCBABF9D057}"/>
              </a:ext>
            </a:extLst>
          </p:cNvPr>
          <p:cNvSpPr/>
          <p:nvPr/>
        </p:nvSpPr>
        <p:spPr bwMode="auto">
          <a:xfrm>
            <a:off x="584936" y="2010511"/>
            <a:ext cx="11130814" cy="3923563"/>
          </a:xfrm>
          <a:prstGeom prst="roundRect">
            <a:avLst>
              <a:gd name="adj" fmla="val 0"/>
            </a:avLst>
          </a:prstGeom>
          <a:solidFill>
            <a:srgbClr val="1A202C"/>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t" anchorCtr="0" forceAA="0" compatLnSpc="1">
            <a:prstTxWarp prst="textNoShape">
              <a:avLst/>
            </a:prstTxWarp>
            <a:noAutofit/>
          </a:bodyPr>
          <a:lstStyle/>
          <a:p>
            <a:pPr defTabSz="927903" fontAlgn="base">
              <a:spcBef>
                <a:spcPct val="0"/>
              </a:spcBef>
              <a:spcAft>
                <a:spcPct val="0"/>
              </a:spcAft>
            </a:pPr>
            <a:endParaRPr lang="en-US" sz="199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4" name="Picture 43">
            <a:extLst>
              <a:ext uri="{FF2B5EF4-FFF2-40B4-BE49-F238E27FC236}">
                <a16:creationId xmlns:a16="http://schemas.microsoft.com/office/drawing/2014/main" id="{9A099887-42AB-429D-B29B-74A173E444B7}"/>
              </a:ext>
            </a:extLst>
          </p:cNvPr>
          <p:cNvPicPr>
            <a:picLocks noChangeAspect="1"/>
          </p:cNvPicPr>
          <p:nvPr/>
        </p:nvPicPr>
        <p:blipFill rotWithShape="1">
          <a:blip r:embed="rId3"/>
          <a:srcRect r="20360"/>
          <a:stretch/>
        </p:blipFill>
        <p:spPr>
          <a:xfrm>
            <a:off x="877180" y="2485195"/>
            <a:ext cx="1175446" cy="1317207"/>
          </a:xfrm>
          <a:prstGeom prst="rect">
            <a:avLst/>
          </a:prstGeom>
        </p:spPr>
      </p:pic>
      <p:pic>
        <p:nvPicPr>
          <p:cNvPr id="4" name="Picture 3">
            <a:extLst>
              <a:ext uri="{FF2B5EF4-FFF2-40B4-BE49-F238E27FC236}">
                <a16:creationId xmlns:a16="http://schemas.microsoft.com/office/drawing/2014/main" id="{157C09F4-A6F3-4AAD-90F7-197841A341A8}"/>
              </a:ext>
            </a:extLst>
          </p:cNvPr>
          <p:cNvPicPr>
            <a:picLocks noChangeAspect="1"/>
          </p:cNvPicPr>
          <p:nvPr/>
        </p:nvPicPr>
        <p:blipFill>
          <a:blip r:embed="rId4"/>
          <a:stretch>
            <a:fillRect/>
          </a:stretch>
        </p:blipFill>
        <p:spPr>
          <a:xfrm>
            <a:off x="2033670" y="2315631"/>
            <a:ext cx="8559355" cy="1486771"/>
          </a:xfrm>
          <a:prstGeom prst="rect">
            <a:avLst/>
          </a:prstGeom>
          <a:effectLst>
            <a:glow rad="63500">
              <a:schemeClr val="accent2">
                <a:satMod val="175000"/>
                <a:alpha val="40000"/>
              </a:schemeClr>
            </a:glow>
          </a:effectLst>
        </p:spPr>
      </p:pic>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D6A64AC0-2509-4E78-BE67-D1EC52337B79}"/>
                  </a:ext>
                </a:extLst>
              </p14:cNvPr>
              <p14:cNvContentPartPr/>
              <p14:nvPr/>
            </p14:nvContentPartPr>
            <p14:xfrm>
              <a:off x="5796002" y="3529561"/>
              <a:ext cx="16837" cy="13971"/>
            </p14:xfrm>
          </p:contentPart>
        </mc:Choice>
        <mc:Fallback xmlns="">
          <p:pic>
            <p:nvPicPr>
              <p:cNvPr id="28" name="Ink 27">
                <a:extLst>
                  <a:ext uri="{FF2B5EF4-FFF2-40B4-BE49-F238E27FC236}">
                    <a16:creationId xmlns:a16="http://schemas.microsoft.com/office/drawing/2014/main" id="{D6A64AC0-2509-4E78-BE67-D1EC52337B79}"/>
                  </a:ext>
                </a:extLst>
              </p:cNvPr>
              <p:cNvPicPr/>
              <p:nvPr/>
            </p:nvPicPr>
            <p:blipFill>
              <a:blip r:embed="rId6"/>
              <a:stretch>
                <a:fillRect/>
              </a:stretch>
            </p:blipFill>
            <p:spPr>
              <a:xfrm>
                <a:off x="5787046" y="3520605"/>
                <a:ext cx="34390" cy="31524"/>
              </a:xfrm>
              <a:prstGeom prst="rect">
                <a:avLst/>
              </a:prstGeom>
            </p:spPr>
          </p:pic>
        </mc:Fallback>
      </mc:AlternateContent>
      <p:sp>
        <p:nvSpPr>
          <p:cNvPr id="45" name="TextBox 44">
            <a:extLst>
              <a:ext uri="{FF2B5EF4-FFF2-40B4-BE49-F238E27FC236}">
                <a16:creationId xmlns:a16="http://schemas.microsoft.com/office/drawing/2014/main" id="{8A0C07B6-59AE-4B8B-AE7C-F0EF16B60278}"/>
              </a:ext>
            </a:extLst>
          </p:cNvPr>
          <p:cNvSpPr txBox="1"/>
          <p:nvPr/>
        </p:nvSpPr>
        <p:spPr>
          <a:xfrm>
            <a:off x="795494" y="2285440"/>
            <a:ext cx="631347" cy="199070"/>
          </a:xfrm>
          <a:prstGeom prst="rect">
            <a:avLst/>
          </a:prstGeom>
          <a:noFill/>
        </p:spPr>
        <p:txBody>
          <a:bodyPr wrap="square" anchor="ctr">
            <a:spAutoFit/>
          </a:bodyPr>
          <a:lstStyle/>
          <a:p>
            <a:pPr algn="ctr" defTabSz="454960"/>
            <a:r>
              <a:rPr lang="en-US" sz="697" b="1" dirty="0">
                <a:solidFill>
                  <a:srgbClr val="50E6FF"/>
                </a:solidFill>
                <a:latin typeface="Segoe UI Semibold"/>
                <a:cs typeface="Cascadia Mono PL" pitchFamily="1" charset="0"/>
              </a:rPr>
              <a:t>Data Lake</a:t>
            </a:r>
          </a:p>
        </p:txBody>
      </p:sp>
      <p:sp>
        <p:nvSpPr>
          <p:cNvPr id="19" name="Left Brace 18">
            <a:extLst>
              <a:ext uri="{FF2B5EF4-FFF2-40B4-BE49-F238E27FC236}">
                <a16:creationId xmlns:a16="http://schemas.microsoft.com/office/drawing/2014/main" id="{2A8E5E90-7193-4226-B0BE-7226443F754E}"/>
              </a:ext>
            </a:extLst>
          </p:cNvPr>
          <p:cNvSpPr/>
          <p:nvPr/>
        </p:nvSpPr>
        <p:spPr>
          <a:xfrm>
            <a:off x="4028160" y="3359686"/>
            <a:ext cx="45719" cy="183846"/>
          </a:xfrm>
          <a:prstGeom prst="leftBrace">
            <a:avLst>
              <a:gd name="adj1" fmla="val 55208"/>
              <a:gd name="adj2" fmla="val 50027"/>
            </a:avLst>
          </a:prstGeom>
          <a:ln w="15875">
            <a:solidFill>
              <a:srgbClr val="50E6FF"/>
            </a:solidFill>
            <a:prstDash val="solid"/>
            <a:headEnd type="none" w="lg" len="med"/>
            <a:tailEnd type="none" w="lg"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defTabSz="454960"/>
            <a:endParaRPr lang="en-US" sz="1791" dirty="0">
              <a:solidFill>
                <a:srgbClr val="FFFFFF"/>
              </a:solidFill>
              <a:latin typeface="Segoe UI"/>
            </a:endParaRPr>
          </a:p>
        </p:txBody>
      </p:sp>
      <p:grpSp>
        <p:nvGrpSpPr>
          <p:cNvPr id="12" name="Group 11">
            <a:extLst>
              <a:ext uri="{FF2B5EF4-FFF2-40B4-BE49-F238E27FC236}">
                <a16:creationId xmlns:a16="http://schemas.microsoft.com/office/drawing/2014/main" id="{837E1C6A-88F0-4579-94AF-9B7A9F977046}"/>
              </a:ext>
            </a:extLst>
          </p:cNvPr>
          <p:cNvGrpSpPr/>
          <p:nvPr/>
        </p:nvGrpSpPr>
        <p:grpSpPr>
          <a:xfrm>
            <a:off x="3329572" y="3893348"/>
            <a:ext cx="2710994" cy="346237"/>
            <a:chOff x="2037219" y="4118787"/>
            <a:chExt cx="2710994" cy="346237"/>
          </a:xfrm>
        </p:grpSpPr>
        <p:grpSp>
          <p:nvGrpSpPr>
            <p:cNvPr id="26" name="Group 25">
              <a:extLst>
                <a:ext uri="{FF2B5EF4-FFF2-40B4-BE49-F238E27FC236}">
                  <a16:creationId xmlns:a16="http://schemas.microsoft.com/office/drawing/2014/main" id="{3B4B8B5D-3FAD-47F7-9346-92E7059E7491}"/>
                </a:ext>
              </a:extLst>
            </p:cNvPr>
            <p:cNvGrpSpPr/>
            <p:nvPr/>
          </p:nvGrpSpPr>
          <p:grpSpPr>
            <a:xfrm>
              <a:off x="2087488" y="4118787"/>
              <a:ext cx="2660725" cy="346237"/>
              <a:chOff x="242059" y="2999581"/>
              <a:chExt cx="2673890" cy="347951"/>
            </a:xfrm>
          </p:grpSpPr>
          <p:sp>
            <p:nvSpPr>
              <p:cNvPr id="5" name="TextBox 4">
                <a:extLst>
                  <a:ext uri="{FF2B5EF4-FFF2-40B4-BE49-F238E27FC236}">
                    <a16:creationId xmlns:a16="http://schemas.microsoft.com/office/drawing/2014/main" id="{E98D3034-F940-45C6-AC2B-84E76F97A912}"/>
                  </a:ext>
                </a:extLst>
              </p:cNvPr>
              <p:cNvSpPr txBox="1"/>
              <p:nvPr/>
            </p:nvSpPr>
            <p:spPr>
              <a:xfrm>
                <a:off x="407190" y="3098674"/>
                <a:ext cx="2508759" cy="248858"/>
              </a:xfrm>
              <a:prstGeom prst="rect">
                <a:avLst/>
              </a:prstGeom>
              <a:noFill/>
            </p:spPr>
            <p:txBody>
              <a:bodyPr wrap="square">
                <a:spAutoFit/>
              </a:bodyPr>
              <a:lstStyle/>
              <a:p>
                <a:pPr defTabSz="1091903">
                  <a:lnSpc>
                    <a:spcPct val="125000"/>
                  </a:lnSpc>
                  <a:defRPr/>
                </a:pPr>
                <a:r>
                  <a:rPr lang="en-US" sz="896" kern="0" dirty="0">
                    <a:solidFill>
                      <a:srgbClr val="FFFFFF"/>
                    </a:solidFill>
                    <a:latin typeface="Segoe UI Semibold"/>
                    <a:ea typeface="Segoe Pro" charset="0"/>
                    <a:cs typeface="Segoe UI" panose="020B0502040204020203" pitchFamily="34" charset="0"/>
                  </a:rPr>
                  <a:t>Alerting rules </a:t>
                </a:r>
                <a:r>
                  <a:rPr lang="en-US" sz="896" kern="0" dirty="0">
                    <a:solidFill>
                      <a:srgbClr val="FFFFFF"/>
                    </a:solidFill>
                    <a:ea typeface="Segoe Pro" charset="0"/>
                    <a:cs typeface="Segoe UI" panose="020B0502040204020203" pitchFamily="34" charset="0"/>
                  </a:rPr>
                  <a:t>for triggering Alarm</a:t>
                </a:r>
              </a:p>
            </p:txBody>
          </p:sp>
          <p:sp>
            <p:nvSpPr>
              <p:cNvPr id="7" name="Oval 6">
                <a:extLst>
                  <a:ext uri="{FF2B5EF4-FFF2-40B4-BE49-F238E27FC236}">
                    <a16:creationId xmlns:a16="http://schemas.microsoft.com/office/drawing/2014/main" id="{18015CE3-B919-4B0B-942E-29F7F170601F}"/>
                  </a:ext>
                </a:extLst>
              </p:cNvPr>
              <p:cNvSpPr/>
              <p:nvPr/>
            </p:nvSpPr>
            <p:spPr bwMode="auto">
              <a:xfrm>
                <a:off x="242059" y="3106657"/>
                <a:ext cx="176296" cy="176296"/>
              </a:xfrm>
              <a:prstGeom prst="ellipse">
                <a:avLst/>
              </a:prstGeom>
              <a:solidFill>
                <a:srgbClr val="00B0F0"/>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algn="ctr" defTabSz="927903" fontAlgn="base">
                  <a:spcBef>
                    <a:spcPct val="0"/>
                  </a:spcBef>
                  <a:spcAft>
                    <a:spcPct val="0"/>
                  </a:spcAft>
                </a:pPr>
                <a:endParaRPr lang="en-CA" sz="1045" b="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extBox 7">
                <a:extLst>
                  <a:ext uri="{FF2B5EF4-FFF2-40B4-BE49-F238E27FC236}">
                    <a16:creationId xmlns:a16="http://schemas.microsoft.com/office/drawing/2014/main" id="{A82F28F3-5A11-4E29-83C1-6F64AE07634D}"/>
                  </a:ext>
                </a:extLst>
              </p:cNvPr>
              <p:cNvSpPr txBox="1"/>
              <p:nvPr/>
            </p:nvSpPr>
            <p:spPr>
              <a:xfrm>
                <a:off x="416124" y="2999581"/>
                <a:ext cx="1221945" cy="215865"/>
              </a:xfrm>
              <a:prstGeom prst="rect">
                <a:avLst/>
              </a:prstGeom>
              <a:noFill/>
            </p:spPr>
            <p:txBody>
              <a:bodyPr wrap="square">
                <a:spAutoFit/>
              </a:bodyPr>
              <a:lstStyle/>
              <a:p>
                <a:pPr defTabSz="454960"/>
                <a:r>
                  <a:rPr lang="en-US" sz="796" b="1" kern="0" dirty="0">
                    <a:solidFill>
                      <a:srgbClr val="0DDCFF"/>
                    </a:solidFill>
                    <a:latin typeface="Consolas" panose="020B0609020204030204" pitchFamily="49" charset="0"/>
                    <a:cs typeface="Segoe UI" panose="020B0502040204020203" pitchFamily="34" charset="0"/>
                  </a:rPr>
                  <a:t>alert_rules.csv</a:t>
                </a:r>
                <a:endParaRPr lang="en-CA" sz="796" dirty="0">
                  <a:solidFill>
                    <a:srgbClr val="FFFFFF"/>
                  </a:solidFill>
                  <a:latin typeface="Segoe UI"/>
                </a:endParaRPr>
              </a:p>
            </p:txBody>
          </p:sp>
        </p:grpSp>
        <p:sp>
          <p:nvSpPr>
            <p:cNvPr id="10" name="TextBox 9">
              <a:extLst>
                <a:ext uri="{FF2B5EF4-FFF2-40B4-BE49-F238E27FC236}">
                  <a16:creationId xmlns:a16="http://schemas.microsoft.com/office/drawing/2014/main" id="{01A53312-D4B8-4D91-ABC1-224CC6203559}"/>
                </a:ext>
              </a:extLst>
            </p:cNvPr>
            <p:cNvSpPr txBox="1"/>
            <p:nvPr/>
          </p:nvSpPr>
          <p:spPr>
            <a:xfrm>
              <a:off x="2037219" y="4207292"/>
              <a:ext cx="274733" cy="200055"/>
            </a:xfrm>
            <a:prstGeom prst="rect">
              <a:avLst/>
            </a:prstGeom>
            <a:noFill/>
          </p:spPr>
          <p:txBody>
            <a:bodyPr wrap="square">
              <a:spAutoFit/>
            </a:bodyPr>
            <a:lstStyle/>
            <a:p>
              <a:r>
                <a:rPr lang="en-CA" sz="700" dirty="0"/>
                <a:t>💡</a:t>
              </a:r>
            </a:p>
          </p:txBody>
        </p:sp>
      </p:grpSp>
      <p:pic>
        <p:nvPicPr>
          <p:cNvPr id="16" name="Picture 15">
            <a:extLst>
              <a:ext uri="{FF2B5EF4-FFF2-40B4-BE49-F238E27FC236}">
                <a16:creationId xmlns:a16="http://schemas.microsoft.com/office/drawing/2014/main" id="{E549553E-8BDB-44FC-970D-4DD2F33E54A0}"/>
              </a:ext>
            </a:extLst>
          </p:cNvPr>
          <p:cNvPicPr>
            <a:picLocks noChangeAspect="1"/>
          </p:cNvPicPr>
          <p:nvPr/>
        </p:nvPicPr>
        <p:blipFill>
          <a:blip r:embed="rId7"/>
          <a:stretch>
            <a:fillRect/>
          </a:stretch>
        </p:blipFill>
        <p:spPr>
          <a:xfrm>
            <a:off x="2901832" y="4325337"/>
            <a:ext cx="7050592" cy="1381989"/>
          </a:xfrm>
          <a:prstGeom prst="rect">
            <a:avLst/>
          </a:prstGeom>
          <a:effectLst>
            <a:glow rad="63500">
              <a:schemeClr val="accent2">
                <a:satMod val="175000"/>
                <a:alpha val="40000"/>
              </a:schemeClr>
            </a:glow>
          </a:effectLst>
        </p:spPr>
      </p:pic>
      <p:grpSp>
        <p:nvGrpSpPr>
          <p:cNvPr id="42" name="Group 41">
            <a:extLst>
              <a:ext uri="{FF2B5EF4-FFF2-40B4-BE49-F238E27FC236}">
                <a16:creationId xmlns:a16="http://schemas.microsoft.com/office/drawing/2014/main" id="{E40DC0DB-D86B-4870-9F99-A652548B072A}"/>
              </a:ext>
            </a:extLst>
          </p:cNvPr>
          <p:cNvGrpSpPr/>
          <p:nvPr/>
        </p:nvGrpSpPr>
        <p:grpSpPr>
          <a:xfrm rot="3514746">
            <a:off x="3207768" y="3239859"/>
            <a:ext cx="674071" cy="1217223"/>
            <a:chOff x="1797178" y="3007757"/>
            <a:chExt cx="285483" cy="515520"/>
          </a:xfrm>
        </p:grpSpPr>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15B8B41F-0A61-48B0-B883-4ADF8960EEA1}"/>
                    </a:ext>
                  </a:extLst>
                </p14:cNvPr>
                <p14:cNvContentPartPr/>
                <p14:nvPr/>
              </p14:nvContentPartPr>
              <p14:xfrm>
                <a:off x="1797178" y="3007757"/>
                <a:ext cx="252360" cy="457560"/>
              </p14:xfrm>
            </p:contentPart>
          </mc:Choice>
          <mc:Fallback xmlns="">
            <p:pic>
              <p:nvPicPr>
                <p:cNvPr id="29" name="Ink 28">
                  <a:extLst>
                    <a:ext uri="{FF2B5EF4-FFF2-40B4-BE49-F238E27FC236}">
                      <a16:creationId xmlns:a16="http://schemas.microsoft.com/office/drawing/2014/main" id="{15B8B41F-0A61-48B0-B883-4ADF8960EEA1}"/>
                    </a:ext>
                  </a:extLst>
                </p:cNvPr>
                <p:cNvPicPr/>
                <p:nvPr/>
              </p:nvPicPr>
              <p:blipFill>
                <a:blip r:embed="rId9"/>
                <a:stretch>
                  <a:fillRect/>
                </a:stretch>
              </p:blipFill>
              <p:spPr>
                <a:xfrm>
                  <a:off x="1793364" y="3003944"/>
                  <a:ext cx="259836" cy="46503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a:extLst>
                    <a:ext uri="{FF2B5EF4-FFF2-40B4-BE49-F238E27FC236}">
                      <a16:creationId xmlns:a16="http://schemas.microsoft.com/office/drawing/2014/main" id="{6D96F827-075A-4FBC-99CE-A9AEA2372EBC}"/>
                    </a:ext>
                  </a:extLst>
                </p14:cNvPr>
                <p14:cNvContentPartPr/>
                <p14:nvPr/>
              </p14:nvContentPartPr>
              <p14:xfrm>
                <a:off x="1972861" y="3438317"/>
                <a:ext cx="109800" cy="84960"/>
              </p14:xfrm>
            </p:contentPart>
          </mc:Choice>
          <mc:Fallback xmlns="">
            <p:pic>
              <p:nvPicPr>
                <p:cNvPr id="31" name="Ink 30">
                  <a:extLst>
                    <a:ext uri="{FF2B5EF4-FFF2-40B4-BE49-F238E27FC236}">
                      <a16:creationId xmlns:a16="http://schemas.microsoft.com/office/drawing/2014/main" id="{6D96F827-075A-4FBC-99CE-A9AEA2372EBC}"/>
                    </a:ext>
                  </a:extLst>
                </p:cNvPr>
                <p:cNvPicPr/>
                <p:nvPr/>
              </p:nvPicPr>
              <p:blipFill>
                <a:blip r:embed="rId11"/>
                <a:stretch>
                  <a:fillRect/>
                </a:stretch>
              </p:blipFill>
              <p:spPr>
                <a:xfrm>
                  <a:off x="1969043" y="3434497"/>
                  <a:ext cx="117283" cy="92447"/>
                </a:xfrm>
                <a:prstGeom prst="rect">
                  <a:avLst/>
                </a:prstGeom>
              </p:spPr>
            </p:pic>
          </mc:Fallback>
        </mc:AlternateContent>
      </p:grpSp>
    </p:spTree>
    <p:extLst>
      <p:ext uri="{BB962C8B-B14F-4D97-AF65-F5344CB8AC3E}">
        <p14:creationId xmlns:p14="http://schemas.microsoft.com/office/powerpoint/2010/main" val="17970099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37E1C6A-88F0-4579-94AF-9B7A9F977046}"/>
              </a:ext>
            </a:extLst>
          </p:cNvPr>
          <p:cNvGrpSpPr/>
          <p:nvPr/>
        </p:nvGrpSpPr>
        <p:grpSpPr>
          <a:xfrm>
            <a:off x="2901832" y="3893348"/>
            <a:ext cx="2710994" cy="346237"/>
            <a:chOff x="2037219" y="4118787"/>
            <a:chExt cx="2710994" cy="346237"/>
          </a:xfrm>
        </p:grpSpPr>
        <p:grpSp>
          <p:nvGrpSpPr>
            <p:cNvPr id="26" name="Group 25">
              <a:extLst>
                <a:ext uri="{FF2B5EF4-FFF2-40B4-BE49-F238E27FC236}">
                  <a16:creationId xmlns:a16="http://schemas.microsoft.com/office/drawing/2014/main" id="{3B4B8B5D-3FAD-47F7-9346-92E7059E7491}"/>
                </a:ext>
              </a:extLst>
            </p:cNvPr>
            <p:cNvGrpSpPr/>
            <p:nvPr/>
          </p:nvGrpSpPr>
          <p:grpSpPr>
            <a:xfrm>
              <a:off x="2087488" y="4118787"/>
              <a:ext cx="2660725" cy="346237"/>
              <a:chOff x="242059" y="2999581"/>
              <a:chExt cx="2673890" cy="347951"/>
            </a:xfrm>
          </p:grpSpPr>
          <p:sp>
            <p:nvSpPr>
              <p:cNvPr id="5" name="TextBox 4">
                <a:extLst>
                  <a:ext uri="{FF2B5EF4-FFF2-40B4-BE49-F238E27FC236}">
                    <a16:creationId xmlns:a16="http://schemas.microsoft.com/office/drawing/2014/main" id="{E98D3034-F940-45C6-AC2B-84E76F97A912}"/>
                  </a:ext>
                </a:extLst>
              </p:cNvPr>
              <p:cNvSpPr txBox="1"/>
              <p:nvPr/>
            </p:nvSpPr>
            <p:spPr>
              <a:xfrm>
                <a:off x="407190" y="3098674"/>
                <a:ext cx="2508759" cy="248858"/>
              </a:xfrm>
              <a:prstGeom prst="rect">
                <a:avLst/>
              </a:prstGeom>
              <a:noFill/>
            </p:spPr>
            <p:txBody>
              <a:bodyPr wrap="square">
                <a:spAutoFit/>
              </a:bodyPr>
              <a:lstStyle/>
              <a:p>
                <a:pPr defTabSz="1091903">
                  <a:lnSpc>
                    <a:spcPct val="125000"/>
                  </a:lnSpc>
                  <a:defRPr/>
                </a:pPr>
                <a:r>
                  <a:rPr lang="en-US" sz="896" kern="0" dirty="0">
                    <a:solidFill>
                      <a:schemeClr val="bg1"/>
                    </a:solidFill>
                    <a:latin typeface="Segoe UI Semibold"/>
                    <a:ea typeface="Segoe Pro" charset="0"/>
                    <a:cs typeface="Segoe UI" panose="020B0502040204020203" pitchFamily="34" charset="0"/>
                  </a:rPr>
                  <a:t>Alerting rules </a:t>
                </a:r>
                <a:r>
                  <a:rPr lang="en-US" sz="896" kern="0" dirty="0">
                    <a:solidFill>
                      <a:schemeClr val="bg1"/>
                    </a:solidFill>
                    <a:ea typeface="Segoe Pro" charset="0"/>
                    <a:cs typeface="Segoe UI" panose="020B0502040204020203" pitchFamily="34" charset="0"/>
                  </a:rPr>
                  <a:t>for triggering Alarm</a:t>
                </a:r>
              </a:p>
            </p:txBody>
          </p:sp>
          <p:sp>
            <p:nvSpPr>
              <p:cNvPr id="7" name="Oval 6">
                <a:extLst>
                  <a:ext uri="{FF2B5EF4-FFF2-40B4-BE49-F238E27FC236}">
                    <a16:creationId xmlns:a16="http://schemas.microsoft.com/office/drawing/2014/main" id="{18015CE3-B919-4B0B-942E-29F7F170601F}"/>
                  </a:ext>
                </a:extLst>
              </p:cNvPr>
              <p:cNvSpPr/>
              <p:nvPr/>
            </p:nvSpPr>
            <p:spPr bwMode="auto">
              <a:xfrm>
                <a:off x="242059" y="3106657"/>
                <a:ext cx="176296" cy="176296"/>
              </a:xfrm>
              <a:prstGeom prst="ellipse">
                <a:avLst/>
              </a:prstGeom>
              <a:solidFill>
                <a:srgbClr val="00B0F0"/>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algn="ctr" defTabSz="927903" fontAlgn="base">
                  <a:spcBef>
                    <a:spcPct val="0"/>
                  </a:spcBef>
                  <a:spcAft>
                    <a:spcPct val="0"/>
                  </a:spcAft>
                </a:pPr>
                <a:endParaRPr lang="en-CA" sz="1045" b="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extBox 7">
                <a:extLst>
                  <a:ext uri="{FF2B5EF4-FFF2-40B4-BE49-F238E27FC236}">
                    <a16:creationId xmlns:a16="http://schemas.microsoft.com/office/drawing/2014/main" id="{A82F28F3-5A11-4E29-83C1-6F64AE07634D}"/>
                  </a:ext>
                </a:extLst>
              </p:cNvPr>
              <p:cNvSpPr txBox="1"/>
              <p:nvPr/>
            </p:nvSpPr>
            <p:spPr>
              <a:xfrm>
                <a:off x="416124" y="2999581"/>
                <a:ext cx="1221945" cy="215865"/>
              </a:xfrm>
              <a:prstGeom prst="rect">
                <a:avLst/>
              </a:prstGeom>
              <a:noFill/>
            </p:spPr>
            <p:txBody>
              <a:bodyPr wrap="square">
                <a:spAutoFit/>
              </a:bodyPr>
              <a:lstStyle/>
              <a:p>
                <a:pPr defTabSz="454960"/>
                <a:r>
                  <a:rPr lang="en-US" sz="796" b="1" kern="0" dirty="0">
                    <a:solidFill>
                      <a:srgbClr val="077BD6"/>
                    </a:solidFill>
                    <a:latin typeface="Consolas" panose="020B0609020204030204" pitchFamily="49" charset="0"/>
                    <a:cs typeface="Segoe UI" panose="020B0502040204020203" pitchFamily="34" charset="0"/>
                  </a:rPr>
                  <a:t>alert_rules.csv</a:t>
                </a:r>
                <a:endParaRPr lang="en-CA" sz="796" dirty="0">
                  <a:solidFill>
                    <a:srgbClr val="077BD6"/>
                  </a:solidFill>
                  <a:latin typeface="Segoe UI"/>
                </a:endParaRPr>
              </a:p>
            </p:txBody>
          </p:sp>
        </p:grpSp>
        <p:sp>
          <p:nvSpPr>
            <p:cNvPr id="10" name="TextBox 9">
              <a:extLst>
                <a:ext uri="{FF2B5EF4-FFF2-40B4-BE49-F238E27FC236}">
                  <a16:creationId xmlns:a16="http://schemas.microsoft.com/office/drawing/2014/main" id="{01A53312-D4B8-4D91-ABC1-224CC6203559}"/>
                </a:ext>
              </a:extLst>
            </p:cNvPr>
            <p:cNvSpPr txBox="1"/>
            <p:nvPr/>
          </p:nvSpPr>
          <p:spPr>
            <a:xfrm>
              <a:off x="2037219" y="4207292"/>
              <a:ext cx="274733" cy="200055"/>
            </a:xfrm>
            <a:prstGeom prst="rect">
              <a:avLst/>
            </a:prstGeom>
            <a:noFill/>
          </p:spPr>
          <p:txBody>
            <a:bodyPr wrap="square">
              <a:spAutoFit/>
            </a:bodyPr>
            <a:lstStyle/>
            <a:p>
              <a:r>
                <a:rPr lang="en-CA" sz="700" dirty="0"/>
                <a:t>💡</a:t>
              </a:r>
            </a:p>
          </p:txBody>
        </p:sp>
      </p:grpSp>
      <p:pic>
        <p:nvPicPr>
          <p:cNvPr id="16" name="Picture 15">
            <a:extLst>
              <a:ext uri="{FF2B5EF4-FFF2-40B4-BE49-F238E27FC236}">
                <a16:creationId xmlns:a16="http://schemas.microsoft.com/office/drawing/2014/main" id="{E549553E-8BDB-44FC-970D-4DD2F33E54A0}"/>
              </a:ext>
            </a:extLst>
          </p:cNvPr>
          <p:cNvPicPr>
            <a:picLocks noChangeAspect="1"/>
          </p:cNvPicPr>
          <p:nvPr/>
        </p:nvPicPr>
        <p:blipFill>
          <a:blip r:embed="rId3"/>
          <a:stretch>
            <a:fillRect/>
          </a:stretch>
        </p:blipFill>
        <p:spPr>
          <a:xfrm>
            <a:off x="2901832" y="4325337"/>
            <a:ext cx="8633656" cy="169228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17778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9E0B5FB-8B1E-4A8E-9F2B-A48C3D5E1BB4}"/>
              </a:ext>
            </a:extLst>
          </p:cNvPr>
          <p:cNvSpPr/>
          <p:nvPr/>
        </p:nvSpPr>
        <p:spPr bwMode="auto">
          <a:xfrm>
            <a:off x="402056" y="643352"/>
            <a:ext cx="11946698" cy="8025909"/>
          </a:xfrm>
          <a:prstGeom prst="roundRect">
            <a:avLst>
              <a:gd name="adj" fmla="val 0"/>
            </a:avLst>
          </a:prstGeom>
          <a:solidFill>
            <a:srgbClr val="1A202C"/>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t" anchorCtr="0" forceAA="0" compatLnSpc="1">
            <a:prstTxWarp prst="textNoShape">
              <a:avLst/>
            </a:prstTxWarp>
            <a:noAutofit/>
          </a:bodyPr>
          <a:lstStyle/>
          <a:p>
            <a:pPr defTabSz="927903" fontAlgn="base">
              <a:spcBef>
                <a:spcPct val="0"/>
              </a:spcBef>
              <a:spcAft>
                <a:spcPct val="0"/>
              </a:spcAft>
            </a:pPr>
            <a:endParaRPr lang="en-US" sz="199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4" name="Group 113">
            <a:extLst>
              <a:ext uri="{FF2B5EF4-FFF2-40B4-BE49-F238E27FC236}">
                <a16:creationId xmlns:a16="http://schemas.microsoft.com/office/drawing/2014/main" id="{609C54C8-7E4F-4123-BFC0-C751CD6793F4}"/>
              </a:ext>
            </a:extLst>
          </p:cNvPr>
          <p:cNvGrpSpPr/>
          <p:nvPr/>
        </p:nvGrpSpPr>
        <p:grpSpPr>
          <a:xfrm>
            <a:off x="439311" y="640273"/>
            <a:ext cx="11771739" cy="7910439"/>
            <a:chOff x="439311" y="640273"/>
            <a:chExt cx="11771739" cy="7910439"/>
          </a:xfrm>
        </p:grpSpPr>
        <p:pic>
          <p:nvPicPr>
            <p:cNvPr id="33" name="Picture 4" descr="Dots grid design - Transparent PNG &amp; SVG vector file">
              <a:extLst>
                <a:ext uri="{FF2B5EF4-FFF2-40B4-BE49-F238E27FC236}">
                  <a16:creationId xmlns:a16="http://schemas.microsoft.com/office/drawing/2014/main" id="{0F3D5404-80D9-4817-B459-0C1D897CADD3}"/>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666" t="152" r="-2072" b="14841"/>
            <a:stretch/>
          </p:blipFill>
          <p:spPr bwMode="auto">
            <a:xfrm>
              <a:off x="441844" y="4782495"/>
              <a:ext cx="4475716" cy="375190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Dots grid design - Transparent PNG &amp; SVG vector file">
              <a:extLst>
                <a:ext uri="{FF2B5EF4-FFF2-40B4-BE49-F238E27FC236}">
                  <a16:creationId xmlns:a16="http://schemas.microsoft.com/office/drawing/2014/main" id="{F06099F0-B436-4A8D-9A91-8C1202F7E94D}"/>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666" t="152" r="-2072" b="14840"/>
            <a:stretch/>
          </p:blipFill>
          <p:spPr bwMode="auto">
            <a:xfrm>
              <a:off x="4606671" y="4782494"/>
              <a:ext cx="4475716" cy="375190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Dots grid design - Transparent PNG &amp; SVG vector file">
              <a:extLst>
                <a:ext uri="{FF2B5EF4-FFF2-40B4-BE49-F238E27FC236}">
                  <a16:creationId xmlns:a16="http://schemas.microsoft.com/office/drawing/2014/main" id="{B5B54E82-6220-44F4-ADF1-0FA127B7F14B}"/>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666" t="152" r="21876" b="14456"/>
            <a:stretch/>
          </p:blipFill>
          <p:spPr bwMode="auto">
            <a:xfrm>
              <a:off x="8792304" y="4781866"/>
              <a:ext cx="3418746" cy="37688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Dots grid design - Transparent PNG &amp; SVG vector file">
              <a:extLst>
                <a:ext uri="{FF2B5EF4-FFF2-40B4-BE49-F238E27FC236}">
                  <a16:creationId xmlns:a16="http://schemas.microsoft.com/office/drawing/2014/main" id="{4590C84E-0294-4168-AD14-0B28C8E8D315}"/>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666" t="152" r="-2072" b="403"/>
            <a:stretch/>
          </p:blipFill>
          <p:spPr bwMode="auto">
            <a:xfrm>
              <a:off x="439311" y="640901"/>
              <a:ext cx="4475716" cy="438911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Dots grid design - Transparent PNG &amp; SVG vector file">
              <a:extLst>
                <a:ext uri="{FF2B5EF4-FFF2-40B4-BE49-F238E27FC236}">
                  <a16:creationId xmlns:a16="http://schemas.microsoft.com/office/drawing/2014/main" id="{B72394BF-C8E4-497C-BB8A-27ECEC8F2690}"/>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666" t="152" r="-2072" b="403"/>
            <a:stretch/>
          </p:blipFill>
          <p:spPr bwMode="auto">
            <a:xfrm>
              <a:off x="4604138" y="640901"/>
              <a:ext cx="4475716" cy="438911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Dots grid design - Transparent PNG &amp; SVG vector file">
              <a:extLst>
                <a:ext uri="{FF2B5EF4-FFF2-40B4-BE49-F238E27FC236}">
                  <a16:creationId xmlns:a16="http://schemas.microsoft.com/office/drawing/2014/main" id="{612DD792-446C-49F9-864E-34128EC76DDE}"/>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l="666" t="152" r="21876" b="403"/>
            <a:stretch/>
          </p:blipFill>
          <p:spPr bwMode="auto">
            <a:xfrm>
              <a:off x="8789771" y="640273"/>
              <a:ext cx="3418746" cy="4389110"/>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95F3A604-F57A-4BD1-A184-682DD09900CA}"/>
              </a:ext>
            </a:extLst>
          </p:cNvPr>
          <p:cNvSpPr/>
          <p:nvPr/>
        </p:nvSpPr>
        <p:spPr bwMode="auto">
          <a:xfrm>
            <a:off x="2844520" y="3784424"/>
            <a:ext cx="7175780" cy="3073576"/>
          </a:xfrm>
          <a:prstGeom prst="rect">
            <a:avLst/>
          </a:prstGeom>
          <a:solidFill>
            <a:schemeClr val="tx1">
              <a:alpha val="5000"/>
            </a:schemeClr>
          </a:solidFill>
          <a:ln w="254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nvGrpSpPr>
          <p:cNvPr id="12" name="Group 11">
            <a:extLst>
              <a:ext uri="{FF2B5EF4-FFF2-40B4-BE49-F238E27FC236}">
                <a16:creationId xmlns:a16="http://schemas.microsoft.com/office/drawing/2014/main" id="{837E1C6A-88F0-4579-94AF-9B7A9F977046}"/>
              </a:ext>
            </a:extLst>
          </p:cNvPr>
          <p:cNvGrpSpPr/>
          <p:nvPr/>
        </p:nvGrpSpPr>
        <p:grpSpPr>
          <a:xfrm>
            <a:off x="3558344" y="854056"/>
            <a:ext cx="2710994" cy="346237"/>
            <a:chOff x="2037219" y="4118787"/>
            <a:chExt cx="2710994" cy="346237"/>
          </a:xfrm>
        </p:grpSpPr>
        <p:grpSp>
          <p:nvGrpSpPr>
            <p:cNvPr id="26" name="Group 25">
              <a:extLst>
                <a:ext uri="{FF2B5EF4-FFF2-40B4-BE49-F238E27FC236}">
                  <a16:creationId xmlns:a16="http://schemas.microsoft.com/office/drawing/2014/main" id="{3B4B8B5D-3FAD-47F7-9346-92E7059E7491}"/>
                </a:ext>
              </a:extLst>
            </p:cNvPr>
            <p:cNvGrpSpPr/>
            <p:nvPr/>
          </p:nvGrpSpPr>
          <p:grpSpPr>
            <a:xfrm>
              <a:off x="2087488" y="4118787"/>
              <a:ext cx="2660725" cy="346237"/>
              <a:chOff x="242059" y="2999581"/>
              <a:chExt cx="2673890" cy="347951"/>
            </a:xfrm>
          </p:grpSpPr>
          <p:sp>
            <p:nvSpPr>
              <p:cNvPr id="5" name="TextBox 4">
                <a:extLst>
                  <a:ext uri="{FF2B5EF4-FFF2-40B4-BE49-F238E27FC236}">
                    <a16:creationId xmlns:a16="http://schemas.microsoft.com/office/drawing/2014/main" id="{E98D3034-F940-45C6-AC2B-84E76F97A912}"/>
                  </a:ext>
                </a:extLst>
              </p:cNvPr>
              <p:cNvSpPr txBox="1"/>
              <p:nvPr/>
            </p:nvSpPr>
            <p:spPr>
              <a:xfrm>
                <a:off x="407190" y="3098674"/>
                <a:ext cx="2508759" cy="248858"/>
              </a:xfrm>
              <a:prstGeom prst="rect">
                <a:avLst/>
              </a:prstGeom>
              <a:noFill/>
            </p:spPr>
            <p:txBody>
              <a:bodyPr wrap="square">
                <a:spAutoFit/>
              </a:bodyPr>
              <a:lstStyle/>
              <a:p>
                <a:pPr defTabSz="1091903">
                  <a:lnSpc>
                    <a:spcPct val="125000"/>
                  </a:lnSpc>
                  <a:defRPr/>
                </a:pPr>
                <a:r>
                  <a:rPr lang="en-US" sz="896" kern="0" dirty="0">
                    <a:latin typeface="Segoe UI Semibold"/>
                    <a:ea typeface="Segoe Pro" charset="0"/>
                    <a:cs typeface="Segoe UI" panose="020B0502040204020203" pitchFamily="34" charset="0"/>
                  </a:rPr>
                  <a:t>Alerting rules </a:t>
                </a:r>
                <a:r>
                  <a:rPr lang="en-US" sz="896" kern="0" dirty="0">
                    <a:ea typeface="Segoe Pro" charset="0"/>
                    <a:cs typeface="Segoe UI" panose="020B0502040204020203" pitchFamily="34" charset="0"/>
                  </a:rPr>
                  <a:t>for triggering Alarm</a:t>
                </a:r>
              </a:p>
            </p:txBody>
          </p:sp>
          <p:sp>
            <p:nvSpPr>
              <p:cNvPr id="7" name="Oval 6">
                <a:extLst>
                  <a:ext uri="{FF2B5EF4-FFF2-40B4-BE49-F238E27FC236}">
                    <a16:creationId xmlns:a16="http://schemas.microsoft.com/office/drawing/2014/main" id="{18015CE3-B919-4B0B-942E-29F7F170601F}"/>
                  </a:ext>
                </a:extLst>
              </p:cNvPr>
              <p:cNvSpPr/>
              <p:nvPr/>
            </p:nvSpPr>
            <p:spPr bwMode="auto">
              <a:xfrm>
                <a:off x="242059" y="3106657"/>
                <a:ext cx="176296" cy="176296"/>
              </a:xfrm>
              <a:prstGeom prst="ellipse">
                <a:avLst/>
              </a:prstGeom>
              <a:solidFill>
                <a:srgbClr val="00B0F0"/>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ctr" anchorCtr="0" forceAA="0" compatLnSpc="1">
                <a:prstTxWarp prst="textNoShape">
                  <a:avLst/>
                </a:prstTxWarp>
                <a:noAutofit/>
              </a:bodyPr>
              <a:lstStyle/>
              <a:p>
                <a:pPr algn="ctr" defTabSz="927903" fontAlgn="base">
                  <a:spcBef>
                    <a:spcPct val="0"/>
                  </a:spcBef>
                  <a:spcAft>
                    <a:spcPct val="0"/>
                  </a:spcAft>
                </a:pPr>
                <a:endParaRPr lang="en-CA" sz="1045" b="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extBox 7">
                <a:extLst>
                  <a:ext uri="{FF2B5EF4-FFF2-40B4-BE49-F238E27FC236}">
                    <a16:creationId xmlns:a16="http://schemas.microsoft.com/office/drawing/2014/main" id="{A82F28F3-5A11-4E29-83C1-6F64AE07634D}"/>
                  </a:ext>
                </a:extLst>
              </p:cNvPr>
              <p:cNvSpPr txBox="1"/>
              <p:nvPr/>
            </p:nvSpPr>
            <p:spPr>
              <a:xfrm>
                <a:off x="416124" y="2999581"/>
                <a:ext cx="1221945" cy="215865"/>
              </a:xfrm>
              <a:prstGeom prst="rect">
                <a:avLst/>
              </a:prstGeom>
              <a:noFill/>
            </p:spPr>
            <p:txBody>
              <a:bodyPr wrap="square">
                <a:spAutoFit/>
              </a:bodyPr>
              <a:lstStyle/>
              <a:p>
                <a:pPr defTabSz="454960"/>
                <a:r>
                  <a:rPr lang="en-US" sz="796" b="1" kern="0" dirty="0">
                    <a:solidFill>
                      <a:schemeClr val="accent2"/>
                    </a:solidFill>
                    <a:latin typeface="Consolas" panose="020B0609020204030204" pitchFamily="49" charset="0"/>
                    <a:cs typeface="Segoe UI" panose="020B0502040204020203" pitchFamily="34" charset="0"/>
                  </a:rPr>
                  <a:t>alert_rules.csv</a:t>
                </a:r>
                <a:endParaRPr lang="en-CA" sz="796" dirty="0">
                  <a:solidFill>
                    <a:schemeClr val="accent2"/>
                  </a:solidFill>
                  <a:latin typeface="Segoe UI"/>
                </a:endParaRPr>
              </a:p>
            </p:txBody>
          </p:sp>
        </p:grpSp>
        <p:sp>
          <p:nvSpPr>
            <p:cNvPr id="10" name="TextBox 9">
              <a:extLst>
                <a:ext uri="{FF2B5EF4-FFF2-40B4-BE49-F238E27FC236}">
                  <a16:creationId xmlns:a16="http://schemas.microsoft.com/office/drawing/2014/main" id="{01A53312-D4B8-4D91-ABC1-224CC6203559}"/>
                </a:ext>
              </a:extLst>
            </p:cNvPr>
            <p:cNvSpPr txBox="1"/>
            <p:nvPr/>
          </p:nvSpPr>
          <p:spPr>
            <a:xfrm>
              <a:off x="2037219" y="4207292"/>
              <a:ext cx="274733" cy="200055"/>
            </a:xfrm>
            <a:prstGeom prst="rect">
              <a:avLst/>
            </a:prstGeom>
            <a:noFill/>
          </p:spPr>
          <p:txBody>
            <a:bodyPr wrap="square">
              <a:spAutoFit/>
            </a:bodyPr>
            <a:lstStyle/>
            <a:p>
              <a:r>
                <a:rPr lang="en-CA" sz="700" dirty="0"/>
                <a:t>💡</a:t>
              </a:r>
            </a:p>
          </p:txBody>
        </p:sp>
      </p:grpSp>
      <p:pic>
        <p:nvPicPr>
          <p:cNvPr id="16" name="Picture 15">
            <a:extLst>
              <a:ext uri="{FF2B5EF4-FFF2-40B4-BE49-F238E27FC236}">
                <a16:creationId xmlns:a16="http://schemas.microsoft.com/office/drawing/2014/main" id="{E549553E-8BDB-44FC-970D-4DD2F33E54A0}"/>
              </a:ext>
            </a:extLst>
          </p:cNvPr>
          <p:cNvPicPr>
            <a:picLocks noChangeAspect="1"/>
          </p:cNvPicPr>
          <p:nvPr/>
        </p:nvPicPr>
        <p:blipFill>
          <a:blip r:embed="rId4"/>
          <a:stretch>
            <a:fillRect/>
          </a:stretch>
        </p:blipFill>
        <p:spPr>
          <a:xfrm>
            <a:off x="3558344" y="1286045"/>
            <a:ext cx="8633656" cy="1692286"/>
          </a:xfrm>
          <a:prstGeom prst="rect">
            <a:avLst/>
          </a:prstGeom>
          <a:effectLst>
            <a:outerShdw blurRad="50800" dist="38100" dir="2700000" algn="tl" rotWithShape="0">
              <a:prstClr val="black">
                <a:alpha val="40000"/>
              </a:prstClr>
            </a:outerShdw>
          </a:effectLst>
        </p:spPr>
      </p:pic>
      <p:grpSp>
        <p:nvGrpSpPr>
          <p:cNvPr id="70" name="Group 69">
            <a:extLst>
              <a:ext uri="{FF2B5EF4-FFF2-40B4-BE49-F238E27FC236}">
                <a16:creationId xmlns:a16="http://schemas.microsoft.com/office/drawing/2014/main" id="{F3B83444-8E2A-4180-B028-F30CEF016127}"/>
              </a:ext>
            </a:extLst>
          </p:cNvPr>
          <p:cNvGrpSpPr/>
          <p:nvPr/>
        </p:nvGrpSpPr>
        <p:grpSpPr>
          <a:xfrm>
            <a:off x="674775" y="1042588"/>
            <a:ext cx="2695554" cy="2170487"/>
            <a:chOff x="9963887" y="992677"/>
            <a:chExt cx="2695554" cy="2170487"/>
          </a:xfrm>
        </p:grpSpPr>
        <p:sp>
          <p:nvSpPr>
            <p:cNvPr id="3" name="Rectangle 2">
              <a:extLst>
                <a:ext uri="{FF2B5EF4-FFF2-40B4-BE49-F238E27FC236}">
                  <a16:creationId xmlns:a16="http://schemas.microsoft.com/office/drawing/2014/main" id="{9FB55CF9-D818-4ED3-B2DE-586A786C0574}"/>
                </a:ext>
              </a:extLst>
            </p:cNvPr>
            <p:cNvSpPr/>
            <p:nvPr/>
          </p:nvSpPr>
          <p:spPr bwMode="auto">
            <a:xfrm>
              <a:off x="9976686" y="992677"/>
              <a:ext cx="2231831" cy="2170487"/>
            </a:xfrm>
            <a:prstGeom prst="rect">
              <a:avLst/>
            </a:prstGeom>
            <a:solidFill>
              <a:srgbClr val="077BD6">
                <a:alpha val="10000"/>
              </a:srgbClr>
            </a:solidFill>
            <a:ln w="25400">
              <a:solidFill>
                <a:srgbClr val="077B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 name="TextBox 3">
              <a:extLst>
                <a:ext uri="{FF2B5EF4-FFF2-40B4-BE49-F238E27FC236}">
                  <a16:creationId xmlns:a16="http://schemas.microsoft.com/office/drawing/2014/main" id="{F81C03D7-9176-4FB0-8645-4F1319D39F81}"/>
                </a:ext>
              </a:extLst>
            </p:cNvPr>
            <p:cNvSpPr txBox="1"/>
            <p:nvPr/>
          </p:nvSpPr>
          <p:spPr>
            <a:xfrm>
              <a:off x="9963887" y="1082263"/>
              <a:ext cx="2695554" cy="1991314"/>
            </a:xfrm>
            <a:prstGeom prst="rect">
              <a:avLst/>
            </a:prstGeom>
            <a:noFill/>
          </p:spPr>
          <p:txBody>
            <a:bodyPr wrap="square" rtlCol="0">
              <a:spAutoFit/>
            </a:bodyPr>
            <a:lstStyle/>
            <a:p>
              <a:pPr>
                <a:lnSpc>
                  <a:spcPct val="110000"/>
                </a:lnSpc>
              </a:pPr>
              <a:r>
                <a:rPr lang="en-US" sz="1400" dirty="0" err="1">
                  <a:solidFill>
                    <a:schemeClr val="accent2"/>
                  </a:solidFill>
                  <a:latin typeface="Cascadia Code" panose="020B0609020000020004" pitchFamily="49" charset="0"/>
                  <a:cs typeface="Cascadia Code" panose="020B0609020000020004" pitchFamily="49" charset="0"/>
                </a:rPr>
                <a:t>turbine_enriched</a:t>
              </a:r>
              <a:endParaRPr lang="en-US" sz="1400" dirty="0">
                <a:solidFill>
                  <a:schemeClr val="accent2"/>
                </a:solidFill>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date</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time_interval</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deviceid</a:t>
              </a:r>
              <a:endParaRPr lang="en-US" sz="1200" dirty="0">
                <a:latin typeface="Cascadia Code" panose="020B0609020000020004" pitchFamily="49" charset="0"/>
                <a:cs typeface="Cascadia Code" panose="020B0609020000020004" pitchFamily="49" charset="0"/>
              </a:endParaRP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angle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rpm</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temperature</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humidity</a:t>
              </a:r>
            </a:p>
            <a:p>
              <a:pPr marL="171450" indent="-171450">
                <a:buFont typeface="Arial" panose="020B0604020202020204" pitchFamily="34" charset="0"/>
                <a:buChar char="•"/>
              </a:pPr>
              <a:r>
                <a:rPr lang="en-US" sz="1200" dirty="0">
                  <a:latin typeface="Cascadia Code" panose="020B0609020000020004" pitchFamily="49" charset="0"/>
                  <a:cs typeface="Cascadia Code" panose="020B0609020000020004" pitchFamily="49" charset="0"/>
                </a:rPr>
                <a:t>windspeed</a:t>
              </a:r>
            </a:p>
            <a:p>
              <a:pPr marL="171450" indent="-171450">
                <a:buFont typeface="Arial" panose="020B0604020202020204" pitchFamily="34" charset="0"/>
                <a:buChar char="•"/>
              </a:pPr>
              <a:r>
                <a:rPr lang="en-US" sz="1200" dirty="0" err="1">
                  <a:latin typeface="Cascadia Code" panose="020B0609020000020004" pitchFamily="49" charset="0"/>
                  <a:cs typeface="Cascadia Code" panose="020B0609020000020004" pitchFamily="49" charset="0"/>
                </a:rPr>
                <a:t>winddirection</a:t>
              </a:r>
              <a:endParaRPr lang="en-US" sz="1200" dirty="0">
                <a:latin typeface="Cascadia Code" panose="020B0609020000020004" pitchFamily="49" charset="0"/>
                <a:cs typeface="Cascadia Code" panose="020B0609020000020004" pitchFamily="49" charset="0"/>
              </a:endParaRPr>
            </a:p>
          </p:txBody>
        </p:sp>
      </p:grpSp>
      <p:sp>
        <p:nvSpPr>
          <p:cNvPr id="17" name="TextBox 16">
            <a:extLst>
              <a:ext uri="{FF2B5EF4-FFF2-40B4-BE49-F238E27FC236}">
                <a16:creationId xmlns:a16="http://schemas.microsoft.com/office/drawing/2014/main" id="{990F1A5E-F083-4F37-B73F-F9791A878D55}"/>
              </a:ext>
            </a:extLst>
          </p:cNvPr>
          <p:cNvSpPr txBox="1"/>
          <p:nvPr/>
        </p:nvSpPr>
        <p:spPr>
          <a:xfrm>
            <a:off x="3005188" y="3875024"/>
            <a:ext cx="6740434" cy="2779672"/>
          </a:xfrm>
          <a:prstGeom prst="rect">
            <a:avLst/>
          </a:prstGeom>
          <a:noFill/>
        </p:spPr>
        <p:txBody>
          <a:bodyPr wrap="square">
            <a:spAutoFit/>
          </a:bodyPr>
          <a:lstStyle/>
          <a:p>
            <a:pPr>
              <a:lnSpc>
                <a:spcPct val="200000"/>
              </a:lnSpc>
            </a:pPr>
            <a:r>
              <a:rPr lang="en-US" b="0" dirty="0" err="1">
                <a:solidFill>
                  <a:srgbClr val="FFFFFF"/>
                </a:solidFill>
                <a:effectLst/>
                <a:latin typeface="Cascadia Code" panose="020B0609020000020004" pitchFamily="49" charset="0"/>
              </a:rPr>
              <a:t>deviceid</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alert_deviceid</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AND</a:t>
            </a:r>
            <a:r>
              <a:rPr lang="en-US" b="0" dirty="0">
                <a:solidFill>
                  <a:srgbClr val="FFFFFF"/>
                </a:solidFill>
                <a:effectLst/>
                <a:latin typeface="Cascadia Code" panose="020B0609020000020004" pitchFamily="49" charset="0"/>
              </a:rPr>
              <a:t> </a:t>
            </a:r>
          </a:p>
          <a:p>
            <a:pPr>
              <a:lnSpc>
                <a:spcPct val="200000"/>
              </a:lnSpc>
            </a:pPr>
            <a:r>
              <a:rPr lang="en-US" b="0" dirty="0">
                <a:solidFill>
                  <a:srgbClr val="FFFFFF"/>
                </a:solidFill>
                <a:effectLst/>
                <a:latin typeface="Cascadia Code" panose="020B0609020000020004" pitchFamily="49" charset="0"/>
              </a:rPr>
              <a:t>temperature </a:t>
            </a:r>
            <a:r>
              <a:rPr lang="en-US" b="0" dirty="0">
                <a:solidFill>
                  <a:srgbClr val="FF9D00"/>
                </a:solidFill>
                <a:effectLst/>
                <a:latin typeface="Cascadia Code" panose="020B0609020000020004" pitchFamily="49" charset="0"/>
              </a:rPr>
              <a:t>&gt;=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alert_temperature</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AND</a:t>
            </a:r>
            <a:endParaRPr lang="en-US" b="0" dirty="0">
              <a:solidFill>
                <a:srgbClr val="FFFFFF"/>
              </a:solidFill>
              <a:effectLst/>
              <a:latin typeface="Cascadia Code" panose="020B0609020000020004" pitchFamily="49" charset="0"/>
            </a:endParaRPr>
          </a:p>
          <a:p>
            <a:pPr>
              <a:lnSpc>
                <a:spcPct val="200000"/>
              </a:lnSpc>
            </a:pPr>
            <a:r>
              <a:rPr lang="en-US" b="0" dirty="0">
                <a:solidFill>
                  <a:srgbClr val="FFFFFF"/>
                </a:solidFill>
                <a:effectLst/>
                <a:latin typeface="Cascadia Code" panose="020B0609020000020004" pitchFamily="49" charset="0"/>
              </a:rPr>
              <a:t>rpm </a:t>
            </a:r>
            <a:r>
              <a:rPr lang="en-US" b="0" dirty="0">
                <a:solidFill>
                  <a:srgbClr val="FF9D00"/>
                </a:solidFill>
                <a:effectLst/>
                <a:latin typeface="Cascadia Code" panose="020B0609020000020004" pitchFamily="49" charset="0"/>
              </a:rPr>
              <a:t>&gt;=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alert_rpm_low</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AND</a:t>
            </a:r>
            <a:r>
              <a:rPr lang="en-US" b="0" dirty="0">
                <a:solidFill>
                  <a:srgbClr val="FFFFFF"/>
                </a:solidFill>
                <a:effectLst/>
                <a:latin typeface="Cascadia Code" panose="020B0609020000020004" pitchFamily="49" charset="0"/>
              </a:rPr>
              <a:t> rpm </a:t>
            </a:r>
            <a:r>
              <a:rPr lang="en-US" b="0" dirty="0">
                <a:solidFill>
                  <a:srgbClr val="FF9D00"/>
                </a:solidFill>
                <a:effectLst/>
                <a:latin typeface="Cascadia Code" panose="020B0609020000020004" pitchFamily="49" charset="0"/>
              </a:rPr>
              <a:t>&lt;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alert_rpm_high</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AND</a:t>
            </a:r>
            <a:endParaRPr lang="en-US" b="0" dirty="0">
              <a:solidFill>
                <a:srgbClr val="FFFFFF"/>
              </a:solidFill>
              <a:effectLst/>
              <a:latin typeface="Cascadia Code" panose="020B0609020000020004" pitchFamily="49" charset="0"/>
            </a:endParaRPr>
          </a:p>
          <a:p>
            <a:pPr>
              <a:lnSpc>
                <a:spcPct val="200000"/>
              </a:lnSpc>
            </a:pPr>
            <a:r>
              <a:rPr lang="en-US" b="0" dirty="0">
                <a:solidFill>
                  <a:srgbClr val="FFFFFF"/>
                </a:solidFill>
                <a:effectLst/>
                <a:latin typeface="Cascadia Code" panose="020B0609020000020004" pitchFamily="49" charset="0"/>
              </a:rPr>
              <a:t>window </a:t>
            </a:r>
            <a:r>
              <a:rPr lang="en-US" b="0" dirty="0">
                <a:solidFill>
                  <a:srgbClr val="FF9D00"/>
                </a:solidFill>
                <a:effectLst/>
                <a:latin typeface="Cascadia Code" panose="020B0609020000020004" pitchFamily="49" charset="0"/>
              </a:rPr>
              <a:t>&gt;=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alert_window_start</a:t>
            </a:r>
            <a:r>
              <a:rPr lang="en-US" b="0" dirty="0">
                <a:solidFill>
                  <a:srgbClr val="FFFFFF"/>
                </a:solidFill>
                <a:effectLst/>
                <a:latin typeface="Cascadia Code" panose="020B0609020000020004" pitchFamily="49" charset="0"/>
              </a:rPr>
              <a:t> </a:t>
            </a:r>
            <a:r>
              <a:rPr lang="en-US" b="0" dirty="0">
                <a:solidFill>
                  <a:srgbClr val="FF9D00"/>
                </a:solidFill>
                <a:effectLst/>
                <a:latin typeface="Cascadia Code" panose="020B0609020000020004" pitchFamily="49" charset="0"/>
              </a:rPr>
              <a:t>AND</a:t>
            </a:r>
            <a:r>
              <a:rPr lang="en-US" b="0" dirty="0">
                <a:solidFill>
                  <a:srgbClr val="FFFFFF"/>
                </a:solidFill>
                <a:effectLst/>
                <a:latin typeface="Cascadia Code" panose="020B0609020000020004" pitchFamily="49" charset="0"/>
              </a:rPr>
              <a:t> </a:t>
            </a:r>
            <a:br>
              <a:rPr lang="en-US" b="0" dirty="0">
                <a:solidFill>
                  <a:srgbClr val="FFFFFF"/>
                </a:solidFill>
                <a:effectLst/>
                <a:latin typeface="Cascadia Code" panose="020B0609020000020004" pitchFamily="49" charset="0"/>
              </a:rPr>
            </a:br>
            <a:r>
              <a:rPr lang="en-US" b="0" dirty="0">
                <a:solidFill>
                  <a:srgbClr val="FFFFFF"/>
                </a:solidFill>
                <a:effectLst/>
                <a:latin typeface="Cascadia Code" panose="020B0609020000020004" pitchFamily="49" charset="0"/>
              </a:rPr>
              <a:t>window </a:t>
            </a:r>
            <a:r>
              <a:rPr lang="en-US" b="0" dirty="0">
                <a:solidFill>
                  <a:srgbClr val="FF9D00"/>
                </a:solidFill>
                <a:effectLst/>
                <a:latin typeface="Cascadia Code" panose="020B0609020000020004" pitchFamily="49" charset="0"/>
              </a:rPr>
              <a:t>&lt;=</a:t>
            </a:r>
            <a:r>
              <a:rPr lang="en-US" b="0" dirty="0">
                <a:solidFill>
                  <a:srgbClr val="FFFFFF"/>
                </a:solidFill>
                <a:effectLst/>
                <a:latin typeface="Cascadia Code" panose="020B0609020000020004" pitchFamily="49" charset="0"/>
              </a:rPr>
              <a:t> </a:t>
            </a:r>
            <a:r>
              <a:rPr lang="en-US" b="0" dirty="0" err="1">
                <a:solidFill>
                  <a:srgbClr val="FFFFFF"/>
                </a:solidFill>
                <a:effectLst/>
                <a:latin typeface="Cascadia Code" panose="020B0609020000020004" pitchFamily="49" charset="0"/>
              </a:rPr>
              <a:t>alert_window_end</a:t>
            </a:r>
            <a:endParaRPr lang="en-US" b="0" dirty="0">
              <a:solidFill>
                <a:srgbClr val="FFFFFF"/>
              </a:solidFill>
              <a:effectLst/>
              <a:latin typeface="Cascadia Code" panose="020B0609020000020004" pitchFamily="49" charset="0"/>
            </a:endParaRPr>
          </a:p>
        </p:txBody>
      </p:sp>
      <p:sp>
        <p:nvSpPr>
          <p:cNvPr id="43" name="Rectangle 42">
            <a:extLst>
              <a:ext uri="{FF2B5EF4-FFF2-40B4-BE49-F238E27FC236}">
                <a16:creationId xmlns:a16="http://schemas.microsoft.com/office/drawing/2014/main" id="{92FF6D12-ADD2-4537-A4FE-E6BDA271DB65}"/>
              </a:ext>
            </a:extLst>
          </p:cNvPr>
          <p:cNvSpPr/>
          <p:nvPr/>
        </p:nvSpPr>
        <p:spPr bwMode="auto">
          <a:xfrm>
            <a:off x="4480815" y="4067850"/>
            <a:ext cx="2033162" cy="380066"/>
          </a:xfrm>
          <a:prstGeom prst="rect">
            <a:avLst/>
          </a:prstGeom>
          <a:solidFill>
            <a:srgbClr val="00B050">
              <a:alpha val="5000"/>
            </a:srgbClr>
          </a:solidFill>
          <a:ln w="25400">
            <a:solidFill>
              <a:srgbClr val="00B05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589793EB-5A9E-4038-B528-32CCA0F09F3E}"/>
              </a:ext>
            </a:extLst>
          </p:cNvPr>
          <p:cNvSpPr/>
          <p:nvPr/>
        </p:nvSpPr>
        <p:spPr bwMode="auto">
          <a:xfrm>
            <a:off x="3005188" y="4061415"/>
            <a:ext cx="1248280" cy="380066"/>
          </a:xfrm>
          <a:prstGeom prst="rect">
            <a:avLst/>
          </a:prstGeom>
          <a:solidFill>
            <a:srgbClr val="00B0F0">
              <a:alpha val="5000"/>
            </a:srgbClr>
          </a:solidFill>
          <a:ln w="25400">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3A64CAE9-65C2-4C8F-BEB6-5C7B1C73C967}"/>
              </a:ext>
            </a:extLst>
          </p:cNvPr>
          <p:cNvSpPr/>
          <p:nvPr/>
        </p:nvSpPr>
        <p:spPr bwMode="auto">
          <a:xfrm>
            <a:off x="5032067" y="4647325"/>
            <a:ext cx="2395428" cy="380066"/>
          </a:xfrm>
          <a:prstGeom prst="rect">
            <a:avLst/>
          </a:prstGeom>
          <a:solidFill>
            <a:srgbClr val="00B050">
              <a:alpha val="5000"/>
            </a:srgbClr>
          </a:solidFill>
          <a:ln w="25400">
            <a:solidFill>
              <a:srgbClr val="00B05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CCF6243D-4CCF-415E-8714-8E2B52BF93CE}"/>
              </a:ext>
            </a:extLst>
          </p:cNvPr>
          <p:cNvSpPr/>
          <p:nvPr/>
        </p:nvSpPr>
        <p:spPr bwMode="auto">
          <a:xfrm>
            <a:off x="3005188" y="4640890"/>
            <a:ext cx="1575114" cy="380066"/>
          </a:xfrm>
          <a:prstGeom prst="rect">
            <a:avLst/>
          </a:prstGeom>
          <a:solidFill>
            <a:srgbClr val="00B0F0">
              <a:alpha val="5000"/>
            </a:srgbClr>
          </a:solidFill>
          <a:ln w="25400">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3DE6E452-8EFF-48F3-8148-DAE53168ACB2}"/>
              </a:ext>
            </a:extLst>
          </p:cNvPr>
          <p:cNvSpPr/>
          <p:nvPr/>
        </p:nvSpPr>
        <p:spPr bwMode="auto">
          <a:xfrm>
            <a:off x="3005188" y="5180991"/>
            <a:ext cx="589790" cy="380066"/>
          </a:xfrm>
          <a:prstGeom prst="rect">
            <a:avLst/>
          </a:prstGeom>
          <a:solidFill>
            <a:srgbClr val="00B0F0">
              <a:alpha val="5000"/>
            </a:srgbClr>
          </a:solidFill>
          <a:ln w="25400">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41CDC783-9B70-4964-8981-D7311B8DC74A}"/>
              </a:ext>
            </a:extLst>
          </p:cNvPr>
          <p:cNvSpPr/>
          <p:nvPr/>
        </p:nvSpPr>
        <p:spPr bwMode="auto">
          <a:xfrm>
            <a:off x="3968243" y="5178371"/>
            <a:ext cx="1879104" cy="380066"/>
          </a:xfrm>
          <a:prstGeom prst="rect">
            <a:avLst/>
          </a:prstGeom>
          <a:solidFill>
            <a:srgbClr val="00B050">
              <a:alpha val="5000"/>
            </a:srgbClr>
          </a:solidFill>
          <a:ln w="25400">
            <a:solidFill>
              <a:srgbClr val="00B05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ED76943B-176E-4325-8B86-E04F701D8D63}"/>
              </a:ext>
            </a:extLst>
          </p:cNvPr>
          <p:cNvSpPr/>
          <p:nvPr/>
        </p:nvSpPr>
        <p:spPr bwMode="auto">
          <a:xfrm>
            <a:off x="7162326" y="5162560"/>
            <a:ext cx="2009989" cy="380066"/>
          </a:xfrm>
          <a:prstGeom prst="rect">
            <a:avLst/>
          </a:prstGeom>
          <a:solidFill>
            <a:srgbClr val="00B050">
              <a:alpha val="5000"/>
            </a:srgbClr>
          </a:solidFill>
          <a:ln w="25400">
            <a:solidFill>
              <a:srgbClr val="00B05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4AB34329-209C-462C-8E16-90F8CCB3DF06}"/>
              </a:ext>
            </a:extLst>
          </p:cNvPr>
          <p:cNvSpPr/>
          <p:nvPr/>
        </p:nvSpPr>
        <p:spPr bwMode="auto">
          <a:xfrm>
            <a:off x="3005188" y="5740858"/>
            <a:ext cx="938248" cy="380066"/>
          </a:xfrm>
          <a:prstGeom prst="rect">
            <a:avLst/>
          </a:prstGeom>
          <a:solidFill>
            <a:srgbClr val="00B0F0">
              <a:alpha val="5000"/>
            </a:srgbClr>
          </a:solidFill>
          <a:ln w="25400">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59" name="Rectangle 58">
            <a:extLst>
              <a:ext uri="{FF2B5EF4-FFF2-40B4-BE49-F238E27FC236}">
                <a16:creationId xmlns:a16="http://schemas.microsoft.com/office/drawing/2014/main" id="{EE30AA94-78C4-4CA1-9058-B2D2B30313DD}"/>
              </a:ext>
            </a:extLst>
          </p:cNvPr>
          <p:cNvSpPr/>
          <p:nvPr/>
        </p:nvSpPr>
        <p:spPr bwMode="auto">
          <a:xfrm>
            <a:off x="3005188" y="6271904"/>
            <a:ext cx="938248" cy="380066"/>
          </a:xfrm>
          <a:prstGeom prst="rect">
            <a:avLst/>
          </a:prstGeom>
          <a:solidFill>
            <a:srgbClr val="00B0F0">
              <a:alpha val="5000"/>
            </a:srgbClr>
          </a:solidFill>
          <a:ln w="25400">
            <a:solidFill>
              <a:srgbClr val="00B0F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865B0FB1-7264-4BB3-BDAF-B966E52ADDCC}"/>
              </a:ext>
            </a:extLst>
          </p:cNvPr>
          <p:cNvSpPr/>
          <p:nvPr/>
        </p:nvSpPr>
        <p:spPr bwMode="auto">
          <a:xfrm>
            <a:off x="4352273" y="5731803"/>
            <a:ext cx="2536120" cy="380066"/>
          </a:xfrm>
          <a:prstGeom prst="rect">
            <a:avLst/>
          </a:prstGeom>
          <a:solidFill>
            <a:srgbClr val="00B050">
              <a:alpha val="5000"/>
            </a:srgbClr>
          </a:solidFill>
          <a:ln w="25400">
            <a:solidFill>
              <a:srgbClr val="00B05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63" name="Rectangle 62">
            <a:extLst>
              <a:ext uri="{FF2B5EF4-FFF2-40B4-BE49-F238E27FC236}">
                <a16:creationId xmlns:a16="http://schemas.microsoft.com/office/drawing/2014/main" id="{9CFFDF01-8662-445C-A7B7-E57BDA850F22}"/>
              </a:ext>
            </a:extLst>
          </p:cNvPr>
          <p:cNvSpPr/>
          <p:nvPr/>
        </p:nvSpPr>
        <p:spPr bwMode="auto">
          <a:xfrm>
            <a:off x="4352273" y="6246559"/>
            <a:ext cx="2327438" cy="380066"/>
          </a:xfrm>
          <a:prstGeom prst="rect">
            <a:avLst/>
          </a:prstGeom>
          <a:solidFill>
            <a:srgbClr val="00B050">
              <a:alpha val="5000"/>
            </a:srgbClr>
          </a:solidFill>
          <a:ln w="25400">
            <a:solidFill>
              <a:srgbClr val="00B05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nvGrpSpPr>
          <p:cNvPr id="74" name="Group 73">
            <a:extLst>
              <a:ext uri="{FF2B5EF4-FFF2-40B4-BE49-F238E27FC236}">
                <a16:creationId xmlns:a16="http://schemas.microsoft.com/office/drawing/2014/main" id="{E5242BCE-697D-413C-A843-93F8F26588BC}"/>
              </a:ext>
            </a:extLst>
          </p:cNvPr>
          <p:cNvGrpSpPr/>
          <p:nvPr/>
        </p:nvGrpSpPr>
        <p:grpSpPr>
          <a:xfrm>
            <a:off x="3132006" y="1991927"/>
            <a:ext cx="271807" cy="271807"/>
            <a:chOff x="1304230" y="1434631"/>
            <a:chExt cx="271807" cy="271807"/>
          </a:xfrm>
        </p:grpSpPr>
        <p:sp>
          <p:nvSpPr>
            <p:cNvPr id="75" name="Oval 74">
              <a:extLst>
                <a:ext uri="{FF2B5EF4-FFF2-40B4-BE49-F238E27FC236}">
                  <a16:creationId xmlns:a16="http://schemas.microsoft.com/office/drawing/2014/main" id="{FE6C7A88-F317-4C89-A076-FD48F5939103}"/>
                </a:ext>
              </a:extLst>
            </p:cNvPr>
            <p:cNvSpPr/>
            <p:nvPr/>
          </p:nvSpPr>
          <p:spPr bwMode="auto">
            <a:xfrm>
              <a:off x="1304230" y="1434631"/>
              <a:ext cx="271807" cy="271807"/>
            </a:xfrm>
            <a:prstGeom prst="ellipse">
              <a:avLst/>
            </a:prstGeom>
            <a:solidFill>
              <a:srgbClr val="00B0F0"/>
            </a:solidFill>
            <a:ln w="1905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76" name="Rectangle 75">
              <a:extLst>
                <a:ext uri="{FF2B5EF4-FFF2-40B4-BE49-F238E27FC236}">
                  <a16:creationId xmlns:a16="http://schemas.microsoft.com/office/drawing/2014/main" id="{FC3C3DB3-F95C-4F48-A7D2-9F93441E5DD4}"/>
                </a:ext>
              </a:extLst>
            </p:cNvPr>
            <p:cNvSpPr/>
            <p:nvPr/>
          </p:nvSpPr>
          <p:spPr>
            <a:xfrm>
              <a:off x="1423405" y="1490837"/>
              <a:ext cx="45719" cy="169662"/>
            </a:xfrm>
            <a:prstGeom prst="rect">
              <a:avLst/>
            </a:prstGeom>
          </p:spPr>
          <p:txBody>
            <a:bodyPr wrap="square" lIns="0" tIns="0" rIns="0" bIns="0" anchor="b" anchorCtr="0">
              <a:spAutoFit/>
            </a:bodyPr>
            <a:lstStyle/>
            <a:p>
              <a:pPr marL="0" marR="0" lvl="0" indent="-399944" algn="ctr" defTabSz="799917" eaLnBrk="1" fontAlgn="base" latinLnBrk="0" hangingPunct="1">
                <a:lnSpc>
                  <a:spcPct val="90000"/>
                </a:lnSpc>
                <a:spcBef>
                  <a:spcPts val="0"/>
                </a:spcBef>
                <a:spcAft>
                  <a:spcPts val="0"/>
                </a:spcAft>
                <a:buClrTx/>
                <a:buSzTx/>
                <a:buFontTx/>
                <a:buNone/>
                <a:tabLst/>
                <a:defRPr/>
              </a:pPr>
              <a:r>
                <a:rPr kumimoji="0" lang="en-US" sz="1225" b="1" i="0" u="none" strike="noStrike" kern="0" cap="none" spc="0" normalizeH="0" baseline="0" noProof="0" dirty="0">
                  <a:ln>
                    <a:noFill/>
                  </a:ln>
                  <a:solidFill>
                    <a:srgbClr val="FFFFFF"/>
                  </a:solidFill>
                  <a:effectLst/>
                  <a:uLnTx/>
                  <a:uFillTx/>
                  <a:latin typeface="Segoe UI Semibold"/>
                </a:rPr>
                <a:t>+</a:t>
              </a:r>
            </a:p>
          </p:txBody>
        </p:sp>
      </p:grpSp>
      <p:grpSp>
        <p:nvGrpSpPr>
          <p:cNvPr id="80" name="Group 79">
            <a:extLst>
              <a:ext uri="{FF2B5EF4-FFF2-40B4-BE49-F238E27FC236}">
                <a16:creationId xmlns:a16="http://schemas.microsoft.com/office/drawing/2014/main" id="{B0ACF30D-79E3-4028-BFD1-5C1FF5977407}"/>
              </a:ext>
            </a:extLst>
          </p:cNvPr>
          <p:cNvGrpSpPr/>
          <p:nvPr/>
        </p:nvGrpSpPr>
        <p:grpSpPr>
          <a:xfrm>
            <a:off x="6242170" y="3270522"/>
            <a:ext cx="271807" cy="271807"/>
            <a:chOff x="1304230" y="1434631"/>
            <a:chExt cx="271807" cy="271807"/>
          </a:xfrm>
        </p:grpSpPr>
        <p:sp>
          <p:nvSpPr>
            <p:cNvPr id="81" name="Oval 80">
              <a:extLst>
                <a:ext uri="{FF2B5EF4-FFF2-40B4-BE49-F238E27FC236}">
                  <a16:creationId xmlns:a16="http://schemas.microsoft.com/office/drawing/2014/main" id="{1796C414-243A-45F5-B959-1C69BBC62B96}"/>
                </a:ext>
              </a:extLst>
            </p:cNvPr>
            <p:cNvSpPr/>
            <p:nvPr/>
          </p:nvSpPr>
          <p:spPr bwMode="auto">
            <a:xfrm>
              <a:off x="1304230" y="1434631"/>
              <a:ext cx="271807" cy="271807"/>
            </a:xfrm>
            <a:prstGeom prst="ellipse">
              <a:avLst/>
            </a:prstGeom>
            <a:solidFill>
              <a:srgbClr val="00B0F0"/>
            </a:solidFill>
            <a:ln w="1905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1E0B0037-BF6C-4817-8A3D-F03F5627218F}"/>
                </a:ext>
              </a:extLst>
            </p:cNvPr>
            <p:cNvSpPr/>
            <p:nvPr/>
          </p:nvSpPr>
          <p:spPr>
            <a:xfrm>
              <a:off x="1423405" y="1490837"/>
              <a:ext cx="45719" cy="169662"/>
            </a:xfrm>
            <a:prstGeom prst="rect">
              <a:avLst/>
            </a:prstGeom>
          </p:spPr>
          <p:txBody>
            <a:bodyPr wrap="square" lIns="0" tIns="0" rIns="0" bIns="0" anchor="b" anchorCtr="0">
              <a:spAutoFit/>
            </a:bodyPr>
            <a:lstStyle/>
            <a:p>
              <a:pPr marL="0" marR="0" lvl="0" indent="-399944" algn="ctr" defTabSz="799917" eaLnBrk="1" fontAlgn="base" latinLnBrk="0" hangingPunct="1">
                <a:lnSpc>
                  <a:spcPct val="90000"/>
                </a:lnSpc>
                <a:spcBef>
                  <a:spcPts val="0"/>
                </a:spcBef>
                <a:spcAft>
                  <a:spcPts val="0"/>
                </a:spcAft>
                <a:buClrTx/>
                <a:buSzTx/>
                <a:buFontTx/>
                <a:buNone/>
                <a:tabLst/>
                <a:defRPr/>
              </a:pPr>
              <a:r>
                <a:rPr kumimoji="0" lang="en-US" sz="1225" b="1" i="0" u="none" strike="noStrike" kern="0" cap="none" spc="0" normalizeH="0" baseline="0" noProof="0" dirty="0">
                  <a:ln>
                    <a:noFill/>
                  </a:ln>
                  <a:solidFill>
                    <a:srgbClr val="FFFFFF"/>
                  </a:solidFill>
                  <a:effectLst/>
                  <a:uLnTx/>
                  <a:uFillTx/>
                  <a:latin typeface="Segoe UI Semibold"/>
                </a:rPr>
                <a:t>+</a:t>
              </a:r>
            </a:p>
          </p:txBody>
        </p:sp>
      </p:grpSp>
      <p:grpSp>
        <p:nvGrpSpPr>
          <p:cNvPr id="83" name="Group 82">
            <a:extLst>
              <a:ext uri="{FF2B5EF4-FFF2-40B4-BE49-F238E27FC236}">
                <a16:creationId xmlns:a16="http://schemas.microsoft.com/office/drawing/2014/main" id="{8E0CE56A-4C2F-4F58-BA41-CC290AE32761}"/>
              </a:ext>
            </a:extLst>
          </p:cNvPr>
          <p:cNvGrpSpPr/>
          <p:nvPr/>
        </p:nvGrpSpPr>
        <p:grpSpPr>
          <a:xfrm>
            <a:off x="6296506" y="7247129"/>
            <a:ext cx="271807" cy="271807"/>
            <a:chOff x="1304230" y="1434631"/>
            <a:chExt cx="271807" cy="271807"/>
          </a:xfrm>
        </p:grpSpPr>
        <p:sp>
          <p:nvSpPr>
            <p:cNvPr id="84" name="Oval 83">
              <a:extLst>
                <a:ext uri="{FF2B5EF4-FFF2-40B4-BE49-F238E27FC236}">
                  <a16:creationId xmlns:a16="http://schemas.microsoft.com/office/drawing/2014/main" id="{73EC9E40-9AED-4CB2-A2E4-3E180F2123B0}"/>
                </a:ext>
              </a:extLst>
            </p:cNvPr>
            <p:cNvSpPr/>
            <p:nvPr/>
          </p:nvSpPr>
          <p:spPr bwMode="auto">
            <a:xfrm>
              <a:off x="1304230" y="1434631"/>
              <a:ext cx="271807" cy="271807"/>
            </a:xfrm>
            <a:prstGeom prst="ellipse">
              <a:avLst/>
            </a:prstGeom>
            <a:solidFill>
              <a:srgbClr val="00B0F0"/>
            </a:solidFill>
            <a:ln w="19050" cap="flat" cmpd="sng" algn="ctr">
              <a:solidFill>
                <a:srgbClr val="0078D4"/>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CA" sz="1050" b="1"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85" name="Rectangle 84">
              <a:extLst>
                <a:ext uri="{FF2B5EF4-FFF2-40B4-BE49-F238E27FC236}">
                  <a16:creationId xmlns:a16="http://schemas.microsoft.com/office/drawing/2014/main" id="{9181AB2E-1A80-4FD2-BDDC-F1B4561501CB}"/>
                </a:ext>
              </a:extLst>
            </p:cNvPr>
            <p:cNvSpPr/>
            <p:nvPr/>
          </p:nvSpPr>
          <p:spPr>
            <a:xfrm>
              <a:off x="1423405" y="1490837"/>
              <a:ext cx="45719" cy="169662"/>
            </a:xfrm>
            <a:prstGeom prst="rect">
              <a:avLst/>
            </a:prstGeom>
          </p:spPr>
          <p:txBody>
            <a:bodyPr wrap="square" lIns="0" tIns="0" rIns="0" bIns="0" anchor="b" anchorCtr="0">
              <a:spAutoFit/>
            </a:bodyPr>
            <a:lstStyle/>
            <a:p>
              <a:pPr marL="0" marR="0" lvl="0" indent="-399944" algn="ctr" defTabSz="799917" eaLnBrk="1" fontAlgn="base" latinLnBrk="0" hangingPunct="1">
                <a:lnSpc>
                  <a:spcPct val="90000"/>
                </a:lnSpc>
                <a:spcBef>
                  <a:spcPts val="0"/>
                </a:spcBef>
                <a:spcAft>
                  <a:spcPts val="0"/>
                </a:spcAft>
                <a:buClrTx/>
                <a:buSzTx/>
                <a:buFontTx/>
                <a:buNone/>
                <a:tabLst/>
                <a:defRPr/>
              </a:pPr>
              <a:r>
                <a:rPr kumimoji="0" lang="en-US" sz="1225" b="1" i="0" u="none" strike="noStrike" kern="0" cap="none" spc="0" normalizeH="0" baseline="0" noProof="0" dirty="0">
                  <a:ln>
                    <a:noFill/>
                  </a:ln>
                  <a:solidFill>
                    <a:srgbClr val="FFFFFF"/>
                  </a:solidFill>
                  <a:effectLst/>
                  <a:uLnTx/>
                  <a:uFillTx/>
                  <a:latin typeface="Segoe UI Semibold"/>
                </a:rPr>
                <a:t>=</a:t>
              </a:r>
            </a:p>
          </p:txBody>
        </p:sp>
      </p:grpSp>
      <p:grpSp>
        <p:nvGrpSpPr>
          <p:cNvPr id="90" name="Group 89">
            <a:extLst>
              <a:ext uri="{FF2B5EF4-FFF2-40B4-BE49-F238E27FC236}">
                <a16:creationId xmlns:a16="http://schemas.microsoft.com/office/drawing/2014/main" id="{18F275C0-A0B0-44F2-9C29-1F4E3542846D}"/>
              </a:ext>
            </a:extLst>
          </p:cNvPr>
          <p:cNvGrpSpPr/>
          <p:nvPr/>
        </p:nvGrpSpPr>
        <p:grpSpPr>
          <a:xfrm>
            <a:off x="5577926" y="7749432"/>
            <a:ext cx="1829249" cy="569973"/>
            <a:chOff x="5598246" y="7718952"/>
            <a:chExt cx="1829249" cy="569973"/>
          </a:xfrm>
        </p:grpSpPr>
        <p:sp>
          <p:nvSpPr>
            <p:cNvPr id="89" name="Rectangle 88">
              <a:extLst>
                <a:ext uri="{FF2B5EF4-FFF2-40B4-BE49-F238E27FC236}">
                  <a16:creationId xmlns:a16="http://schemas.microsoft.com/office/drawing/2014/main" id="{CAEB4038-D32D-4403-B0EC-55CCB9214CA6}"/>
                </a:ext>
              </a:extLst>
            </p:cNvPr>
            <p:cNvSpPr/>
            <p:nvPr/>
          </p:nvSpPr>
          <p:spPr bwMode="auto">
            <a:xfrm>
              <a:off x="5598246" y="7718952"/>
              <a:ext cx="1829249" cy="569973"/>
            </a:xfrm>
            <a:prstGeom prst="rect">
              <a:avLst/>
            </a:prstGeom>
            <a:solidFill>
              <a:srgbClr val="077BD6">
                <a:alpha val="10000"/>
              </a:srgbClr>
            </a:solidFill>
            <a:ln w="254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87" name="TextBox 86">
              <a:extLst>
                <a:ext uri="{FF2B5EF4-FFF2-40B4-BE49-F238E27FC236}">
                  <a16:creationId xmlns:a16="http://schemas.microsoft.com/office/drawing/2014/main" id="{5E631400-888A-4468-9BD9-A90F28AA9FE9}"/>
                </a:ext>
              </a:extLst>
            </p:cNvPr>
            <p:cNvSpPr txBox="1"/>
            <p:nvPr/>
          </p:nvSpPr>
          <p:spPr>
            <a:xfrm>
              <a:off x="5615078" y="7749663"/>
              <a:ext cx="1812417" cy="523220"/>
            </a:xfrm>
            <a:prstGeom prst="rect">
              <a:avLst/>
            </a:prstGeom>
            <a:noFill/>
            <a:effectLst>
              <a:glow rad="63500">
                <a:schemeClr val="accent2">
                  <a:satMod val="175000"/>
                  <a:alpha val="40000"/>
                </a:schemeClr>
              </a:glow>
              <a:outerShdw blurRad="50800" dist="38100" dir="2700000" algn="tl" rotWithShape="0">
                <a:prstClr val="black">
                  <a:alpha val="40000"/>
                </a:prstClr>
              </a:outerShdw>
            </a:effectLst>
          </p:spPr>
          <p:txBody>
            <a:bodyPr wrap="square">
              <a:spAutoFit/>
            </a:bodyPr>
            <a:lstStyle/>
            <a:p>
              <a:pPr algn="ctr"/>
              <a:r>
                <a:rPr lang="en-CA" sz="2800" dirty="0" err="1">
                  <a:gradFill flip="none" rotWithShape="1">
                    <a:gsLst>
                      <a:gs pos="0">
                        <a:srgbClr val="01AF60"/>
                      </a:gs>
                      <a:gs pos="100000">
                        <a:schemeClr val="accent2"/>
                      </a:gs>
                    </a:gsLst>
                    <a:path path="circle">
                      <a:fillToRect l="100000" t="100000"/>
                    </a:path>
                    <a:tileRect r="-100000" b="-100000"/>
                  </a:gradFill>
                  <a:latin typeface="Cascadia Code" panose="020B0609020000020004" pitchFamily="49" charset="0"/>
                  <a:cs typeface="Cascadia Code" panose="020B0609020000020004" pitchFamily="49" charset="0"/>
                </a:rPr>
                <a:t>alarmDF</a:t>
              </a:r>
              <a:endParaRPr lang="en-CA" sz="2800" dirty="0">
                <a:gradFill flip="none" rotWithShape="1">
                  <a:gsLst>
                    <a:gs pos="0">
                      <a:srgbClr val="01AF60"/>
                    </a:gs>
                    <a:gs pos="100000">
                      <a:schemeClr val="accent2"/>
                    </a:gs>
                  </a:gsLst>
                  <a:path path="circle">
                    <a:fillToRect l="100000" t="100000"/>
                  </a:path>
                  <a:tileRect r="-100000" b="-100000"/>
                </a:gradFill>
                <a:latin typeface="Cascadia Code" panose="020B0609020000020004" pitchFamily="49" charset="0"/>
                <a:cs typeface="Cascadia Code" panose="020B0609020000020004" pitchFamily="49" charset="0"/>
              </a:endParaRPr>
            </a:p>
          </p:txBody>
        </p:sp>
      </p:grpSp>
      <mc:AlternateContent xmlns:mc="http://schemas.openxmlformats.org/markup-compatibility/2006" xmlns:p14="http://schemas.microsoft.com/office/powerpoint/2010/main">
        <mc:Choice Requires="p14">
          <p:contentPart p14:bwMode="auto" r:id="rId5">
            <p14:nvContentPartPr>
              <p14:cNvPr id="93" name="Ink 92">
                <a:extLst>
                  <a:ext uri="{FF2B5EF4-FFF2-40B4-BE49-F238E27FC236}">
                    <a16:creationId xmlns:a16="http://schemas.microsoft.com/office/drawing/2014/main" id="{A9704A8B-5ED2-4627-BE50-74CF238CFF56}"/>
                  </a:ext>
                </a:extLst>
              </p14:cNvPr>
              <p14:cNvContentPartPr/>
              <p14:nvPr/>
            </p14:nvContentPartPr>
            <p14:xfrm>
              <a:off x="2502680" y="4125880"/>
              <a:ext cx="406080" cy="2523240"/>
            </p14:xfrm>
          </p:contentPart>
        </mc:Choice>
        <mc:Fallback xmlns="">
          <p:pic>
            <p:nvPicPr>
              <p:cNvPr id="93" name="Ink 92">
                <a:extLst>
                  <a:ext uri="{FF2B5EF4-FFF2-40B4-BE49-F238E27FC236}">
                    <a16:creationId xmlns:a16="http://schemas.microsoft.com/office/drawing/2014/main" id="{A9704A8B-5ED2-4627-BE50-74CF238CFF56}"/>
                  </a:ext>
                </a:extLst>
              </p:cNvPr>
              <p:cNvPicPr/>
              <p:nvPr/>
            </p:nvPicPr>
            <p:blipFill>
              <a:blip r:embed="rId6"/>
              <a:stretch>
                <a:fillRect/>
              </a:stretch>
            </p:blipFill>
            <p:spPr>
              <a:xfrm>
                <a:off x="2484680" y="4107880"/>
                <a:ext cx="441720" cy="2558880"/>
              </a:xfrm>
              <a:prstGeom prst="rect">
                <a:avLst/>
              </a:prstGeom>
            </p:spPr>
          </p:pic>
        </mc:Fallback>
      </mc:AlternateContent>
      <p:grpSp>
        <p:nvGrpSpPr>
          <p:cNvPr id="97" name="Group 96">
            <a:extLst>
              <a:ext uri="{FF2B5EF4-FFF2-40B4-BE49-F238E27FC236}">
                <a16:creationId xmlns:a16="http://schemas.microsoft.com/office/drawing/2014/main" id="{981EBE31-E1B2-44BD-9B54-F20917E7DB8C}"/>
              </a:ext>
            </a:extLst>
          </p:cNvPr>
          <p:cNvGrpSpPr/>
          <p:nvPr/>
        </p:nvGrpSpPr>
        <p:grpSpPr>
          <a:xfrm>
            <a:off x="1635440" y="3400120"/>
            <a:ext cx="953280" cy="1861200"/>
            <a:chOff x="1635440" y="3400120"/>
            <a:chExt cx="953280" cy="1861200"/>
          </a:xfrm>
        </p:grpSpPr>
        <mc:AlternateContent xmlns:mc="http://schemas.openxmlformats.org/markup-compatibility/2006" xmlns:p14="http://schemas.microsoft.com/office/powerpoint/2010/main">
          <mc:Choice Requires="p14">
            <p:contentPart p14:bwMode="auto" r:id="rId7">
              <p14:nvContentPartPr>
                <p14:cNvPr id="95" name="Ink 94">
                  <a:extLst>
                    <a:ext uri="{FF2B5EF4-FFF2-40B4-BE49-F238E27FC236}">
                      <a16:creationId xmlns:a16="http://schemas.microsoft.com/office/drawing/2014/main" id="{AC43CEC0-D7E9-4C13-B106-3BF2AA936DFC}"/>
                    </a:ext>
                  </a:extLst>
                </p14:cNvPr>
                <p14:cNvContentPartPr/>
                <p14:nvPr/>
              </p14:nvContentPartPr>
              <p14:xfrm>
                <a:off x="1635440" y="3400120"/>
                <a:ext cx="908280" cy="1761480"/>
              </p14:xfrm>
            </p:contentPart>
          </mc:Choice>
          <mc:Fallback xmlns="">
            <p:pic>
              <p:nvPicPr>
                <p:cNvPr id="95" name="Ink 94">
                  <a:extLst>
                    <a:ext uri="{FF2B5EF4-FFF2-40B4-BE49-F238E27FC236}">
                      <a16:creationId xmlns:a16="http://schemas.microsoft.com/office/drawing/2014/main" id="{AC43CEC0-D7E9-4C13-B106-3BF2AA936DFC}"/>
                    </a:ext>
                  </a:extLst>
                </p:cNvPr>
                <p:cNvPicPr/>
                <p:nvPr/>
              </p:nvPicPr>
              <p:blipFill>
                <a:blip r:embed="rId8"/>
                <a:stretch>
                  <a:fillRect/>
                </a:stretch>
              </p:blipFill>
              <p:spPr>
                <a:xfrm>
                  <a:off x="1617440" y="3382480"/>
                  <a:ext cx="943920" cy="1797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6" name="Ink 95">
                  <a:extLst>
                    <a:ext uri="{FF2B5EF4-FFF2-40B4-BE49-F238E27FC236}">
                      <a16:creationId xmlns:a16="http://schemas.microsoft.com/office/drawing/2014/main" id="{D82E9AC9-975A-4B6A-A739-8694CE73434C}"/>
                    </a:ext>
                  </a:extLst>
                </p14:cNvPr>
                <p14:cNvContentPartPr/>
                <p14:nvPr/>
              </p14:nvContentPartPr>
              <p14:xfrm>
                <a:off x="2370560" y="4986280"/>
                <a:ext cx="218160" cy="275040"/>
              </p14:xfrm>
            </p:contentPart>
          </mc:Choice>
          <mc:Fallback xmlns="">
            <p:pic>
              <p:nvPicPr>
                <p:cNvPr id="96" name="Ink 95">
                  <a:extLst>
                    <a:ext uri="{FF2B5EF4-FFF2-40B4-BE49-F238E27FC236}">
                      <a16:creationId xmlns:a16="http://schemas.microsoft.com/office/drawing/2014/main" id="{D82E9AC9-975A-4B6A-A739-8694CE73434C}"/>
                    </a:ext>
                  </a:extLst>
                </p:cNvPr>
                <p:cNvPicPr/>
                <p:nvPr/>
              </p:nvPicPr>
              <p:blipFill>
                <a:blip r:embed="rId10"/>
                <a:stretch>
                  <a:fillRect/>
                </a:stretch>
              </p:blipFill>
              <p:spPr>
                <a:xfrm>
                  <a:off x="2352920" y="4968280"/>
                  <a:ext cx="253800" cy="31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05" name="Ink 104">
                <a:extLst>
                  <a:ext uri="{FF2B5EF4-FFF2-40B4-BE49-F238E27FC236}">
                    <a16:creationId xmlns:a16="http://schemas.microsoft.com/office/drawing/2014/main" id="{F412074B-0F83-42A3-B889-E6A1507E0372}"/>
                  </a:ext>
                </a:extLst>
              </p14:cNvPr>
              <p14:cNvContentPartPr/>
              <p14:nvPr/>
            </p14:nvContentPartPr>
            <p14:xfrm>
              <a:off x="9537440" y="4084480"/>
              <a:ext cx="543600" cy="2589480"/>
            </p14:xfrm>
          </p:contentPart>
        </mc:Choice>
        <mc:Fallback xmlns="">
          <p:pic>
            <p:nvPicPr>
              <p:cNvPr id="105" name="Ink 104">
                <a:extLst>
                  <a:ext uri="{FF2B5EF4-FFF2-40B4-BE49-F238E27FC236}">
                    <a16:creationId xmlns:a16="http://schemas.microsoft.com/office/drawing/2014/main" id="{F412074B-0F83-42A3-B889-E6A1507E0372}"/>
                  </a:ext>
                </a:extLst>
              </p:cNvPr>
              <p:cNvPicPr/>
              <p:nvPr/>
            </p:nvPicPr>
            <p:blipFill>
              <a:blip r:embed="rId12"/>
              <a:stretch>
                <a:fillRect/>
              </a:stretch>
            </p:blipFill>
            <p:spPr>
              <a:xfrm>
                <a:off x="9519800" y="4066840"/>
                <a:ext cx="579240" cy="2625120"/>
              </a:xfrm>
              <a:prstGeom prst="rect">
                <a:avLst/>
              </a:prstGeom>
            </p:spPr>
          </p:pic>
        </mc:Fallback>
      </mc:AlternateContent>
      <p:grpSp>
        <p:nvGrpSpPr>
          <p:cNvPr id="113" name="Group 112">
            <a:extLst>
              <a:ext uri="{FF2B5EF4-FFF2-40B4-BE49-F238E27FC236}">
                <a16:creationId xmlns:a16="http://schemas.microsoft.com/office/drawing/2014/main" id="{9DB9929E-A8F0-4DFC-B38E-887EE6DC48C4}"/>
              </a:ext>
            </a:extLst>
          </p:cNvPr>
          <p:cNvGrpSpPr/>
          <p:nvPr/>
        </p:nvGrpSpPr>
        <p:grpSpPr>
          <a:xfrm>
            <a:off x="10120280" y="3116080"/>
            <a:ext cx="1166760" cy="2349360"/>
            <a:chOff x="10120280" y="3116080"/>
            <a:chExt cx="1166760" cy="2349360"/>
          </a:xfrm>
        </p:grpSpPr>
        <mc:AlternateContent xmlns:mc="http://schemas.openxmlformats.org/markup-compatibility/2006" xmlns:p14="http://schemas.microsoft.com/office/powerpoint/2010/main">
          <mc:Choice Requires="p14">
            <p:contentPart p14:bwMode="auto" r:id="rId13">
              <p14:nvContentPartPr>
                <p14:cNvPr id="110" name="Ink 109">
                  <a:extLst>
                    <a:ext uri="{FF2B5EF4-FFF2-40B4-BE49-F238E27FC236}">
                      <a16:creationId xmlns:a16="http://schemas.microsoft.com/office/drawing/2014/main" id="{2F789B6E-C35D-4C85-8085-BB7BC3F7563D}"/>
                    </a:ext>
                  </a:extLst>
                </p14:cNvPr>
                <p14:cNvContentPartPr/>
                <p14:nvPr/>
              </p14:nvContentPartPr>
              <p14:xfrm>
                <a:off x="10192640" y="3116080"/>
                <a:ext cx="1094400" cy="2293560"/>
              </p14:xfrm>
            </p:contentPart>
          </mc:Choice>
          <mc:Fallback xmlns="">
            <p:pic>
              <p:nvPicPr>
                <p:cNvPr id="110" name="Ink 109">
                  <a:extLst>
                    <a:ext uri="{FF2B5EF4-FFF2-40B4-BE49-F238E27FC236}">
                      <a16:creationId xmlns:a16="http://schemas.microsoft.com/office/drawing/2014/main" id="{2F789B6E-C35D-4C85-8085-BB7BC3F7563D}"/>
                    </a:ext>
                  </a:extLst>
                </p:cNvPr>
                <p:cNvPicPr/>
                <p:nvPr/>
              </p:nvPicPr>
              <p:blipFill>
                <a:blip r:embed="rId14"/>
                <a:stretch>
                  <a:fillRect/>
                </a:stretch>
              </p:blipFill>
              <p:spPr>
                <a:xfrm>
                  <a:off x="10174640" y="3098440"/>
                  <a:ext cx="1130040" cy="2329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2" name="Ink 111">
                  <a:extLst>
                    <a:ext uri="{FF2B5EF4-FFF2-40B4-BE49-F238E27FC236}">
                      <a16:creationId xmlns:a16="http://schemas.microsoft.com/office/drawing/2014/main" id="{0BB1FE30-5447-471E-AF18-BCCF48EEFE5F}"/>
                    </a:ext>
                  </a:extLst>
                </p14:cNvPr>
                <p14:cNvContentPartPr/>
                <p14:nvPr/>
              </p14:nvContentPartPr>
              <p14:xfrm>
                <a:off x="10120280" y="5168440"/>
                <a:ext cx="381240" cy="297000"/>
              </p14:xfrm>
            </p:contentPart>
          </mc:Choice>
          <mc:Fallback xmlns="">
            <p:pic>
              <p:nvPicPr>
                <p:cNvPr id="112" name="Ink 111">
                  <a:extLst>
                    <a:ext uri="{FF2B5EF4-FFF2-40B4-BE49-F238E27FC236}">
                      <a16:creationId xmlns:a16="http://schemas.microsoft.com/office/drawing/2014/main" id="{0BB1FE30-5447-471E-AF18-BCCF48EEFE5F}"/>
                    </a:ext>
                  </a:extLst>
                </p:cNvPr>
                <p:cNvPicPr/>
                <p:nvPr/>
              </p:nvPicPr>
              <p:blipFill>
                <a:blip r:embed="rId16"/>
                <a:stretch>
                  <a:fillRect/>
                </a:stretch>
              </p:blipFill>
              <p:spPr>
                <a:xfrm>
                  <a:off x="10102280" y="5150800"/>
                  <a:ext cx="416880" cy="332640"/>
                </a:xfrm>
                <a:prstGeom prst="rect">
                  <a:avLst/>
                </a:prstGeom>
              </p:spPr>
            </p:pic>
          </mc:Fallback>
        </mc:AlternateContent>
      </p:grpSp>
      <p:sp>
        <p:nvSpPr>
          <p:cNvPr id="6" name="Rectangle 5">
            <a:extLst>
              <a:ext uri="{FF2B5EF4-FFF2-40B4-BE49-F238E27FC236}">
                <a16:creationId xmlns:a16="http://schemas.microsoft.com/office/drawing/2014/main" id="{394069C2-0C6E-46FE-A211-AC10D6DE7F3A}"/>
              </a:ext>
            </a:extLst>
          </p:cNvPr>
          <p:cNvSpPr/>
          <p:nvPr/>
        </p:nvSpPr>
        <p:spPr bwMode="auto">
          <a:xfrm>
            <a:off x="494290" y="3174825"/>
            <a:ext cx="2695554"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chemeClr val="accent2"/>
                </a:solidFill>
                <a:effectLst/>
                <a:uLnTx/>
                <a:uFillTx/>
                <a:latin typeface="+mj-lt"/>
                <a:ea typeface="Segoe UI" pitchFamily="34" charset="0"/>
                <a:cs typeface="Cascadia Code" panose="020B0609020000020004" pitchFamily="49" charset="0"/>
              </a:rPr>
              <a:t>Streaming </a:t>
            </a:r>
            <a:r>
              <a:rPr kumimoji="0" lang="en-US" sz="1600" i="0" u="none" strike="noStrike" kern="1200" cap="none" normalizeH="0" noProof="0" dirty="0" err="1">
                <a:ln>
                  <a:noFill/>
                </a:ln>
                <a:solidFill>
                  <a:schemeClr val="accent2"/>
                </a:solidFill>
                <a:effectLst/>
                <a:uLnTx/>
                <a:uFillTx/>
                <a:latin typeface="+mj-lt"/>
                <a:ea typeface="Segoe UI" pitchFamily="34" charset="0"/>
                <a:cs typeface="Cascadia Code" panose="020B0609020000020004" pitchFamily="49" charset="0"/>
              </a:rPr>
              <a:t>DataFrame</a:t>
            </a:r>
            <a:endParaRPr kumimoji="0" lang="en-US" sz="1200" i="0" u="none" strike="noStrike" kern="1200" cap="none" normalizeH="0" noProof="0" dirty="0">
              <a:ln>
                <a:noFill/>
              </a:ln>
              <a:solidFill>
                <a:schemeClr val="accent2"/>
              </a:solidFill>
              <a:effectLst/>
              <a:uLnTx/>
              <a:uFillTx/>
              <a:ea typeface="Segoe UI" pitchFamily="34" charset="0"/>
              <a:cs typeface="Cascadia Code" panose="020B0609020000020004" pitchFamily="49" charset="0"/>
            </a:endParaRPr>
          </a:p>
        </p:txBody>
      </p:sp>
      <p:sp>
        <p:nvSpPr>
          <p:cNvPr id="9" name="Rectangle 8">
            <a:extLst>
              <a:ext uri="{FF2B5EF4-FFF2-40B4-BE49-F238E27FC236}">
                <a16:creationId xmlns:a16="http://schemas.microsoft.com/office/drawing/2014/main" id="{6F8550C8-205F-49BC-B14B-F36DA7043DB7}"/>
              </a:ext>
            </a:extLst>
          </p:cNvPr>
          <p:cNvSpPr/>
          <p:nvPr/>
        </p:nvSpPr>
        <p:spPr bwMode="auto">
          <a:xfrm>
            <a:off x="3381543" y="2965156"/>
            <a:ext cx="2121383"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rgbClr val="01E57E"/>
                </a:solidFill>
                <a:effectLst/>
                <a:uLnTx/>
                <a:uFillTx/>
                <a:latin typeface="+mj-lt"/>
                <a:ea typeface="Segoe UI" pitchFamily="34" charset="0"/>
                <a:cs typeface="Cascadia Code" panose="020B0609020000020004" pitchFamily="49" charset="0"/>
              </a:rPr>
              <a:t>Static </a:t>
            </a:r>
            <a:r>
              <a:rPr kumimoji="0" lang="en-US" sz="1600" i="0" u="none" strike="noStrike" kern="1200" cap="none" normalizeH="0" noProof="0" dirty="0" err="1">
                <a:ln>
                  <a:noFill/>
                </a:ln>
                <a:solidFill>
                  <a:srgbClr val="01E57E"/>
                </a:solidFill>
                <a:effectLst/>
                <a:uLnTx/>
                <a:uFillTx/>
                <a:latin typeface="+mj-lt"/>
                <a:ea typeface="Segoe UI" pitchFamily="34" charset="0"/>
                <a:cs typeface="Cascadia Code" panose="020B0609020000020004" pitchFamily="49" charset="0"/>
              </a:rPr>
              <a:t>DataFrame</a:t>
            </a:r>
            <a:endParaRPr kumimoji="0" lang="en-US" sz="1200" i="0" u="none" strike="noStrike" kern="1200" cap="none" normalizeH="0" noProof="0" dirty="0">
              <a:ln>
                <a:noFill/>
              </a:ln>
              <a:solidFill>
                <a:srgbClr val="01E57E"/>
              </a:solidFill>
              <a:effectLst/>
              <a:uLnTx/>
              <a:uFillTx/>
              <a:ea typeface="Segoe UI" pitchFamily="34" charset="0"/>
              <a:cs typeface="Cascadia Code" panose="020B0609020000020004" pitchFamily="49" charset="0"/>
            </a:endParaRPr>
          </a:p>
        </p:txBody>
      </p:sp>
      <p:sp>
        <p:nvSpPr>
          <p:cNvPr id="11" name="Rectangle 10">
            <a:extLst>
              <a:ext uri="{FF2B5EF4-FFF2-40B4-BE49-F238E27FC236}">
                <a16:creationId xmlns:a16="http://schemas.microsoft.com/office/drawing/2014/main" id="{0DEE4C5D-F5BF-4EBB-9C97-B09E67CC6336}"/>
              </a:ext>
            </a:extLst>
          </p:cNvPr>
          <p:cNvSpPr/>
          <p:nvPr/>
        </p:nvSpPr>
        <p:spPr bwMode="auto">
          <a:xfrm>
            <a:off x="5156309" y="8309659"/>
            <a:ext cx="2695554"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chemeClr val="accent2"/>
                </a:solidFill>
                <a:effectLst/>
                <a:uLnTx/>
                <a:uFillTx/>
                <a:latin typeface="+mj-lt"/>
                <a:ea typeface="Segoe UI" pitchFamily="34" charset="0"/>
                <a:cs typeface="Cascadia Code" panose="020B0609020000020004" pitchFamily="49" charset="0"/>
              </a:rPr>
              <a:t>Streaming </a:t>
            </a:r>
            <a:r>
              <a:rPr kumimoji="0" lang="en-US" sz="1600" i="0" u="none" strike="noStrike" kern="1200" cap="none" normalizeH="0" noProof="0" dirty="0" err="1">
                <a:ln>
                  <a:noFill/>
                </a:ln>
                <a:solidFill>
                  <a:schemeClr val="accent2"/>
                </a:solidFill>
                <a:effectLst/>
                <a:uLnTx/>
                <a:uFillTx/>
                <a:latin typeface="+mj-lt"/>
                <a:ea typeface="Segoe UI" pitchFamily="34" charset="0"/>
                <a:cs typeface="Cascadia Code" panose="020B0609020000020004" pitchFamily="49" charset="0"/>
              </a:rPr>
              <a:t>DataFrame</a:t>
            </a:r>
            <a:endParaRPr kumimoji="0" lang="en-US" sz="1200" i="0" u="none" strike="noStrike" kern="1200" cap="none" normalizeH="0" noProof="0" dirty="0">
              <a:ln>
                <a:noFill/>
              </a:ln>
              <a:solidFill>
                <a:schemeClr val="accent2"/>
              </a:solidFill>
              <a:effectLst/>
              <a:uLnTx/>
              <a:uFillTx/>
              <a:ea typeface="Segoe UI" pitchFamily="34" charset="0"/>
              <a:cs typeface="Cascadia Code" panose="020B0609020000020004" pitchFamily="49" charset="0"/>
            </a:endParaRPr>
          </a:p>
        </p:txBody>
      </p:sp>
      <p:sp>
        <p:nvSpPr>
          <p:cNvPr id="13" name="Rectangle 12">
            <a:extLst>
              <a:ext uri="{FF2B5EF4-FFF2-40B4-BE49-F238E27FC236}">
                <a16:creationId xmlns:a16="http://schemas.microsoft.com/office/drawing/2014/main" id="{9AB1A419-B3F1-4503-83AF-0501CCD4A605}"/>
              </a:ext>
            </a:extLst>
          </p:cNvPr>
          <p:cNvSpPr/>
          <p:nvPr/>
        </p:nvSpPr>
        <p:spPr bwMode="auto">
          <a:xfrm>
            <a:off x="2670720" y="6874992"/>
            <a:ext cx="2695554" cy="3597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rtl="0" eaLnBrk="1" fontAlgn="base" latinLnBrk="0" hangingPunct="1">
              <a:spcBef>
                <a:spcPct val="0"/>
              </a:spcBef>
              <a:spcAft>
                <a:spcPct val="0"/>
              </a:spcAft>
              <a:buClrTx/>
              <a:buSzTx/>
              <a:buFontTx/>
              <a:buNone/>
              <a:tabLst/>
              <a:defRPr/>
            </a:pPr>
            <a:r>
              <a:rPr kumimoji="0" lang="en-US" sz="1600" i="0" u="none" strike="noStrike" kern="1200" cap="none" normalizeH="0" noProof="0" dirty="0">
                <a:ln>
                  <a:noFill/>
                </a:ln>
                <a:solidFill>
                  <a:schemeClr val="tx1"/>
                </a:solidFill>
                <a:effectLst/>
                <a:uLnTx/>
                <a:uFillTx/>
                <a:latin typeface="+mj-lt"/>
                <a:ea typeface="Segoe UI" pitchFamily="34" charset="0"/>
                <a:cs typeface="Cascadia Code" panose="020B0609020000020004" pitchFamily="49" charset="0"/>
              </a:rPr>
              <a:t>Join Conditions</a:t>
            </a:r>
            <a:endParaRPr kumimoji="0" lang="en-US" sz="1200" i="0" u="none" strike="noStrike" kern="1200" cap="none" normalizeH="0" noProof="0" dirty="0">
              <a:ln>
                <a:noFill/>
              </a:ln>
              <a:solidFill>
                <a:schemeClr val="tx1"/>
              </a:solidFill>
              <a:effectLst/>
              <a:uLnTx/>
              <a:uFillTx/>
              <a:ea typeface="Segoe UI" pitchFamily="34" charset="0"/>
              <a:cs typeface="Cascadia Code" panose="020B0609020000020004" pitchFamily="49" charset="0"/>
            </a:endParaRPr>
          </a:p>
        </p:txBody>
      </p:sp>
    </p:spTree>
    <p:extLst>
      <p:ext uri="{BB962C8B-B14F-4D97-AF65-F5344CB8AC3E}">
        <p14:creationId xmlns:p14="http://schemas.microsoft.com/office/powerpoint/2010/main" val="2766528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4895A5-2BCB-4BEB-9EEA-4ECB078F0A8E}"/>
              </a:ext>
            </a:extLst>
          </p:cNvPr>
          <p:cNvSpPr/>
          <p:nvPr/>
        </p:nvSpPr>
        <p:spPr bwMode="auto">
          <a:xfrm>
            <a:off x="4638486" y="2125491"/>
            <a:ext cx="4685958" cy="3056109"/>
          </a:xfrm>
          <a:prstGeom prst="rect">
            <a:avLst/>
          </a:prstGeom>
          <a:solidFill>
            <a:srgbClr val="1A202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1980" tIns="145584" rIns="181980" bIns="145584" numCol="1" spcCol="0" rtlCol="0" fromWordArt="0" anchor="t" anchorCtr="0" forceAA="0" compatLnSpc="1">
            <a:prstTxWarp prst="textNoShape">
              <a:avLst/>
            </a:prstTxWarp>
            <a:noAutofit/>
          </a:bodyPr>
          <a:lstStyle/>
          <a:p>
            <a:pPr defTabSz="927903" fontAlgn="base">
              <a:spcBef>
                <a:spcPct val="0"/>
              </a:spcBef>
              <a:spcAft>
                <a:spcPct val="0"/>
              </a:spcAft>
            </a:pPr>
            <a:endParaRPr lang="en-US" sz="199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4" name="Straight Connector 43">
            <a:extLst>
              <a:ext uri="{FF2B5EF4-FFF2-40B4-BE49-F238E27FC236}">
                <a16:creationId xmlns:a16="http://schemas.microsoft.com/office/drawing/2014/main" id="{1FE06CEA-3827-499C-BB19-D025983EB364}"/>
              </a:ext>
            </a:extLst>
          </p:cNvPr>
          <p:cNvCxnSpPr>
            <a:cxnSpLocks/>
          </p:cNvCxnSpPr>
          <p:nvPr/>
        </p:nvCxnSpPr>
        <p:spPr>
          <a:xfrm>
            <a:off x="5318616" y="2565365"/>
            <a:ext cx="4005827" cy="0"/>
          </a:xfrm>
          <a:prstGeom prst="line">
            <a:avLst/>
          </a:prstGeom>
          <a:ln w="10795">
            <a:solidFill>
              <a:srgbClr val="F0EEED"/>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7D0E94F-0374-4D41-9F90-1AFEC751D17F}"/>
              </a:ext>
            </a:extLst>
          </p:cNvPr>
          <p:cNvCxnSpPr>
            <a:cxnSpLocks/>
          </p:cNvCxnSpPr>
          <p:nvPr/>
        </p:nvCxnSpPr>
        <p:spPr>
          <a:xfrm>
            <a:off x="5318616" y="2892991"/>
            <a:ext cx="4005827" cy="0"/>
          </a:xfrm>
          <a:prstGeom prst="line">
            <a:avLst/>
          </a:prstGeom>
          <a:ln w="10795">
            <a:solidFill>
              <a:srgbClr val="F0EEED"/>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1CF3910-232F-4F11-9A21-135E617EA873}"/>
              </a:ext>
            </a:extLst>
          </p:cNvPr>
          <p:cNvCxnSpPr>
            <a:cxnSpLocks/>
          </p:cNvCxnSpPr>
          <p:nvPr/>
        </p:nvCxnSpPr>
        <p:spPr>
          <a:xfrm>
            <a:off x="5318616" y="3215878"/>
            <a:ext cx="4005827" cy="0"/>
          </a:xfrm>
          <a:prstGeom prst="line">
            <a:avLst/>
          </a:prstGeom>
          <a:ln w="10795">
            <a:solidFill>
              <a:srgbClr val="F0EEED"/>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9EC998-2F94-4C5C-8710-5FA967B88A7F}"/>
              </a:ext>
            </a:extLst>
          </p:cNvPr>
          <p:cNvCxnSpPr>
            <a:cxnSpLocks/>
          </p:cNvCxnSpPr>
          <p:nvPr/>
        </p:nvCxnSpPr>
        <p:spPr>
          <a:xfrm>
            <a:off x="5318616" y="3536396"/>
            <a:ext cx="4005827" cy="0"/>
          </a:xfrm>
          <a:prstGeom prst="line">
            <a:avLst/>
          </a:prstGeom>
          <a:ln w="10795">
            <a:solidFill>
              <a:srgbClr val="F0EEED"/>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B39AB11-EB09-4050-8C59-44A6D21FB3D0}"/>
              </a:ext>
            </a:extLst>
          </p:cNvPr>
          <p:cNvCxnSpPr>
            <a:cxnSpLocks/>
          </p:cNvCxnSpPr>
          <p:nvPr/>
        </p:nvCxnSpPr>
        <p:spPr>
          <a:xfrm>
            <a:off x="5318616" y="3860074"/>
            <a:ext cx="4005827" cy="0"/>
          </a:xfrm>
          <a:prstGeom prst="line">
            <a:avLst/>
          </a:prstGeom>
          <a:ln w="10795">
            <a:solidFill>
              <a:srgbClr val="F0EEED"/>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9CB39B0-F51A-445D-96F9-52914D028F5E}"/>
              </a:ext>
            </a:extLst>
          </p:cNvPr>
          <p:cNvCxnSpPr>
            <a:cxnSpLocks/>
          </p:cNvCxnSpPr>
          <p:nvPr/>
        </p:nvCxnSpPr>
        <p:spPr>
          <a:xfrm>
            <a:off x="5318616" y="4185330"/>
            <a:ext cx="4005827" cy="0"/>
          </a:xfrm>
          <a:prstGeom prst="line">
            <a:avLst/>
          </a:prstGeom>
          <a:ln w="10795">
            <a:solidFill>
              <a:srgbClr val="F0EEED"/>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078EBE-683E-4CF9-B225-758A7BD8657B}"/>
              </a:ext>
            </a:extLst>
          </p:cNvPr>
          <p:cNvSpPr txBox="1"/>
          <p:nvPr/>
        </p:nvSpPr>
        <p:spPr>
          <a:xfrm>
            <a:off x="5457780" y="2266080"/>
            <a:ext cx="3758986" cy="181022"/>
          </a:xfrm>
          <a:prstGeom prst="rect">
            <a:avLst/>
          </a:prstGeom>
          <a:noFill/>
        </p:spPr>
        <p:txBody>
          <a:bodyPr wrap="square" tIns="0" bIns="0" rtlCol="0">
            <a:spAutoFit/>
          </a:bodyPr>
          <a:lstStyle/>
          <a:p>
            <a:pPr defTabSz="1091903">
              <a:lnSpc>
                <a:spcPct val="125000"/>
              </a:lnSpc>
              <a:defRPr/>
            </a:pPr>
            <a:r>
              <a:rPr lang="en-US" sz="1045" dirty="0">
                <a:solidFill>
                  <a:srgbClr val="FFFFFF"/>
                </a:solidFill>
                <a:latin typeface="Segoe UI Semibold"/>
                <a:ea typeface="Segoe Pro" charset="0"/>
                <a:cs typeface="Segoe UI Regular" panose="020B0502040204020203" pitchFamily="34" charset="0"/>
              </a:rPr>
              <a:t>Note</a:t>
            </a:r>
            <a:endParaRPr lang="en-US" sz="1045" dirty="0">
              <a:solidFill>
                <a:srgbClr val="FFFFFF"/>
              </a:solidFill>
              <a:latin typeface="Segoe UI Regular" panose="020B0502040204020203" pitchFamily="34" charset="0"/>
              <a:ea typeface="Segoe Pro" charset="0"/>
              <a:cs typeface="Segoe UI Regular" panose="020B0502040204020203" pitchFamily="34" charset="0"/>
            </a:endParaRPr>
          </a:p>
        </p:txBody>
      </p:sp>
      <p:sp>
        <p:nvSpPr>
          <p:cNvPr id="34" name="TextBox 33">
            <a:extLst>
              <a:ext uri="{FF2B5EF4-FFF2-40B4-BE49-F238E27FC236}">
                <a16:creationId xmlns:a16="http://schemas.microsoft.com/office/drawing/2014/main" id="{361C6D09-D27D-4C11-95B1-E52CFD064EEF}"/>
              </a:ext>
            </a:extLst>
          </p:cNvPr>
          <p:cNvSpPr txBox="1"/>
          <p:nvPr/>
        </p:nvSpPr>
        <p:spPr>
          <a:xfrm>
            <a:off x="5457780" y="2619531"/>
            <a:ext cx="3758990" cy="181077"/>
          </a:xfrm>
          <a:prstGeom prst="rect">
            <a:avLst/>
          </a:prstGeom>
          <a:noFill/>
        </p:spPr>
        <p:txBody>
          <a:bodyPr wrap="square" tIns="0" bIns="0" rtlCol="0">
            <a:spAutoFit/>
          </a:bodyPr>
          <a:lstStyle/>
          <a:p>
            <a:pPr defTabSz="1091903">
              <a:lnSpc>
                <a:spcPct val="125000"/>
              </a:lnSpc>
              <a:defRPr/>
            </a:pPr>
            <a:r>
              <a:rPr lang="en-US" sz="1045" dirty="0">
                <a:solidFill>
                  <a:srgbClr val="FFFFFF"/>
                </a:solidFill>
                <a:latin typeface="Segoe UI"/>
                <a:ea typeface="Segoe Pro" charset="0"/>
                <a:cs typeface="Segoe UI Regular" panose="020B0502040204020203" pitchFamily="34" charset="0"/>
              </a:rPr>
              <a:t>Will host our Stream Transformation Pipelines</a:t>
            </a:r>
          </a:p>
        </p:txBody>
      </p:sp>
      <p:sp>
        <p:nvSpPr>
          <p:cNvPr id="37" name="TextBox 36">
            <a:extLst>
              <a:ext uri="{FF2B5EF4-FFF2-40B4-BE49-F238E27FC236}">
                <a16:creationId xmlns:a16="http://schemas.microsoft.com/office/drawing/2014/main" id="{FD678EA0-DC58-4A2C-9FD5-03D5C1FEA660}"/>
              </a:ext>
            </a:extLst>
          </p:cNvPr>
          <p:cNvSpPr txBox="1"/>
          <p:nvPr/>
        </p:nvSpPr>
        <p:spPr>
          <a:xfrm>
            <a:off x="5457777" y="2952223"/>
            <a:ext cx="3758990" cy="181077"/>
          </a:xfrm>
          <a:prstGeom prst="rect">
            <a:avLst/>
          </a:prstGeom>
          <a:noFill/>
        </p:spPr>
        <p:txBody>
          <a:bodyPr wrap="square" tIns="0" bIns="0" rtlCol="0">
            <a:spAutoFit/>
          </a:bodyPr>
          <a:lstStyle/>
          <a:p>
            <a:pPr defTabSz="1091903">
              <a:lnSpc>
                <a:spcPct val="125000"/>
              </a:lnSpc>
              <a:defRPr/>
            </a:pPr>
            <a:r>
              <a:rPr lang="en-US" sz="1045" dirty="0">
                <a:solidFill>
                  <a:srgbClr val="FFFFFF"/>
                </a:solidFill>
                <a:latin typeface="Segoe UI"/>
                <a:ea typeface="Segoe Pro" charset="0"/>
                <a:cs typeface="Segoe UI Light" panose="020B0502040204020203" pitchFamily="34" charset="0"/>
              </a:rPr>
              <a:t>For sending Teams notifications by reading from Event Hub</a:t>
            </a:r>
          </a:p>
        </p:txBody>
      </p:sp>
      <p:sp>
        <p:nvSpPr>
          <p:cNvPr id="38" name="TextBox 37">
            <a:extLst>
              <a:ext uri="{FF2B5EF4-FFF2-40B4-BE49-F238E27FC236}">
                <a16:creationId xmlns:a16="http://schemas.microsoft.com/office/drawing/2014/main" id="{1D019E5B-46D8-4951-B17D-D5EB57613970}"/>
              </a:ext>
            </a:extLst>
          </p:cNvPr>
          <p:cNvSpPr txBox="1"/>
          <p:nvPr/>
        </p:nvSpPr>
        <p:spPr>
          <a:xfrm>
            <a:off x="5457777" y="3278321"/>
            <a:ext cx="3758990" cy="181077"/>
          </a:xfrm>
          <a:prstGeom prst="rect">
            <a:avLst/>
          </a:prstGeom>
          <a:noFill/>
        </p:spPr>
        <p:txBody>
          <a:bodyPr wrap="square" tIns="0" bIns="0" rtlCol="0">
            <a:spAutoFit/>
          </a:bodyPr>
          <a:lstStyle/>
          <a:p>
            <a:pPr defTabSz="1091903">
              <a:lnSpc>
                <a:spcPct val="125000"/>
              </a:lnSpc>
              <a:defRPr/>
            </a:pPr>
            <a:r>
              <a:rPr lang="en-US" sz="1045" dirty="0">
                <a:solidFill>
                  <a:srgbClr val="FFFFFF"/>
                </a:solidFill>
                <a:latin typeface="Segoe UI"/>
                <a:ea typeface="Segoe Pro" charset="0"/>
                <a:cs typeface="Segoe UI Light" panose="020B0502040204020203" pitchFamily="34" charset="0"/>
              </a:rPr>
              <a:t>Used by the device simulator for sending sensor data</a:t>
            </a:r>
            <a:r>
              <a:rPr lang="en-US" sz="1045" b="1" dirty="0">
                <a:solidFill>
                  <a:schemeClr val="accent2"/>
                </a:solidFill>
                <a:latin typeface="Segoe UI"/>
                <a:ea typeface="Segoe Pro" charset="0"/>
                <a:cs typeface="Segoe UI Light" panose="020B0502040204020203" pitchFamily="34" charset="0"/>
              </a:rPr>
              <a:t>*</a:t>
            </a:r>
          </a:p>
        </p:txBody>
      </p:sp>
      <p:sp>
        <p:nvSpPr>
          <p:cNvPr id="39" name="TextBox 38">
            <a:extLst>
              <a:ext uri="{FF2B5EF4-FFF2-40B4-BE49-F238E27FC236}">
                <a16:creationId xmlns:a16="http://schemas.microsoft.com/office/drawing/2014/main" id="{F4BD46A0-C3BE-4AF2-99FD-77CC5ACBC007}"/>
              </a:ext>
            </a:extLst>
          </p:cNvPr>
          <p:cNvSpPr txBox="1"/>
          <p:nvPr/>
        </p:nvSpPr>
        <p:spPr>
          <a:xfrm>
            <a:off x="5457777" y="3605946"/>
            <a:ext cx="3758990" cy="181077"/>
          </a:xfrm>
          <a:prstGeom prst="rect">
            <a:avLst/>
          </a:prstGeom>
          <a:noFill/>
        </p:spPr>
        <p:txBody>
          <a:bodyPr wrap="square" tIns="0" bIns="0" rtlCol="0">
            <a:spAutoFit/>
          </a:bodyPr>
          <a:lstStyle/>
          <a:p>
            <a:pPr defTabSz="1091903">
              <a:lnSpc>
                <a:spcPct val="125000"/>
              </a:lnSpc>
              <a:defRPr/>
            </a:pPr>
            <a:r>
              <a:rPr lang="en-US" sz="1045" dirty="0">
                <a:solidFill>
                  <a:srgbClr val="FFFFFF"/>
                </a:solidFill>
                <a:latin typeface="Segoe UI"/>
                <a:ea typeface="Segoe Pro" charset="0"/>
                <a:cs typeface="Segoe UI Light" panose="020B0502040204020203" pitchFamily="34" charset="0"/>
              </a:rPr>
              <a:t>Event Hub used as a Kafka Topic/Message Broker</a:t>
            </a:r>
          </a:p>
        </p:txBody>
      </p:sp>
      <p:sp>
        <p:nvSpPr>
          <p:cNvPr id="40" name="TextBox 39">
            <a:extLst>
              <a:ext uri="{FF2B5EF4-FFF2-40B4-BE49-F238E27FC236}">
                <a16:creationId xmlns:a16="http://schemas.microsoft.com/office/drawing/2014/main" id="{7891E9DA-7EED-47F4-A124-6F4C3D525A00}"/>
              </a:ext>
            </a:extLst>
          </p:cNvPr>
          <p:cNvSpPr txBox="1"/>
          <p:nvPr/>
        </p:nvSpPr>
        <p:spPr>
          <a:xfrm>
            <a:off x="5457776" y="3924223"/>
            <a:ext cx="3758990" cy="181077"/>
          </a:xfrm>
          <a:prstGeom prst="rect">
            <a:avLst/>
          </a:prstGeom>
          <a:noFill/>
        </p:spPr>
        <p:txBody>
          <a:bodyPr wrap="square" tIns="0" bIns="0" rtlCol="0">
            <a:spAutoFit/>
          </a:bodyPr>
          <a:lstStyle/>
          <a:p>
            <a:pPr defTabSz="1091903">
              <a:lnSpc>
                <a:spcPct val="125000"/>
              </a:lnSpc>
              <a:defRPr/>
            </a:pPr>
            <a:r>
              <a:rPr lang="en-US" sz="1045" dirty="0">
                <a:solidFill>
                  <a:srgbClr val="FFFFFF"/>
                </a:solidFill>
                <a:latin typeface="Segoe UI"/>
                <a:ea typeface="Segoe Pro" charset="0"/>
                <a:cs typeface="Segoe UI Light" panose="020B0502040204020203" pitchFamily="34" charset="0"/>
              </a:rPr>
              <a:t>Azure Storage Account used as a Data Lake/Blob Store</a:t>
            </a:r>
          </a:p>
        </p:txBody>
      </p:sp>
      <p:sp>
        <p:nvSpPr>
          <p:cNvPr id="41" name="TextBox 40">
            <a:extLst>
              <a:ext uri="{FF2B5EF4-FFF2-40B4-BE49-F238E27FC236}">
                <a16:creationId xmlns:a16="http://schemas.microsoft.com/office/drawing/2014/main" id="{874A1771-86C7-4B88-9DD8-3D6E6FFF9DE7}"/>
              </a:ext>
            </a:extLst>
          </p:cNvPr>
          <p:cNvSpPr txBox="1"/>
          <p:nvPr/>
        </p:nvSpPr>
        <p:spPr>
          <a:xfrm>
            <a:off x="5457776" y="4250321"/>
            <a:ext cx="3758990" cy="181077"/>
          </a:xfrm>
          <a:prstGeom prst="rect">
            <a:avLst/>
          </a:prstGeom>
          <a:noFill/>
        </p:spPr>
        <p:txBody>
          <a:bodyPr wrap="square" tIns="0" bIns="0" rtlCol="0">
            <a:spAutoFit/>
          </a:bodyPr>
          <a:lstStyle/>
          <a:p>
            <a:pPr defTabSz="1091903">
              <a:lnSpc>
                <a:spcPct val="125000"/>
              </a:lnSpc>
              <a:defRPr/>
            </a:pPr>
            <a:r>
              <a:rPr lang="en-US" sz="1045" dirty="0">
                <a:solidFill>
                  <a:srgbClr val="FFFFFF"/>
                </a:solidFill>
                <a:latin typeface="Segoe UI"/>
                <a:ea typeface="Segoe Pro" charset="0"/>
                <a:cs typeface="Segoe UI Light" panose="020B0502040204020203" pitchFamily="34" charset="0"/>
              </a:rPr>
              <a:t>Azure Data Explorer for operational queries</a:t>
            </a:r>
          </a:p>
        </p:txBody>
      </p:sp>
      <p:pic>
        <p:nvPicPr>
          <p:cNvPr id="4" name="Picture 3">
            <a:extLst>
              <a:ext uri="{FF2B5EF4-FFF2-40B4-BE49-F238E27FC236}">
                <a16:creationId xmlns:a16="http://schemas.microsoft.com/office/drawing/2014/main" id="{FA11A7BF-4E72-4933-A0B8-FE2B6CFEDACD}"/>
              </a:ext>
            </a:extLst>
          </p:cNvPr>
          <p:cNvPicPr>
            <a:picLocks noChangeAspect="1"/>
          </p:cNvPicPr>
          <p:nvPr/>
        </p:nvPicPr>
        <p:blipFill>
          <a:blip r:embed="rId3">
            <a:alphaModFix/>
          </a:blip>
          <a:stretch>
            <a:fillRect/>
          </a:stretch>
        </p:blipFill>
        <p:spPr>
          <a:xfrm>
            <a:off x="625180" y="2121321"/>
            <a:ext cx="4685958" cy="3106993"/>
          </a:xfrm>
          <a:prstGeom prst="rect">
            <a:avLst/>
          </a:prstGeom>
        </p:spPr>
      </p:pic>
      <p:cxnSp>
        <p:nvCxnSpPr>
          <p:cNvPr id="8" name="Straight Connector 7">
            <a:extLst>
              <a:ext uri="{FF2B5EF4-FFF2-40B4-BE49-F238E27FC236}">
                <a16:creationId xmlns:a16="http://schemas.microsoft.com/office/drawing/2014/main" id="{A0BEF4A2-5BCA-406A-94BF-B6D50033D4A5}"/>
              </a:ext>
            </a:extLst>
          </p:cNvPr>
          <p:cNvCxnSpPr>
            <a:cxnSpLocks/>
          </p:cNvCxnSpPr>
          <p:nvPr/>
        </p:nvCxnSpPr>
        <p:spPr>
          <a:xfrm>
            <a:off x="5299136" y="4528880"/>
            <a:ext cx="4005827" cy="0"/>
          </a:xfrm>
          <a:prstGeom prst="line">
            <a:avLst/>
          </a:prstGeom>
          <a:ln w="10795">
            <a:solidFill>
              <a:srgbClr val="F0EEED"/>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5C17555-DBFB-45C8-9681-BB4C554479CE}"/>
              </a:ext>
            </a:extLst>
          </p:cNvPr>
          <p:cNvCxnSpPr>
            <a:cxnSpLocks/>
          </p:cNvCxnSpPr>
          <p:nvPr/>
        </p:nvCxnSpPr>
        <p:spPr>
          <a:xfrm>
            <a:off x="5299136" y="4854136"/>
            <a:ext cx="4005827" cy="0"/>
          </a:xfrm>
          <a:prstGeom prst="line">
            <a:avLst/>
          </a:prstGeom>
          <a:ln w="10795">
            <a:solidFill>
              <a:srgbClr val="F0EEED"/>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22D78A0-89BF-484E-B951-4D9ACC8106F2}"/>
              </a:ext>
            </a:extLst>
          </p:cNvPr>
          <p:cNvSpPr txBox="1"/>
          <p:nvPr/>
        </p:nvSpPr>
        <p:spPr>
          <a:xfrm>
            <a:off x="5438296" y="4593029"/>
            <a:ext cx="3758990" cy="181077"/>
          </a:xfrm>
          <a:prstGeom prst="rect">
            <a:avLst/>
          </a:prstGeom>
          <a:noFill/>
        </p:spPr>
        <p:txBody>
          <a:bodyPr wrap="square" tIns="0" bIns="0" rtlCol="0">
            <a:spAutoFit/>
          </a:bodyPr>
          <a:lstStyle/>
          <a:p>
            <a:pPr defTabSz="1091903">
              <a:lnSpc>
                <a:spcPct val="125000"/>
              </a:lnSpc>
              <a:defRPr/>
            </a:pPr>
            <a:r>
              <a:rPr lang="en-US" sz="1045" dirty="0">
                <a:solidFill>
                  <a:srgbClr val="FFFFFF"/>
                </a:solidFill>
                <a:latin typeface="Segoe UI"/>
                <a:ea typeface="Segoe Pro" charset="0"/>
                <a:cs typeface="Segoe UI Light" panose="020B0502040204020203" pitchFamily="34" charset="0"/>
              </a:rPr>
              <a:t>Logic App Connector that gets automatically created</a:t>
            </a:r>
          </a:p>
        </p:txBody>
      </p:sp>
      <p:sp>
        <p:nvSpPr>
          <p:cNvPr id="11" name="TextBox 10">
            <a:extLst>
              <a:ext uri="{FF2B5EF4-FFF2-40B4-BE49-F238E27FC236}">
                <a16:creationId xmlns:a16="http://schemas.microsoft.com/office/drawing/2014/main" id="{7D4D04A0-0378-4BC7-B03C-D001112471B7}"/>
              </a:ext>
            </a:extLst>
          </p:cNvPr>
          <p:cNvSpPr txBox="1"/>
          <p:nvPr/>
        </p:nvSpPr>
        <p:spPr>
          <a:xfrm>
            <a:off x="5438296" y="4919127"/>
            <a:ext cx="3758990" cy="181077"/>
          </a:xfrm>
          <a:prstGeom prst="rect">
            <a:avLst/>
          </a:prstGeom>
          <a:noFill/>
        </p:spPr>
        <p:txBody>
          <a:bodyPr wrap="square" tIns="0" bIns="0" rtlCol="0">
            <a:spAutoFit/>
          </a:bodyPr>
          <a:lstStyle/>
          <a:p>
            <a:pPr defTabSz="1091903">
              <a:lnSpc>
                <a:spcPct val="125000"/>
              </a:lnSpc>
              <a:defRPr/>
            </a:pPr>
            <a:r>
              <a:rPr lang="en-US" sz="1045" dirty="0">
                <a:solidFill>
                  <a:srgbClr val="FFFFFF"/>
                </a:solidFill>
                <a:latin typeface="Segoe UI"/>
                <a:ea typeface="Segoe Pro" charset="0"/>
                <a:cs typeface="Segoe UI Light" panose="020B0502040204020203" pitchFamily="34" charset="0"/>
              </a:rPr>
              <a:t>Logic App Connector that gets automatically created</a:t>
            </a:r>
          </a:p>
        </p:txBody>
      </p:sp>
    </p:spTree>
    <p:extLst>
      <p:ext uri="{BB962C8B-B14F-4D97-AF65-F5344CB8AC3E}">
        <p14:creationId xmlns:p14="http://schemas.microsoft.com/office/powerpoint/2010/main" val="144785300"/>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1_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February_2019" id="{0D93EA38-B0C4-4B20-BF67-413A307B6C0B}" vid="{C7413A89-757E-4CA6-A51B-57D9E2B413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670</TotalTime>
  <Words>641</Words>
  <Application>Microsoft Office PowerPoint</Application>
  <PresentationFormat>Widescreen</PresentationFormat>
  <Paragraphs>239</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Cascadia Code</vt:lpstr>
      <vt:lpstr>Consolas</vt:lpstr>
      <vt:lpstr>Segoe UI</vt:lpstr>
      <vt:lpstr>Segoe UI Regular</vt:lpstr>
      <vt:lpstr>Segoe UI Semibold</vt:lpstr>
      <vt:lpstr>Wingdings</vt:lpstr>
      <vt:lpstr>White Template</vt:lpstr>
      <vt:lpstr>1_Black Template</vt:lpstr>
      <vt:lpstr>Demo Architecture</vt:lpstr>
      <vt:lpstr>Demo Architecture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Raki Rahman</dc:creator>
  <cp:lastModifiedBy>Raki Rahman</cp:lastModifiedBy>
  <cp:revision>55</cp:revision>
  <dcterms:created xsi:type="dcterms:W3CDTF">2021-01-26T19:37:13Z</dcterms:created>
  <dcterms:modified xsi:type="dcterms:W3CDTF">2021-01-28T17:23:11Z</dcterms:modified>
</cp:coreProperties>
</file>