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13480508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300"/>
    <a:srgbClr val="7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26" d="100"/>
          <a:sy n="126" d="100"/>
        </p:scale>
        <p:origin x="14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324E-1045-42BE-B691-8FC58E5AD04E}" type="datetimeFigureOut">
              <a:rPr lang="en-CA" smtClean="0"/>
              <a:t>2021-02-12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41071-4B9F-4170-B2DF-3A6910139A81}" type="slidenum">
              <a:rPr lang="en-CA" smtClean="0"/>
              <a:t>‹#›</a:t>
            </a:fld>
            <a:endParaRPr lang="en-CA"/>
          </a:p>
        </p:txBody>
      </p:sp>
    </p:spTree>
    <p:extLst>
      <p:ext uri="{BB962C8B-B14F-4D97-AF65-F5344CB8AC3E}">
        <p14:creationId xmlns:p14="http://schemas.microsoft.com/office/powerpoint/2010/main" val="146751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2" lvl="1" indent="-171450">
              <a:buFont typeface="Arial" panose="020B0604020202020204" pitchFamily="34" charset="0"/>
              <a:buChar char="•"/>
            </a:pPr>
            <a:r>
              <a:rPr lang="en-US" dirty="0"/>
              <a:t>In the next 15 minutes...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43FACBC-306F-47B9-81C3-428BB4AA829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2/12/2021 11:51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25892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55F975-2377-4A3C-B397-1847D09E69C4}"/>
              </a:ext>
            </a:extLst>
          </p:cNvPr>
          <p:cNvGrpSpPr/>
          <p:nvPr userDrawn="1"/>
        </p:nvGrpSpPr>
        <p:grpSpPr>
          <a:xfrm>
            <a:off x="0" y="0"/>
            <a:ext cx="12192000" cy="6858000"/>
            <a:chOff x="0" y="0"/>
            <a:chExt cx="12192000" cy="6858000"/>
          </a:xfrm>
        </p:grpSpPr>
        <p:sp>
          <p:nvSpPr>
            <p:cNvPr id="2" name="Rectangle 1">
              <a:extLst>
                <a:ext uri="{FF2B5EF4-FFF2-40B4-BE49-F238E27FC236}">
                  <a16:creationId xmlns:a16="http://schemas.microsoft.com/office/drawing/2014/main" id="{5E1392E4-630D-4290-ADAD-02D450920D2C}"/>
                </a:ext>
              </a:extLst>
            </p:cNvPr>
            <p:cNvSpPr/>
            <p:nvPr userDrawn="1"/>
          </p:nvSpPr>
          <p:spPr bwMode="auto">
            <a:xfrm>
              <a:off x="0" y="0"/>
              <a:ext cx="12192000" cy="6858000"/>
            </a:xfrm>
            <a:prstGeom prst="rect">
              <a:avLst/>
            </a:prstGeom>
            <a:solidFill>
              <a:srgbClr val="0002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picture containing light&#10;&#10;Description automatically generated">
              <a:extLst>
                <a:ext uri="{FF2B5EF4-FFF2-40B4-BE49-F238E27FC236}">
                  <a16:creationId xmlns:a16="http://schemas.microsoft.com/office/drawing/2014/main" id="{5A336C41-E7E8-4FCC-B54E-448673ECC366}"/>
                </a:ext>
              </a:extLst>
            </p:cNvPr>
            <p:cNvPicPr>
              <a:picLocks noChangeAspect="1"/>
            </p:cNvPicPr>
            <p:nvPr userDrawn="1"/>
          </p:nvPicPr>
          <p:blipFill rotWithShape="1">
            <a:blip r:embed="rId2"/>
            <a:srcRect t="-1" b="-10181"/>
            <a:stretch/>
          </p:blipFill>
          <p:spPr>
            <a:xfrm>
              <a:off x="581048" y="1733889"/>
              <a:ext cx="6677508" cy="4600977"/>
            </a:xfrm>
            <a:prstGeom prst="rect">
              <a:avLst/>
            </a:prstGeom>
          </p:spPr>
        </p:pic>
      </p:grpSp>
      <p:pic>
        <p:nvPicPr>
          <p:cNvPr id="5" name="MS logo white - EMF" descr="Microsoft logo white text version">
            <a:extLst>
              <a:ext uri="{FF2B5EF4-FFF2-40B4-BE49-F238E27FC236}">
                <a16:creationId xmlns:a16="http://schemas.microsoft.com/office/drawing/2014/main" id="{94577A29-6DD3-47DA-91A6-9F5F73BD91E9}"/>
              </a:ext>
            </a:extLst>
          </p:cNvPr>
          <p:cNvPicPr>
            <a:picLocks noChangeAspect="1"/>
          </p:cNvPicPr>
          <p:nvPr userDrawn="1"/>
        </p:nvPicPr>
        <p:blipFill>
          <a:blip r:embed="rId3"/>
          <a:stretch>
            <a:fillRect/>
          </a:stretch>
        </p:blipFill>
        <p:spPr bwMode="black">
          <a:xfrm>
            <a:off x="10096280" y="453979"/>
            <a:ext cx="1554480" cy="332923"/>
          </a:xfrm>
          <a:prstGeom prst="rect">
            <a:avLst/>
          </a:prstGeom>
        </p:spPr>
      </p:pic>
    </p:spTree>
    <p:extLst>
      <p:ext uri="{BB962C8B-B14F-4D97-AF65-F5344CB8AC3E}">
        <p14:creationId xmlns:p14="http://schemas.microsoft.com/office/powerpoint/2010/main" val="3292003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de-DE"/>
              <a:t>Mastertitelformat bearbeiten</a:t>
            </a:r>
            <a:endParaRPr lang="en-US" dirty="0"/>
          </a:p>
        </p:txBody>
      </p:sp>
      <p:pic>
        <p:nvPicPr>
          <p:cNvPr id="4" name="MS logo gray - EMF" descr="Microsoft logo, gray text version">
            <a:extLst>
              <a:ext uri="{FF2B5EF4-FFF2-40B4-BE49-F238E27FC236}">
                <a16:creationId xmlns:a16="http://schemas.microsoft.com/office/drawing/2014/main" id="{98575754-4042-44B1-B0FE-568B13CE2868}"/>
              </a:ext>
            </a:extLst>
          </p:cNvPr>
          <p:cNvPicPr>
            <a:picLocks noChangeAspect="1"/>
          </p:cNvPicPr>
          <p:nvPr userDrawn="1"/>
        </p:nvPicPr>
        <p:blipFill>
          <a:blip r:embed="rId2"/>
          <a:stretch>
            <a:fillRect/>
          </a:stretch>
        </p:blipFill>
        <p:spPr bwMode="black">
          <a:xfrm>
            <a:off x="10794191" y="505599"/>
            <a:ext cx="1067531" cy="228600"/>
          </a:xfrm>
          <a:prstGeom prst="rect">
            <a:avLst/>
          </a:prstGeom>
        </p:spPr>
      </p:pic>
    </p:spTree>
    <p:extLst>
      <p:ext uri="{BB962C8B-B14F-4D97-AF65-F5344CB8AC3E}">
        <p14:creationId xmlns:p14="http://schemas.microsoft.com/office/powerpoint/2010/main" val="11181819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rgbClr val="000216"/>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952897" cy="756605"/>
          </a:xfrm>
        </p:spPr>
        <p:txBody>
          <a:bodyPr tIns="64008"/>
          <a:lstStyle>
            <a:lvl1pPr>
              <a:defRPr sz="3600" spc="0">
                <a:solidFill>
                  <a:schemeClr val="bg1"/>
                </a:solidFill>
                <a:latin typeface="+mj-lt"/>
                <a:cs typeface="Segoe UI" panose="020B0502040204020203" pitchFamily="34" charset="0"/>
              </a:defRPr>
            </a:lvl1pPr>
          </a:lstStyle>
          <a:p>
            <a:r>
              <a:rPr lang="de-DE"/>
              <a:t>Mastertitelformat bearbeiten</a:t>
            </a:r>
            <a:endParaRPr lang="en-US" dirty="0"/>
          </a:p>
        </p:txBody>
      </p:sp>
      <p:pic>
        <p:nvPicPr>
          <p:cNvPr id="3" name="Picture 2" descr="A picture containing light&#10;&#10;Description automatically generated">
            <a:extLst>
              <a:ext uri="{FF2B5EF4-FFF2-40B4-BE49-F238E27FC236}">
                <a16:creationId xmlns:a16="http://schemas.microsoft.com/office/drawing/2014/main" id="{9AAB1897-F37F-4532-BED6-931610DE6ABF}"/>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25948459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de-DE"/>
              <a:t>Mastertextformat bearbeiten</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6816297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de-DE"/>
              <a:t>Mastertitelformat bearbeiten</a:t>
            </a:r>
            <a:endParaRPr lang="en-US" dirty="0"/>
          </a:p>
        </p:txBody>
      </p:sp>
    </p:spTree>
    <p:extLst>
      <p:ext uri="{BB962C8B-B14F-4D97-AF65-F5344CB8AC3E}">
        <p14:creationId xmlns:p14="http://schemas.microsoft.com/office/powerpoint/2010/main" val="32590750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41619378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de-DE"/>
              <a:t>Mastertitelformat bearbeiten</a:t>
            </a:r>
            <a:endParaRPr lang="en-US" dirty="0"/>
          </a:p>
        </p:txBody>
      </p:sp>
    </p:spTree>
    <p:extLst>
      <p:ext uri="{BB962C8B-B14F-4D97-AF65-F5344CB8AC3E}">
        <p14:creationId xmlns:p14="http://schemas.microsoft.com/office/powerpoint/2010/main" val="203356038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de-DE"/>
              <a:t>Mastertitelformat bearbeiten</a:t>
            </a:r>
            <a:endParaRPr lang="en-US" dirty="0"/>
          </a:p>
        </p:txBody>
      </p:sp>
    </p:spTree>
    <p:extLst>
      <p:ext uri="{BB962C8B-B14F-4D97-AF65-F5344CB8AC3E}">
        <p14:creationId xmlns:p14="http://schemas.microsoft.com/office/powerpoint/2010/main" val="9127273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de-DE"/>
              <a:t>Mastertitelformat bearbeiten</a:t>
            </a:r>
            <a:endParaRPr lang="en-US" dirty="0"/>
          </a:p>
        </p:txBody>
      </p:sp>
    </p:spTree>
    <p:extLst>
      <p:ext uri="{BB962C8B-B14F-4D97-AF65-F5344CB8AC3E}">
        <p14:creationId xmlns:p14="http://schemas.microsoft.com/office/powerpoint/2010/main" val="18747356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de-DE"/>
              <a:t>Mastertitelformat bearbeiten</a:t>
            </a:r>
            <a:endParaRPr lang="en-US" dirty="0"/>
          </a:p>
        </p:txBody>
      </p:sp>
    </p:spTree>
    <p:extLst>
      <p:ext uri="{BB962C8B-B14F-4D97-AF65-F5344CB8AC3E}">
        <p14:creationId xmlns:p14="http://schemas.microsoft.com/office/powerpoint/2010/main" val="26477878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de-DE"/>
              <a:t>Mastertextformat bearbeiten</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de-DE"/>
              <a:t>Mastertitelformat bearbeiten</a:t>
            </a:r>
            <a:endParaRPr lang="en-US" dirty="0"/>
          </a:p>
        </p:txBody>
      </p:sp>
    </p:spTree>
    <p:extLst>
      <p:ext uri="{BB962C8B-B14F-4D97-AF65-F5344CB8AC3E}">
        <p14:creationId xmlns:p14="http://schemas.microsoft.com/office/powerpoint/2010/main" val="385507877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00021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3" name="Picture 2" descr="A picture containing light&#10;&#10;Description automatically generated">
            <a:extLst>
              <a:ext uri="{FF2B5EF4-FFF2-40B4-BE49-F238E27FC236}">
                <a16:creationId xmlns:a16="http://schemas.microsoft.com/office/drawing/2014/main" id="{E17A6960-0D9C-430A-A093-4CA6601A94D0}"/>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pic>
        <p:nvPicPr>
          <p:cNvPr id="4" name="MS logo white - EMF" descr="Microsoft logo white text version">
            <a:extLst>
              <a:ext uri="{FF2B5EF4-FFF2-40B4-BE49-F238E27FC236}">
                <a16:creationId xmlns:a16="http://schemas.microsoft.com/office/drawing/2014/main" id="{5619517D-3D6C-4664-A2D6-064555B3D3FE}"/>
              </a:ext>
            </a:extLst>
          </p:cNvPr>
          <p:cNvPicPr>
            <a:picLocks noChangeAspect="1"/>
          </p:cNvPicPr>
          <p:nvPr userDrawn="1"/>
        </p:nvPicPr>
        <p:blipFill>
          <a:blip r:embed="rId3"/>
          <a:stretch>
            <a:fillRect/>
          </a:stretch>
        </p:blipFill>
        <p:spPr bwMode="black">
          <a:xfrm>
            <a:off x="584200" y="616539"/>
            <a:ext cx="1554480" cy="332923"/>
          </a:xfrm>
          <a:prstGeom prst="rect">
            <a:avLst/>
          </a:prstGeom>
        </p:spPr>
      </p:pic>
    </p:spTree>
    <p:extLst>
      <p:ext uri="{BB962C8B-B14F-4D97-AF65-F5344CB8AC3E}">
        <p14:creationId xmlns:p14="http://schemas.microsoft.com/office/powerpoint/2010/main" val="3777959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0063074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0216"/>
        </a:solidFill>
        <a:effectLst/>
      </p:bgPr>
    </p:bg>
    <p:spTree>
      <p:nvGrpSpPr>
        <p:cNvPr id="1" name=""/>
        <p:cNvGrpSpPr/>
        <p:nvPr/>
      </p:nvGrpSpPr>
      <p:grpSpPr>
        <a:xfrm>
          <a:off x="0" y="0"/>
          <a:ext cx="0" cy="0"/>
          <a:chOff x="0" y="0"/>
          <a:chExt cx="0" cy="0"/>
        </a:xfrm>
      </p:grpSpPr>
      <p:pic>
        <p:nvPicPr>
          <p:cNvPr id="3" name="Picture 2" descr="A picture containing room, bird&#10;&#10;Description automatically generated">
            <a:extLst>
              <a:ext uri="{FF2B5EF4-FFF2-40B4-BE49-F238E27FC236}">
                <a16:creationId xmlns:a16="http://schemas.microsoft.com/office/drawing/2014/main" id="{BC75E3A7-1745-475A-959D-ADBE8F76EB06}"/>
              </a:ext>
            </a:extLst>
          </p:cNvPr>
          <p:cNvPicPr>
            <a:picLocks noChangeAspect="1"/>
          </p:cNvPicPr>
          <p:nvPr userDrawn="1"/>
        </p:nvPicPr>
        <p:blipFill>
          <a:blip r:embed="rId2"/>
          <a:stretch>
            <a:fillRect/>
          </a:stretch>
        </p:blipFill>
        <p:spPr>
          <a:xfrm>
            <a:off x="0" y="2689"/>
            <a:ext cx="12192000" cy="6855311"/>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2179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3" name="Picture 2" descr="A picture containing tower, light&#10;&#10;Description automatically generated">
            <a:extLst>
              <a:ext uri="{FF2B5EF4-FFF2-40B4-BE49-F238E27FC236}">
                <a16:creationId xmlns:a16="http://schemas.microsoft.com/office/drawing/2014/main" id="{2F71B944-F062-4606-8007-5F9BACEF234F}"/>
              </a:ext>
            </a:extLst>
          </p:cNvPr>
          <p:cNvPicPr>
            <a:picLocks noChangeAspect="1"/>
          </p:cNvPicPr>
          <p:nvPr userDrawn="1"/>
        </p:nvPicPr>
        <p:blipFill rotWithShape="1">
          <a:blip r:embed="rId2"/>
          <a:srcRect r="19419" b="43493"/>
          <a:stretch/>
        </p:blipFill>
        <p:spPr>
          <a:xfrm>
            <a:off x="9532418" y="5948990"/>
            <a:ext cx="2640116" cy="909010"/>
          </a:xfrm>
          <a:prstGeom prst="rect">
            <a:avLst/>
          </a:prstGeom>
        </p:spPr>
      </p:pic>
    </p:spTree>
    <p:extLst>
      <p:ext uri="{BB962C8B-B14F-4D97-AF65-F5344CB8AC3E}">
        <p14:creationId xmlns:p14="http://schemas.microsoft.com/office/powerpoint/2010/main" val="3455363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00021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pic>
        <p:nvPicPr>
          <p:cNvPr id="3" name="Picture 2" descr="A picture containing light&#10;&#10;Description automatically generated">
            <a:extLst>
              <a:ext uri="{FF2B5EF4-FFF2-40B4-BE49-F238E27FC236}">
                <a16:creationId xmlns:a16="http://schemas.microsoft.com/office/drawing/2014/main" id="{9B63D305-CE70-4A93-8A4A-014FA0140CAF}"/>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646856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8916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746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000216"/>
        </a:solidFill>
        <a:effectLst/>
      </p:bgPr>
    </p:bg>
    <p:spTree>
      <p:nvGrpSpPr>
        <p:cNvPr id="1" name=""/>
        <p:cNvGrpSpPr/>
        <p:nvPr/>
      </p:nvGrpSpPr>
      <p:grpSpPr>
        <a:xfrm>
          <a:off x="0" y="0"/>
          <a:ext cx="0" cy="0"/>
          <a:chOff x="0" y="0"/>
          <a:chExt cx="0" cy="0"/>
        </a:xfrm>
      </p:grpSpPr>
      <p:pic>
        <p:nvPicPr>
          <p:cNvPr id="2" name="Picture 1" descr="A picture containing light&#10;&#10;Description automatically generated">
            <a:extLst>
              <a:ext uri="{FF2B5EF4-FFF2-40B4-BE49-F238E27FC236}">
                <a16:creationId xmlns:a16="http://schemas.microsoft.com/office/drawing/2014/main" id="{45EBCCC2-DACE-4B36-9B3E-344827A339A6}"/>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2167103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581472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0216"/>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3282696"/>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387936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descr="A picture containing light&#10;&#10;Description automatically generated">
            <a:extLst>
              <a:ext uri="{FF2B5EF4-FFF2-40B4-BE49-F238E27FC236}">
                <a16:creationId xmlns:a16="http://schemas.microsoft.com/office/drawing/2014/main" id="{0C11892B-169D-4E0E-B964-139B3838A218}"/>
              </a:ext>
            </a:extLst>
          </p:cNvPr>
          <p:cNvPicPr>
            <a:picLocks noChangeAspect="1"/>
          </p:cNvPicPr>
          <p:nvPr userDrawn="1"/>
        </p:nvPicPr>
        <p:blipFill rotWithShape="1">
          <a:blip r:embed="rId3"/>
          <a:srcRect b="37504"/>
          <a:stretch/>
        </p:blipFill>
        <p:spPr>
          <a:xfrm>
            <a:off x="7645395" y="5166458"/>
            <a:ext cx="4328169" cy="1691542"/>
          </a:xfrm>
          <a:prstGeom prst="rect">
            <a:avLst/>
          </a:prstGeom>
        </p:spPr>
      </p:pic>
    </p:spTree>
    <p:extLst>
      <p:ext uri="{BB962C8B-B14F-4D97-AF65-F5344CB8AC3E}">
        <p14:creationId xmlns:p14="http://schemas.microsoft.com/office/powerpoint/2010/main" val="22163220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a:t>Mastertitelformat bearbeiten</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709331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243A5E"/>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4" name="Picture 3" descr="A picture containing sitting, light, animal&#10;&#10;Description automatically generated">
            <a:extLst>
              <a:ext uri="{FF2B5EF4-FFF2-40B4-BE49-F238E27FC236}">
                <a16:creationId xmlns:a16="http://schemas.microsoft.com/office/drawing/2014/main" id="{385F8522-E5D1-4852-9C2B-25A13BD40E61}"/>
              </a:ext>
            </a:extLst>
          </p:cNvPr>
          <p:cNvPicPr>
            <a:picLocks noChangeAspect="1"/>
          </p:cNvPicPr>
          <p:nvPr userDrawn="1"/>
        </p:nvPicPr>
        <p:blipFill>
          <a:blip r:embed="rId2"/>
          <a:stretch>
            <a:fillRect/>
          </a:stretch>
        </p:blipFill>
        <p:spPr>
          <a:xfrm>
            <a:off x="5334000" y="0"/>
            <a:ext cx="6858000" cy="6858000"/>
          </a:xfrm>
          <a:prstGeom prst="rect">
            <a:avLst/>
          </a:prstGeom>
        </p:spPr>
      </p:pic>
      <p:pic>
        <p:nvPicPr>
          <p:cNvPr id="15" name="MS logo white - EMF" descr="Microsoft logo white text version">
            <a:extLst>
              <a:ext uri="{FF2B5EF4-FFF2-40B4-BE49-F238E27FC236}">
                <a16:creationId xmlns:a16="http://schemas.microsoft.com/office/drawing/2014/main" id="{B8DE5775-3A93-413B-A64B-F5781ECF85EC}"/>
              </a:ext>
            </a:extLst>
          </p:cNvPr>
          <p:cNvPicPr>
            <a:picLocks noChangeAspect="1"/>
          </p:cNvPicPr>
          <p:nvPr userDrawn="1"/>
        </p:nvPicPr>
        <p:blipFill>
          <a:blip r:embed="rId3"/>
          <a:stretch>
            <a:fillRect/>
          </a:stretch>
        </p:blipFill>
        <p:spPr bwMode="black">
          <a:xfrm>
            <a:off x="10699244" y="480592"/>
            <a:ext cx="1058483" cy="226695"/>
          </a:xfrm>
          <a:prstGeom prst="rect">
            <a:avLst/>
          </a:prstGeom>
        </p:spPr>
      </p:pic>
      <p:grpSp>
        <p:nvGrpSpPr>
          <p:cNvPr id="9" name="Group 8">
            <a:extLst>
              <a:ext uri="{FF2B5EF4-FFF2-40B4-BE49-F238E27FC236}">
                <a16:creationId xmlns:a16="http://schemas.microsoft.com/office/drawing/2014/main" id="{ECA4CA9B-7C23-466D-AF6A-A7BB09C6C0C3}"/>
              </a:ext>
            </a:extLst>
          </p:cNvPr>
          <p:cNvGrpSpPr/>
          <p:nvPr userDrawn="1"/>
        </p:nvGrpSpPr>
        <p:grpSpPr>
          <a:xfrm>
            <a:off x="5324475" y="0"/>
            <a:ext cx="6867525" cy="6858000"/>
            <a:chOff x="5324475" y="0"/>
            <a:chExt cx="6867525" cy="6858000"/>
          </a:xfrm>
        </p:grpSpPr>
        <p:sp>
          <p:nvSpPr>
            <p:cNvPr id="3" name="Rectangle 2">
              <a:extLst>
                <a:ext uri="{FF2B5EF4-FFF2-40B4-BE49-F238E27FC236}">
                  <a16:creationId xmlns:a16="http://schemas.microsoft.com/office/drawing/2014/main" id="{9021229D-F632-41BD-85D2-3CB9748CA02E}"/>
                </a:ext>
              </a:extLst>
            </p:cNvPr>
            <p:cNvSpPr/>
            <p:nvPr userDrawn="1"/>
          </p:nvSpPr>
          <p:spPr bwMode="auto">
            <a:xfrm>
              <a:off x="5324475" y="0"/>
              <a:ext cx="6867525" cy="6858000"/>
            </a:xfrm>
            <a:prstGeom prst="rect">
              <a:avLst/>
            </a:prstGeom>
            <a:solidFill>
              <a:srgbClr val="0002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picture containing light&#10;&#10;Description automatically generated">
              <a:extLst>
                <a:ext uri="{FF2B5EF4-FFF2-40B4-BE49-F238E27FC236}">
                  <a16:creationId xmlns:a16="http://schemas.microsoft.com/office/drawing/2014/main" id="{5570F698-CD33-4A28-BE8D-45C8B9058BE9}"/>
                </a:ext>
              </a:extLst>
            </p:cNvPr>
            <p:cNvPicPr>
              <a:picLocks noChangeAspect="1"/>
            </p:cNvPicPr>
            <p:nvPr userDrawn="1"/>
          </p:nvPicPr>
          <p:blipFill rotWithShape="1">
            <a:blip r:embed="rId4"/>
            <a:srcRect b="37504"/>
            <a:stretch/>
          </p:blipFill>
          <p:spPr>
            <a:xfrm>
              <a:off x="5436269" y="5166458"/>
              <a:ext cx="4328169" cy="1691542"/>
            </a:xfrm>
            <a:prstGeom prst="rect">
              <a:avLst/>
            </a:prstGeom>
          </p:spPr>
        </p:pic>
      </p:grpSp>
      <p:pic>
        <p:nvPicPr>
          <p:cNvPr id="12" name="MS logo white - EMF" descr="Microsoft logo white text version">
            <a:extLst>
              <a:ext uri="{FF2B5EF4-FFF2-40B4-BE49-F238E27FC236}">
                <a16:creationId xmlns:a16="http://schemas.microsoft.com/office/drawing/2014/main" id="{A2D411DB-D630-4EFB-8B83-854000348065}"/>
              </a:ext>
            </a:extLst>
          </p:cNvPr>
          <p:cNvPicPr>
            <a:picLocks noChangeAspect="1"/>
          </p:cNvPicPr>
          <p:nvPr userDrawn="1"/>
        </p:nvPicPr>
        <p:blipFill>
          <a:blip r:embed="rId3"/>
          <a:stretch>
            <a:fillRect/>
          </a:stretch>
        </p:blipFill>
        <p:spPr bwMode="black">
          <a:xfrm>
            <a:off x="10679845" y="480592"/>
            <a:ext cx="1097280" cy="235003"/>
          </a:xfrm>
          <a:prstGeom prst="rect">
            <a:avLst/>
          </a:prstGeom>
        </p:spPr>
      </p:pic>
    </p:spTree>
    <p:extLst>
      <p:ext uri="{BB962C8B-B14F-4D97-AF65-F5344CB8AC3E}">
        <p14:creationId xmlns:p14="http://schemas.microsoft.com/office/powerpoint/2010/main" val="4237186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de-DE"/>
              <a:t>Mastertitelformat bearbeiten</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de-DE"/>
              <a:t>Mastertextformat bearbeiten</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6461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6021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FF89-622D-4067-902F-1157D8B9FBB4}"/>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9D073AD8-7E26-44F1-BD83-337956D6A760}"/>
              </a:ext>
            </a:extLst>
          </p:cNvPr>
          <p:cNvSpPr>
            <a:spLocks noGrp="1"/>
          </p:cNvSpPr>
          <p:nvPr>
            <p:ph type="body" sz="quarter" idx="10" hasCustomPrompt="1"/>
          </p:nvPr>
        </p:nvSpPr>
        <p:spPr>
          <a:xfrm>
            <a:off x="588962" y="1131988"/>
            <a:ext cx="11020425" cy="369332"/>
          </a:xfrm>
        </p:spPr>
        <p:txBody>
          <a:bodyPr vert="horz" wrap="square" lIns="0" tIns="0" rIns="0" bIns="0" rtlCol="0" anchor="t">
            <a:spAutoFit/>
          </a:bodyPr>
          <a:lstStyle>
            <a:lvl1pPr marL="0" indent="0">
              <a:buNone/>
              <a:defRPr lang="en-US" sz="2400" b="0" cap="none" spc="-50" dirty="0" smtClean="0">
                <a:ln w="3175">
                  <a:noFill/>
                </a:ln>
                <a:solidFill>
                  <a:schemeClr val="accent1"/>
                </a:solidFill>
                <a:effectLst/>
                <a:latin typeface="+mj-lt"/>
                <a:cs typeface="Segoe UI" pitchFamily="34" charset="0"/>
              </a:defRPr>
            </a:lvl1pPr>
          </a:lstStyle>
          <a:p>
            <a:pPr marL="228600" lvl="0" indent="-228600">
              <a:spcBef>
                <a:spcPct val="0"/>
              </a:spcBef>
            </a:pPr>
            <a:r>
              <a:rPr lang="en-US"/>
              <a:t>Subtitle</a:t>
            </a:r>
          </a:p>
        </p:txBody>
      </p:sp>
    </p:spTree>
    <p:extLst>
      <p:ext uri="{BB962C8B-B14F-4D97-AF65-F5344CB8AC3E}">
        <p14:creationId xmlns:p14="http://schemas.microsoft.com/office/powerpoint/2010/main" val="356540987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75041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83800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0021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4" name="Picture 3" descr="A picture containing light&#10;&#10;Description automatically generated">
            <a:extLst>
              <a:ext uri="{FF2B5EF4-FFF2-40B4-BE49-F238E27FC236}">
                <a16:creationId xmlns:a16="http://schemas.microsoft.com/office/drawing/2014/main" id="{F0ED55E9-093C-4928-B105-6D0820831CAD}"/>
              </a:ext>
            </a:extLst>
          </p:cNvPr>
          <p:cNvPicPr>
            <a:picLocks noChangeAspect="1"/>
          </p:cNvPicPr>
          <p:nvPr userDrawn="1"/>
        </p:nvPicPr>
        <p:blipFill rotWithShape="1">
          <a:blip r:embed="rId3"/>
          <a:srcRect b="37504"/>
          <a:stretch/>
        </p:blipFill>
        <p:spPr>
          <a:xfrm>
            <a:off x="331774" y="5907186"/>
            <a:ext cx="2432859" cy="950814"/>
          </a:xfrm>
          <a:prstGeom prst="rect">
            <a:avLst/>
          </a:prstGeom>
        </p:spPr>
      </p:pic>
      <p:pic>
        <p:nvPicPr>
          <p:cNvPr id="7" name="MS logo white - EMF" descr="Microsoft logo white text version">
            <a:extLst>
              <a:ext uri="{FF2B5EF4-FFF2-40B4-BE49-F238E27FC236}">
                <a16:creationId xmlns:a16="http://schemas.microsoft.com/office/drawing/2014/main" id="{103AEDD3-D1FD-47BE-B1F0-D9E198601987}"/>
              </a:ext>
            </a:extLst>
          </p:cNvPr>
          <p:cNvPicPr>
            <a:picLocks noChangeAspect="1"/>
          </p:cNvPicPr>
          <p:nvPr userDrawn="1"/>
        </p:nvPicPr>
        <p:blipFill>
          <a:blip r:embed="rId4"/>
          <a:stretch>
            <a:fillRect/>
          </a:stretch>
        </p:blipFill>
        <p:spPr bwMode="black">
          <a:xfrm>
            <a:off x="582042" y="450112"/>
            <a:ext cx="1097280" cy="235003"/>
          </a:xfrm>
          <a:prstGeom prst="rect">
            <a:avLst/>
          </a:prstGeom>
        </p:spPr>
      </p:pic>
    </p:spTree>
    <p:extLst>
      <p:ext uri="{BB962C8B-B14F-4D97-AF65-F5344CB8AC3E}">
        <p14:creationId xmlns:p14="http://schemas.microsoft.com/office/powerpoint/2010/main" val="3491019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6581" y="1354179"/>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3" name="MS logo gray - EMF" descr="Microsoft logo, gray text version">
            <a:extLst>
              <a:ext uri="{FF2B5EF4-FFF2-40B4-BE49-F238E27FC236}">
                <a16:creationId xmlns:a16="http://schemas.microsoft.com/office/drawing/2014/main" id="{6A4687DC-8197-4C45-B7A3-8B955E6181D4}"/>
              </a:ext>
            </a:extLst>
          </p:cNvPr>
          <p:cNvPicPr>
            <a:picLocks noChangeAspect="1"/>
          </p:cNvPicPr>
          <p:nvPr userDrawn="1"/>
        </p:nvPicPr>
        <p:blipFill>
          <a:blip r:embed="rId2"/>
          <a:stretch>
            <a:fillRect/>
          </a:stretch>
        </p:blipFill>
        <p:spPr bwMode="black">
          <a:xfrm>
            <a:off x="10699244" y="480625"/>
            <a:ext cx="1097280" cy="234970"/>
          </a:xfrm>
          <a:prstGeom prst="rect">
            <a:avLst/>
          </a:prstGeom>
        </p:spPr>
      </p:pic>
    </p:spTree>
    <p:extLst>
      <p:ext uri="{BB962C8B-B14F-4D97-AF65-F5344CB8AC3E}">
        <p14:creationId xmlns:p14="http://schemas.microsoft.com/office/powerpoint/2010/main" val="25026779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6581" y="1354179"/>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3475356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0216"/>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rgbClr val="50E6FF"/>
                </a:solidFill>
              </a:defRPr>
            </a:lvl1pPr>
          </a:lstStyle>
          <a:p>
            <a:r>
              <a:rPr lang="de-DE"/>
              <a:t>Mastertitelformat bearbeiten</a:t>
            </a:r>
            <a:endParaRPr lang="en-US" dirty="0"/>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2" name="Picture 1" descr="A picture containing light&#10;&#10;Description automatically generated">
            <a:extLst>
              <a:ext uri="{FF2B5EF4-FFF2-40B4-BE49-F238E27FC236}">
                <a16:creationId xmlns:a16="http://schemas.microsoft.com/office/drawing/2014/main" id="{7BB3CF1C-AAC3-4F62-82A3-CCB0DBBB7808}"/>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17384340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de-DE"/>
              <a:t>Mastertitelformat bearbeiten</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1373675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de-DE"/>
              <a:t>Mastertitelformat bearbeiten</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MS logo gray - EMF" descr="Microsoft logo, gray text version">
            <a:extLst>
              <a:ext uri="{FF2B5EF4-FFF2-40B4-BE49-F238E27FC236}">
                <a16:creationId xmlns:a16="http://schemas.microsoft.com/office/drawing/2014/main" id="{034FD420-7909-4D9E-8F8E-A940AF79DF04}"/>
              </a:ext>
            </a:extLst>
          </p:cNvPr>
          <p:cNvPicPr>
            <a:picLocks noChangeAspect="1"/>
          </p:cNvPicPr>
          <p:nvPr userDrawn="1"/>
        </p:nvPicPr>
        <p:blipFill>
          <a:blip r:embed="rId2"/>
          <a:stretch>
            <a:fillRect/>
          </a:stretch>
        </p:blipFill>
        <p:spPr bwMode="black">
          <a:xfrm>
            <a:off x="10699244" y="480625"/>
            <a:ext cx="1097280" cy="234970"/>
          </a:xfrm>
          <a:prstGeom prst="rect">
            <a:avLst/>
          </a:prstGeom>
        </p:spPr>
      </p:pic>
    </p:spTree>
    <p:extLst>
      <p:ext uri="{BB962C8B-B14F-4D97-AF65-F5344CB8AC3E}">
        <p14:creationId xmlns:p14="http://schemas.microsoft.com/office/powerpoint/2010/main" val="4042141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de-DE"/>
              <a:t>Mastertitelformat bearbeiten</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72255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ransition>
    <p:fade/>
  </p:transition>
  <p:hf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002060"/>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lumMod val="85000"/>
              <a:lumOff val="15000"/>
            </a:schemeClr>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lumMod val="85000"/>
              <a:lumOff val="15000"/>
            </a:schemeClr>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lumMod val="85000"/>
              <a:lumOff val="15000"/>
            </a:schemeClr>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85000"/>
              <a:lumOff val="15000"/>
            </a:schemeClr>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85000"/>
              <a:lumOff val="15000"/>
            </a:schemeClr>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sv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svg"/><Relationship Id="rId25" Type="http://schemas.openxmlformats.org/officeDocument/2006/relationships/image" Target="../media/image35.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30.emf"/><Relationship Id="rId29" Type="http://schemas.openxmlformats.org/officeDocument/2006/relationships/image" Target="../media/image39.emf"/><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emf"/><Relationship Id="rId5" Type="http://schemas.openxmlformats.org/officeDocument/2006/relationships/image" Target="../media/image15.png"/><Relationship Id="rId15" Type="http://schemas.openxmlformats.org/officeDocument/2006/relationships/image" Target="../media/image25.svg"/><Relationship Id="rId23" Type="http://schemas.openxmlformats.org/officeDocument/2006/relationships/image" Target="../media/image33.png"/><Relationship Id="rId28" Type="http://schemas.openxmlformats.org/officeDocument/2006/relationships/image" Target="../media/image38.emf"/><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32.svg"/><Relationship Id="rId27" Type="http://schemas.openxmlformats.org/officeDocument/2006/relationships/image" Target="../media/image3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B6E3DDD-D0B0-4348-A619-40974C7CC726}"/>
              </a:ext>
            </a:extLst>
          </p:cNvPr>
          <p:cNvSpPr/>
          <p:nvPr/>
        </p:nvSpPr>
        <p:spPr bwMode="auto">
          <a:xfrm>
            <a:off x="423146" y="1681336"/>
            <a:ext cx="11783505" cy="4479889"/>
          </a:xfrm>
          <a:prstGeom prst="roundRect">
            <a:avLst>
              <a:gd name="adj" fmla="val 3427"/>
            </a:avLst>
          </a:prstGeom>
          <a:solidFill>
            <a:srgbClr val="FFFFFF"/>
          </a:solidFill>
          <a:ln w="9525" cap="flat" cmpd="sng" algn="ctr">
            <a:noFill/>
            <a:prstDash val="solid"/>
            <a:headEnd type="none" w="med" len="med"/>
            <a:tailEnd type="none" w="med" len="med"/>
          </a:ln>
          <a:effectLst>
            <a:glow rad="63500">
              <a:srgbClr val="50E6FF">
                <a:satMod val="175000"/>
                <a:alpha val="40000"/>
              </a:srgbClr>
            </a:glo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37" name="Rectangle 1036">
            <a:extLst>
              <a:ext uri="{FF2B5EF4-FFF2-40B4-BE49-F238E27FC236}">
                <a16:creationId xmlns:a16="http://schemas.microsoft.com/office/drawing/2014/main" id="{E16FBE4B-789B-4BC2-84CB-2507EF463BA9}"/>
              </a:ext>
            </a:extLst>
          </p:cNvPr>
          <p:cNvSpPr/>
          <p:nvPr/>
        </p:nvSpPr>
        <p:spPr bwMode="auto">
          <a:xfrm>
            <a:off x="9789623" y="2190194"/>
            <a:ext cx="2417028" cy="196620"/>
          </a:xfrm>
          <a:prstGeom prst="rect">
            <a:avLst/>
          </a:prstGeom>
          <a:solidFill>
            <a:srgbClr val="50E6FF">
              <a:alpha val="15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243" name="Picture 4" descr="Dots grid design - Transparent PNG &amp; SVG vector file">
            <a:extLst>
              <a:ext uri="{FF2B5EF4-FFF2-40B4-BE49-F238E27FC236}">
                <a16:creationId xmlns:a16="http://schemas.microsoft.com/office/drawing/2014/main" id="{12C37107-4E0D-4DC3-95DB-A3046286632E}"/>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3617" t="16927" r="37114" b="4209"/>
          <a:stretch/>
        </p:blipFill>
        <p:spPr bwMode="auto">
          <a:xfrm>
            <a:off x="7162989" y="1800385"/>
            <a:ext cx="2690435" cy="3579813"/>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112">
            <a:extLst>
              <a:ext uri="{FF2B5EF4-FFF2-40B4-BE49-F238E27FC236}">
                <a16:creationId xmlns:a16="http://schemas.microsoft.com/office/drawing/2014/main" id="{2A2040E6-24CB-46A9-81CE-AF76C76DB28B}"/>
              </a:ext>
            </a:extLst>
          </p:cNvPr>
          <p:cNvSpPr/>
          <p:nvPr/>
        </p:nvSpPr>
        <p:spPr bwMode="auto">
          <a:xfrm>
            <a:off x="7271011" y="2008320"/>
            <a:ext cx="2522347" cy="3268529"/>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47" name="Rectangle 1046">
            <a:extLst>
              <a:ext uri="{FF2B5EF4-FFF2-40B4-BE49-F238E27FC236}">
                <a16:creationId xmlns:a16="http://schemas.microsoft.com/office/drawing/2014/main" id="{85D15402-051B-41F3-8777-6D8CC4E7A2EB}"/>
              </a:ext>
            </a:extLst>
          </p:cNvPr>
          <p:cNvSpPr/>
          <p:nvPr/>
        </p:nvSpPr>
        <p:spPr bwMode="auto">
          <a:xfrm>
            <a:off x="7323298" y="4008233"/>
            <a:ext cx="2417771" cy="1221545"/>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74" name="Rectangle 1173">
            <a:extLst>
              <a:ext uri="{FF2B5EF4-FFF2-40B4-BE49-F238E27FC236}">
                <a16:creationId xmlns:a16="http://schemas.microsoft.com/office/drawing/2014/main" id="{1023ADA0-D9A4-47C7-9FDF-C003518EB69F}"/>
              </a:ext>
            </a:extLst>
          </p:cNvPr>
          <p:cNvSpPr/>
          <p:nvPr/>
        </p:nvSpPr>
        <p:spPr bwMode="auto">
          <a:xfrm>
            <a:off x="7430152" y="4770847"/>
            <a:ext cx="2219888" cy="382231"/>
          </a:xfrm>
          <a:prstGeom prst="rect">
            <a:avLst/>
          </a:prstGeom>
          <a:gradFill flip="none" rotWithShape="1">
            <a:gsLst>
              <a:gs pos="0">
                <a:srgbClr val="0078D4">
                  <a:alpha val="10000"/>
                </a:srgbClr>
              </a:gs>
              <a:gs pos="100000">
                <a:srgbClr val="ABDBFF">
                  <a:alpha val="50000"/>
                </a:srgbClr>
              </a:gs>
            </a:gsLst>
            <a:lin ang="2700000" scaled="1"/>
            <a:tileRect/>
          </a:gradFill>
          <a:ln w="6350" cap="flat" cmpd="sng" algn="ctr">
            <a:solidFill>
              <a:schemeClr val="bg2">
                <a:lumMod val="90000"/>
              </a:schemeClr>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81" name="Picture 4" descr="Dots grid design - Transparent PNG &amp; SVG vector file">
            <a:extLst>
              <a:ext uri="{FF2B5EF4-FFF2-40B4-BE49-F238E27FC236}">
                <a16:creationId xmlns:a16="http://schemas.microsoft.com/office/drawing/2014/main" id="{6B7FC215-8BC6-43D0-91F1-49C1C81A6B0D}"/>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2494" t="6235" r="32824" b="38762"/>
          <a:stretch/>
        </p:blipFill>
        <p:spPr bwMode="auto">
          <a:xfrm>
            <a:off x="409232" y="1933837"/>
            <a:ext cx="2936094" cy="2496720"/>
          </a:xfrm>
          <a:prstGeom prst="rect">
            <a:avLst/>
          </a:prstGeom>
          <a:noFill/>
          <a:extLst>
            <a:ext uri="{909E8E84-426E-40DD-AFC4-6F175D3DCCD1}">
              <a14:hiddenFill xmlns:a14="http://schemas.microsoft.com/office/drawing/2010/main">
                <a:solidFill>
                  <a:srgbClr val="FFFFFF"/>
                </a:solidFill>
              </a14:hiddenFill>
            </a:ext>
          </a:extLst>
        </p:spPr>
      </p:pic>
      <p:sp>
        <p:nvSpPr>
          <p:cNvPr id="1164" name="Rectangle 1163">
            <a:extLst>
              <a:ext uri="{FF2B5EF4-FFF2-40B4-BE49-F238E27FC236}">
                <a16:creationId xmlns:a16="http://schemas.microsoft.com/office/drawing/2014/main" id="{B22A5AC9-0CF7-4EEA-BD20-B3EACC764BB0}"/>
              </a:ext>
            </a:extLst>
          </p:cNvPr>
          <p:cNvSpPr/>
          <p:nvPr/>
        </p:nvSpPr>
        <p:spPr bwMode="auto">
          <a:xfrm>
            <a:off x="3106014" y="2847037"/>
            <a:ext cx="4169475" cy="76099"/>
          </a:xfrm>
          <a:prstGeom prst="rect">
            <a:avLst/>
          </a:prstGeom>
          <a:solidFill>
            <a:srgbClr val="50E6FF">
              <a:alpha val="15000"/>
            </a:srgbClr>
          </a:solidFill>
          <a:ln w="3175" cap="flat" cmpd="sng" algn="ctr">
            <a:solidFill>
              <a:srgbClr val="50E6FF"/>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302" name="Isosceles Triangle 2301">
            <a:extLst>
              <a:ext uri="{FF2B5EF4-FFF2-40B4-BE49-F238E27FC236}">
                <a16:creationId xmlns:a16="http://schemas.microsoft.com/office/drawing/2014/main" id="{71357FD6-1EE6-4F20-90FD-7F3ABB0B0923}"/>
              </a:ext>
            </a:extLst>
          </p:cNvPr>
          <p:cNvSpPr/>
          <p:nvPr/>
        </p:nvSpPr>
        <p:spPr bwMode="auto">
          <a:xfrm>
            <a:off x="4857718" y="4135517"/>
            <a:ext cx="385064" cy="155267"/>
          </a:xfrm>
          <a:prstGeom prst="triangle">
            <a:avLst>
              <a:gd name="adj" fmla="val 50000"/>
            </a:avLst>
          </a:prstGeom>
          <a:gradFill flip="none" rotWithShape="1">
            <a:gsLst>
              <a:gs pos="0">
                <a:srgbClr val="F8FFFF"/>
              </a:gs>
              <a:gs pos="100000">
                <a:srgbClr val="50E6FF"/>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636" name="Rectangle 635">
            <a:extLst>
              <a:ext uri="{FF2B5EF4-FFF2-40B4-BE49-F238E27FC236}">
                <a16:creationId xmlns:a16="http://schemas.microsoft.com/office/drawing/2014/main" id="{9AE8FD43-6883-45C4-B065-AB38D750D8BE}"/>
              </a:ext>
            </a:extLst>
          </p:cNvPr>
          <p:cNvSpPr/>
          <p:nvPr/>
        </p:nvSpPr>
        <p:spPr bwMode="auto">
          <a:xfrm>
            <a:off x="6840162" y="5024928"/>
            <a:ext cx="77370"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634" name="Rectangle 633">
            <a:extLst>
              <a:ext uri="{FF2B5EF4-FFF2-40B4-BE49-F238E27FC236}">
                <a16:creationId xmlns:a16="http://schemas.microsoft.com/office/drawing/2014/main" id="{62B170B5-2E1E-469A-B863-0B91BD8C5A4A}"/>
              </a:ext>
            </a:extLst>
          </p:cNvPr>
          <p:cNvSpPr/>
          <p:nvPr/>
        </p:nvSpPr>
        <p:spPr bwMode="auto">
          <a:xfrm>
            <a:off x="5644285" y="5026527"/>
            <a:ext cx="913986"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316" name="Rectangle 315">
            <a:extLst>
              <a:ext uri="{FF2B5EF4-FFF2-40B4-BE49-F238E27FC236}">
                <a16:creationId xmlns:a16="http://schemas.microsoft.com/office/drawing/2014/main" id="{F509B267-394D-41F4-A7A8-B4B8ABF446B4}"/>
              </a:ext>
            </a:extLst>
          </p:cNvPr>
          <p:cNvSpPr/>
          <p:nvPr/>
        </p:nvSpPr>
        <p:spPr bwMode="auto">
          <a:xfrm>
            <a:off x="4583330" y="4710220"/>
            <a:ext cx="1141670"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313" name="Rectangle 312">
            <a:extLst>
              <a:ext uri="{FF2B5EF4-FFF2-40B4-BE49-F238E27FC236}">
                <a16:creationId xmlns:a16="http://schemas.microsoft.com/office/drawing/2014/main" id="{C43BC073-515D-4773-9062-1563952D700F}"/>
              </a:ext>
            </a:extLst>
          </p:cNvPr>
          <p:cNvSpPr/>
          <p:nvPr/>
        </p:nvSpPr>
        <p:spPr bwMode="auto">
          <a:xfrm>
            <a:off x="4696663" y="4389863"/>
            <a:ext cx="1071456"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2107" name="Rectangle: Rounded Corners 2106">
            <a:extLst>
              <a:ext uri="{FF2B5EF4-FFF2-40B4-BE49-F238E27FC236}">
                <a16:creationId xmlns:a16="http://schemas.microsoft.com/office/drawing/2014/main" id="{7A20A10E-0B42-45EC-85FC-3B63DF43FD23}"/>
              </a:ext>
            </a:extLst>
          </p:cNvPr>
          <p:cNvSpPr/>
          <p:nvPr/>
        </p:nvSpPr>
        <p:spPr bwMode="auto">
          <a:xfrm>
            <a:off x="4187307" y="2970207"/>
            <a:ext cx="1432506" cy="629643"/>
          </a:xfrm>
          <a:prstGeom prst="roundRect">
            <a:avLst>
              <a:gd name="adj" fmla="val 6834"/>
            </a:avLst>
          </a:prstGeom>
          <a:solidFill>
            <a:srgbClr val="50E6FF">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5" name="Rectangle 1064">
            <a:extLst>
              <a:ext uri="{FF2B5EF4-FFF2-40B4-BE49-F238E27FC236}">
                <a16:creationId xmlns:a16="http://schemas.microsoft.com/office/drawing/2014/main" id="{C589B6A7-785C-469F-AC6B-F5D00302A150}"/>
              </a:ext>
            </a:extLst>
          </p:cNvPr>
          <p:cNvSpPr/>
          <p:nvPr/>
        </p:nvSpPr>
        <p:spPr bwMode="auto">
          <a:xfrm>
            <a:off x="9789623" y="4335044"/>
            <a:ext cx="2407928" cy="380489"/>
          </a:xfrm>
          <a:prstGeom prst="rect">
            <a:avLst/>
          </a:prstGeom>
          <a:solidFill>
            <a:srgbClr val="50E6FF">
              <a:alpha val="15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 name="Titel 2">
            <a:extLst>
              <a:ext uri="{FF2B5EF4-FFF2-40B4-BE49-F238E27FC236}">
                <a16:creationId xmlns:a16="http://schemas.microsoft.com/office/drawing/2014/main" id="{E3B656DF-2D40-40D5-A5A1-AEDE15349BA0}"/>
              </a:ext>
            </a:extLst>
          </p:cNvPr>
          <p:cNvSpPr>
            <a:spLocks noGrp="1"/>
          </p:cNvSpPr>
          <p:nvPr>
            <p:ph type="title"/>
          </p:nvPr>
        </p:nvSpPr>
        <p:spPr>
          <a:xfrm>
            <a:off x="588263" y="457200"/>
            <a:ext cx="4108400" cy="738664"/>
          </a:xfrm>
        </p:spPr>
        <p:txBody>
          <a:bodyPr/>
          <a:lstStyle/>
          <a:p>
            <a:r>
              <a:rPr lang="de-DE" sz="2400" dirty="0">
                <a:solidFill>
                  <a:schemeClr val="tx1"/>
                </a:solidFill>
              </a:rPr>
              <a:t>Reference Demo Architecture</a:t>
            </a:r>
          </a:p>
        </p:txBody>
      </p:sp>
      <p:sp>
        <p:nvSpPr>
          <p:cNvPr id="35" name="Rectangle 34">
            <a:extLst>
              <a:ext uri="{FF2B5EF4-FFF2-40B4-BE49-F238E27FC236}">
                <a16:creationId xmlns:a16="http://schemas.microsoft.com/office/drawing/2014/main" id="{09FFAAF8-2400-4AE5-9503-4208E3B23679}"/>
              </a:ext>
            </a:extLst>
          </p:cNvPr>
          <p:cNvSpPr/>
          <p:nvPr/>
        </p:nvSpPr>
        <p:spPr bwMode="auto">
          <a:xfrm>
            <a:off x="625977" y="2031553"/>
            <a:ext cx="2522347" cy="1999363"/>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76A6F46E-4730-4159-B29C-5472B1D1A869}"/>
              </a:ext>
            </a:extLst>
          </p:cNvPr>
          <p:cNvSpPr/>
          <p:nvPr/>
        </p:nvSpPr>
        <p:spPr bwMode="auto">
          <a:xfrm>
            <a:off x="675307" y="2079765"/>
            <a:ext cx="2417771" cy="1349235"/>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Rectangle 1">
            <a:extLst>
              <a:ext uri="{FF2B5EF4-FFF2-40B4-BE49-F238E27FC236}">
                <a16:creationId xmlns:a16="http://schemas.microsoft.com/office/drawing/2014/main" id="{894E2CF5-EE03-47C1-95AA-2CEF4F844149}"/>
              </a:ext>
            </a:extLst>
          </p:cNvPr>
          <p:cNvSpPr/>
          <p:nvPr/>
        </p:nvSpPr>
        <p:spPr bwMode="auto">
          <a:xfrm>
            <a:off x="675307" y="3480639"/>
            <a:ext cx="2417771" cy="482656"/>
          </a:xfrm>
          <a:prstGeom prst="rect">
            <a:avLst/>
          </a:prstGeom>
          <a:solidFill>
            <a:srgbClr val="FFFFFF"/>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251F673-7DC1-4BFC-937B-76EFA3D36F70}"/>
              </a:ext>
            </a:extLst>
          </p:cNvPr>
          <p:cNvSpPr/>
          <p:nvPr/>
        </p:nvSpPr>
        <p:spPr bwMode="auto">
          <a:xfrm>
            <a:off x="894190" y="2068737"/>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Attachment Repository</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File Source</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61" name="Rectangle 60">
            <a:extLst>
              <a:ext uri="{FF2B5EF4-FFF2-40B4-BE49-F238E27FC236}">
                <a16:creationId xmlns:a16="http://schemas.microsoft.com/office/drawing/2014/main" id="{883AAE63-F9CC-489C-8883-E82E78563668}"/>
              </a:ext>
            </a:extLst>
          </p:cNvPr>
          <p:cNvSpPr/>
          <p:nvPr/>
        </p:nvSpPr>
        <p:spPr bwMode="auto">
          <a:xfrm>
            <a:off x="776036" y="2450722"/>
            <a:ext cx="2219888" cy="873795"/>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82" name="Straight Connector 81">
            <a:extLst>
              <a:ext uri="{FF2B5EF4-FFF2-40B4-BE49-F238E27FC236}">
                <a16:creationId xmlns:a16="http://schemas.microsoft.com/office/drawing/2014/main" id="{1B69F3C6-9E7C-408E-B9F4-91F8206A08AB}"/>
              </a:ext>
            </a:extLst>
          </p:cNvPr>
          <p:cNvCxnSpPr>
            <a:cxnSpLocks/>
          </p:cNvCxnSpPr>
          <p:nvPr/>
        </p:nvCxnSpPr>
        <p:spPr>
          <a:xfrm>
            <a:off x="1372403" y="2845630"/>
            <a:ext cx="0" cy="183215"/>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5A8EB67-4673-4BFA-98D7-C5BE86625B01}"/>
              </a:ext>
            </a:extLst>
          </p:cNvPr>
          <p:cNvGrpSpPr/>
          <p:nvPr/>
        </p:nvGrpSpPr>
        <p:grpSpPr>
          <a:xfrm>
            <a:off x="1376087" y="3061250"/>
            <a:ext cx="2" cy="146716"/>
            <a:chOff x="4748302" y="5200396"/>
            <a:chExt cx="2" cy="146716"/>
          </a:xfrm>
        </p:grpSpPr>
        <p:cxnSp>
          <p:nvCxnSpPr>
            <p:cNvPr id="84" name="Straight Connector 83">
              <a:extLst>
                <a:ext uri="{FF2B5EF4-FFF2-40B4-BE49-F238E27FC236}">
                  <a16:creationId xmlns:a16="http://schemas.microsoft.com/office/drawing/2014/main" id="{FBD10C66-4903-4566-933C-B6953EAC6275}"/>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A80C19A-CF5E-439F-AAB4-AC2960ACF2C3}"/>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981B9A-0072-4CED-87A8-DBAF525A0FE5}"/>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91" name="Connector: Elbow 90">
            <a:extLst>
              <a:ext uri="{FF2B5EF4-FFF2-40B4-BE49-F238E27FC236}">
                <a16:creationId xmlns:a16="http://schemas.microsoft.com/office/drawing/2014/main" id="{8FE8A1F3-54F4-4765-93BF-DEF8097C0CCB}"/>
              </a:ext>
            </a:extLst>
          </p:cNvPr>
          <p:cNvCxnSpPr>
            <a:cxnSpLocks/>
            <a:stCxn id="93" idx="1"/>
          </p:cNvCxnSpPr>
          <p:nvPr/>
        </p:nvCxnSpPr>
        <p:spPr>
          <a:xfrm rot="10800000" flipH="1" flipV="1">
            <a:off x="1256912" y="2731325"/>
            <a:ext cx="341439" cy="223048"/>
          </a:xfrm>
          <a:prstGeom prst="bentConnector3">
            <a:avLst>
              <a:gd name="adj1" fmla="val 34174"/>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pic>
        <p:nvPicPr>
          <p:cNvPr id="93" name="Picture 2" descr="Amazon.com: File Manager: Appstore for Android">
            <a:extLst>
              <a:ext uri="{FF2B5EF4-FFF2-40B4-BE49-F238E27FC236}">
                <a16:creationId xmlns:a16="http://schemas.microsoft.com/office/drawing/2014/main" id="{5CCC29B9-40D2-4D5E-9D2B-9B234B312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913" y="2624449"/>
            <a:ext cx="213751" cy="2137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df logo">
            <a:extLst>
              <a:ext uri="{FF2B5EF4-FFF2-40B4-BE49-F238E27FC236}">
                <a16:creationId xmlns:a16="http://schemas.microsoft.com/office/drawing/2014/main" id="{7E8B78F7-317B-4C7B-9E68-C020FA933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159" y="2862998"/>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sv logo">
            <a:extLst>
              <a:ext uri="{FF2B5EF4-FFF2-40B4-BE49-F238E27FC236}">
                <a16:creationId xmlns:a16="http://schemas.microsoft.com/office/drawing/2014/main" id="{30A6CB58-783F-403E-87F0-B72A76E83E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5529" y="2862998"/>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image icon">
            <a:extLst>
              <a:ext uri="{FF2B5EF4-FFF2-40B4-BE49-F238E27FC236}">
                <a16:creationId xmlns:a16="http://schemas.microsoft.com/office/drawing/2014/main" id="{AF3C90FB-6E2C-4CA3-84DE-B29BFF9DDF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129" y="2854510"/>
            <a:ext cx="219251" cy="219251"/>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6A8E72FC-2DAF-49CC-AC99-339A893DEC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2398" y="2040474"/>
            <a:ext cx="522028" cy="500015"/>
          </a:xfrm>
          <a:prstGeom prst="rect">
            <a:avLst/>
          </a:prstGeom>
        </p:spPr>
      </p:pic>
      <p:sp>
        <p:nvSpPr>
          <p:cNvPr id="44" name="Rectangle 43">
            <a:extLst>
              <a:ext uri="{FF2B5EF4-FFF2-40B4-BE49-F238E27FC236}">
                <a16:creationId xmlns:a16="http://schemas.microsoft.com/office/drawing/2014/main" id="{C0BBA733-B88A-4286-9139-5B506D2B28C2}"/>
              </a:ext>
            </a:extLst>
          </p:cNvPr>
          <p:cNvSpPr/>
          <p:nvPr/>
        </p:nvSpPr>
        <p:spPr bwMode="auto">
          <a:xfrm>
            <a:off x="1309829" y="2531748"/>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\\Share\CloudDropZone</a:t>
            </a:r>
          </a:p>
        </p:txBody>
      </p:sp>
      <p:grpSp>
        <p:nvGrpSpPr>
          <p:cNvPr id="117" name="Group 116">
            <a:extLst>
              <a:ext uri="{FF2B5EF4-FFF2-40B4-BE49-F238E27FC236}">
                <a16:creationId xmlns:a16="http://schemas.microsoft.com/office/drawing/2014/main" id="{85A51103-FB6A-4116-94DF-A810EB61BE32}"/>
              </a:ext>
            </a:extLst>
          </p:cNvPr>
          <p:cNvGrpSpPr/>
          <p:nvPr/>
        </p:nvGrpSpPr>
        <p:grpSpPr>
          <a:xfrm rot="16200000">
            <a:off x="2531099" y="2883602"/>
            <a:ext cx="2" cy="146716"/>
            <a:chOff x="4748302" y="5200396"/>
            <a:chExt cx="2" cy="146716"/>
          </a:xfrm>
        </p:grpSpPr>
        <p:cxnSp>
          <p:nvCxnSpPr>
            <p:cNvPr id="118" name="Straight Connector 117">
              <a:extLst>
                <a:ext uri="{FF2B5EF4-FFF2-40B4-BE49-F238E27FC236}">
                  <a16:creationId xmlns:a16="http://schemas.microsoft.com/office/drawing/2014/main" id="{D8C4B50D-D5CA-4F7C-89A8-75CAED38C304}"/>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51C9B1-5D27-4968-A7F5-B99E47FB2D51}"/>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01E8998-C4B7-4D83-BBC2-7DBEAFE2A92E}"/>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70223A19-17C5-49AC-B1C6-8EDD8108FDF9}"/>
              </a:ext>
            </a:extLst>
          </p:cNvPr>
          <p:cNvSpPr/>
          <p:nvPr/>
        </p:nvSpPr>
        <p:spPr bwMode="auto">
          <a:xfrm>
            <a:off x="1484226" y="3034413"/>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PDF</a:t>
            </a:r>
          </a:p>
        </p:txBody>
      </p:sp>
      <p:sp>
        <p:nvSpPr>
          <p:cNvPr id="47" name="Rectangle 46">
            <a:extLst>
              <a:ext uri="{FF2B5EF4-FFF2-40B4-BE49-F238E27FC236}">
                <a16:creationId xmlns:a16="http://schemas.microsoft.com/office/drawing/2014/main" id="{4C2B9092-51EE-401E-9E0C-FACFE7F80148}"/>
              </a:ext>
            </a:extLst>
          </p:cNvPr>
          <p:cNvSpPr/>
          <p:nvPr/>
        </p:nvSpPr>
        <p:spPr bwMode="auto">
          <a:xfrm>
            <a:off x="1747623" y="3037241"/>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CSV</a:t>
            </a:r>
          </a:p>
        </p:txBody>
      </p:sp>
      <p:sp>
        <p:nvSpPr>
          <p:cNvPr id="49" name="Rectangle 48">
            <a:extLst>
              <a:ext uri="{FF2B5EF4-FFF2-40B4-BE49-F238E27FC236}">
                <a16:creationId xmlns:a16="http://schemas.microsoft.com/office/drawing/2014/main" id="{79F1AB11-79A8-4099-A461-BEB10C0D9394}"/>
              </a:ext>
            </a:extLst>
          </p:cNvPr>
          <p:cNvSpPr/>
          <p:nvPr/>
        </p:nvSpPr>
        <p:spPr bwMode="auto">
          <a:xfrm>
            <a:off x="2011020" y="3042792"/>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PNG</a:t>
            </a:r>
          </a:p>
        </p:txBody>
      </p:sp>
      <p:pic>
        <p:nvPicPr>
          <p:cNvPr id="1038" name="Picture 14" descr="Image result for windows terminal icon">
            <a:extLst>
              <a:ext uri="{FF2B5EF4-FFF2-40B4-BE49-F238E27FC236}">
                <a16:creationId xmlns:a16="http://schemas.microsoft.com/office/drawing/2014/main" id="{EAFBDE84-9773-4AC8-A5FE-91130E1929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9593" y="3562198"/>
            <a:ext cx="312422" cy="31242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2D27B085-ED16-4F6D-9F69-66FBE0E395BA}"/>
              </a:ext>
            </a:extLst>
          </p:cNvPr>
          <p:cNvSpPr/>
          <p:nvPr/>
        </p:nvSpPr>
        <p:spPr bwMode="auto">
          <a:xfrm>
            <a:off x="1169651" y="3519929"/>
            <a:ext cx="19234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Batch Upload Script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err="1">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AzCopy</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t>
            </a:r>
            <a:r>
              <a:rPr kumimoji="0" lang="en-US" sz="600" b="1" i="0" u="sng" strike="noStrike" kern="1200" cap="none" spc="0" normalizeH="0" noProof="0" dirty="0">
                <a:ln>
                  <a:noFill/>
                </a:ln>
                <a:gradFill>
                  <a:gsLst>
                    <a:gs pos="0">
                      <a:srgbClr val="00B0F0"/>
                    </a:gs>
                    <a:gs pos="100000">
                      <a:schemeClr val="accent1"/>
                    </a:gs>
                  </a:gsLst>
                  <a:lin ang="5400000" scaled="1"/>
                </a:gradFill>
                <a:effectLst/>
                <a:uLnTx/>
                <a:uFill>
                  <a:solidFill>
                    <a:srgbClr val="00B0F0"/>
                  </a:solidFill>
                </a:uFill>
                <a:latin typeface="Segoe UI"/>
                <a:ea typeface="Segoe UI" pitchFamily="34" charset="0"/>
                <a:cs typeface="Cascadia Code" panose="020B0609020000020004" pitchFamily="49" charset="0"/>
              </a:rPr>
              <a:t>sync</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and ⚡ Function call</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cxnSp>
        <p:nvCxnSpPr>
          <p:cNvPr id="53" name="Connector: Elbow 52">
            <a:extLst>
              <a:ext uri="{FF2B5EF4-FFF2-40B4-BE49-F238E27FC236}">
                <a16:creationId xmlns:a16="http://schemas.microsoft.com/office/drawing/2014/main" id="{6D70A491-1849-4BA8-BE27-58DACE142B02}"/>
              </a:ext>
            </a:extLst>
          </p:cNvPr>
          <p:cNvCxnSpPr>
            <a:cxnSpLocks/>
            <a:endCxn id="1038" idx="1"/>
          </p:cNvCxnSpPr>
          <p:nvPr/>
        </p:nvCxnSpPr>
        <p:spPr>
          <a:xfrm rot="16200000" flipH="1">
            <a:off x="699205" y="3398021"/>
            <a:ext cx="397218" cy="243558"/>
          </a:xfrm>
          <a:prstGeom prst="bentConnector2">
            <a:avLst/>
          </a:prstGeom>
          <a:ln w="19050">
            <a:solidFill>
              <a:srgbClr val="50E6FF">
                <a:alpha val="75000"/>
              </a:srgb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B3781A1-C775-43D5-8CE7-EDE0F148027B}"/>
              </a:ext>
            </a:extLst>
          </p:cNvPr>
          <p:cNvSpPr/>
          <p:nvPr/>
        </p:nvSpPr>
        <p:spPr bwMode="auto">
          <a:xfrm>
            <a:off x="1085891" y="4020376"/>
            <a:ext cx="1451046"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On-Prem</a:t>
            </a:r>
          </a:p>
        </p:txBody>
      </p:sp>
      <p:sp>
        <p:nvSpPr>
          <p:cNvPr id="114" name="Rectangle 113">
            <a:extLst>
              <a:ext uri="{FF2B5EF4-FFF2-40B4-BE49-F238E27FC236}">
                <a16:creationId xmlns:a16="http://schemas.microsoft.com/office/drawing/2014/main" id="{49CA1EA8-B9B3-47E0-8754-CDEF65069A3F}"/>
              </a:ext>
            </a:extLst>
          </p:cNvPr>
          <p:cNvSpPr/>
          <p:nvPr/>
        </p:nvSpPr>
        <p:spPr bwMode="auto">
          <a:xfrm>
            <a:off x="7323298" y="2056706"/>
            <a:ext cx="2417771" cy="1370819"/>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18" name="Rectangle 217">
            <a:extLst>
              <a:ext uri="{FF2B5EF4-FFF2-40B4-BE49-F238E27FC236}">
                <a16:creationId xmlns:a16="http://schemas.microsoft.com/office/drawing/2014/main" id="{6E528BB4-68AD-4283-8BFF-5A5DAD0EC237}"/>
              </a:ext>
            </a:extLst>
          </p:cNvPr>
          <p:cNvSpPr/>
          <p:nvPr/>
        </p:nvSpPr>
        <p:spPr bwMode="auto">
          <a:xfrm>
            <a:off x="7548306" y="2085368"/>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Blob Storage</a:t>
            </a:r>
          </a:p>
        </p:txBody>
      </p:sp>
      <p:sp>
        <p:nvSpPr>
          <p:cNvPr id="220" name="Rectangle 219">
            <a:extLst>
              <a:ext uri="{FF2B5EF4-FFF2-40B4-BE49-F238E27FC236}">
                <a16:creationId xmlns:a16="http://schemas.microsoft.com/office/drawing/2014/main" id="{3AD4F137-154A-42DF-A1B2-4122B058A14B}"/>
              </a:ext>
            </a:extLst>
          </p:cNvPr>
          <p:cNvSpPr/>
          <p:nvPr/>
        </p:nvSpPr>
        <p:spPr bwMode="auto">
          <a:xfrm>
            <a:off x="7430152" y="2453064"/>
            <a:ext cx="2219888" cy="873795"/>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221" name="Straight Connector 220">
            <a:extLst>
              <a:ext uri="{FF2B5EF4-FFF2-40B4-BE49-F238E27FC236}">
                <a16:creationId xmlns:a16="http://schemas.microsoft.com/office/drawing/2014/main" id="{A62774B9-7799-42F9-81B0-8A2E01117DE9}"/>
              </a:ext>
            </a:extLst>
          </p:cNvPr>
          <p:cNvCxnSpPr>
            <a:cxnSpLocks/>
          </p:cNvCxnSpPr>
          <p:nvPr/>
        </p:nvCxnSpPr>
        <p:spPr>
          <a:xfrm>
            <a:off x="8026519" y="2847972"/>
            <a:ext cx="0" cy="183215"/>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C701FE41-2C8E-4E84-A2E6-285A5203EA2F}"/>
              </a:ext>
            </a:extLst>
          </p:cNvPr>
          <p:cNvGrpSpPr/>
          <p:nvPr/>
        </p:nvGrpSpPr>
        <p:grpSpPr>
          <a:xfrm>
            <a:off x="8030203" y="3063592"/>
            <a:ext cx="2" cy="146716"/>
            <a:chOff x="4748302" y="5200396"/>
            <a:chExt cx="2" cy="146716"/>
          </a:xfrm>
        </p:grpSpPr>
        <p:cxnSp>
          <p:nvCxnSpPr>
            <p:cNvPr id="223" name="Straight Connector 222">
              <a:extLst>
                <a:ext uri="{FF2B5EF4-FFF2-40B4-BE49-F238E27FC236}">
                  <a16:creationId xmlns:a16="http://schemas.microsoft.com/office/drawing/2014/main" id="{B8F6BFE9-97CA-49B3-98F8-6EDC8C536799}"/>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83AEFED1-B4B3-4572-9B75-FB176749735D}"/>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0416E6-90EB-4BC0-B22C-245AA2298C07}"/>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26" name="Connector: Elbow 225">
            <a:extLst>
              <a:ext uri="{FF2B5EF4-FFF2-40B4-BE49-F238E27FC236}">
                <a16:creationId xmlns:a16="http://schemas.microsoft.com/office/drawing/2014/main" id="{86697E11-5384-48AE-9DE0-E3313F1B54B7}"/>
              </a:ext>
            </a:extLst>
          </p:cNvPr>
          <p:cNvCxnSpPr>
            <a:cxnSpLocks/>
          </p:cNvCxnSpPr>
          <p:nvPr/>
        </p:nvCxnSpPr>
        <p:spPr>
          <a:xfrm rot="10800000" flipH="1" flipV="1">
            <a:off x="7911028" y="2733667"/>
            <a:ext cx="341439" cy="223048"/>
          </a:xfrm>
          <a:prstGeom prst="bentConnector3">
            <a:avLst>
              <a:gd name="adj1" fmla="val 34174"/>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pic>
        <p:nvPicPr>
          <p:cNvPr id="228" name="Picture 2" descr="Image result for pdf logo">
            <a:extLst>
              <a:ext uri="{FF2B5EF4-FFF2-40B4-BE49-F238E27FC236}">
                <a16:creationId xmlns:a16="http://schemas.microsoft.com/office/drawing/2014/main" id="{A66121A6-6D90-49C2-8BF4-9DB46ECEC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0275" y="2865340"/>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8" descr="Image result for csv logo">
            <a:extLst>
              <a:ext uri="{FF2B5EF4-FFF2-40B4-BE49-F238E27FC236}">
                <a16:creationId xmlns:a16="http://schemas.microsoft.com/office/drawing/2014/main" id="{4E18A250-060C-47A0-A280-BB21A86BA0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9645" y="2865340"/>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2" descr="Image result for image icon">
            <a:extLst>
              <a:ext uri="{FF2B5EF4-FFF2-40B4-BE49-F238E27FC236}">
                <a16:creationId xmlns:a16="http://schemas.microsoft.com/office/drawing/2014/main" id="{A8D2CB43-A033-463E-BDED-46C602662B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3245" y="2856852"/>
            <a:ext cx="219251" cy="219251"/>
          </a:xfrm>
          <a:prstGeom prst="rect">
            <a:avLst/>
          </a:prstGeom>
          <a:noFill/>
          <a:extLst>
            <a:ext uri="{909E8E84-426E-40DD-AFC4-6F175D3DCCD1}">
              <a14:hiddenFill xmlns:a14="http://schemas.microsoft.com/office/drawing/2010/main">
                <a:solidFill>
                  <a:srgbClr val="FFFFFF"/>
                </a:solidFill>
              </a14:hiddenFill>
            </a:ext>
          </a:extLst>
        </p:spPr>
      </p:pic>
      <p:sp>
        <p:nvSpPr>
          <p:cNvPr id="232" name="Rectangle 231">
            <a:extLst>
              <a:ext uri="{FF2B5EF4-FFF2-40B4-BE49-F238E27FC236}">
                <a16:creationId xmlns:a16="http://schemas.microsoft.com/office/drawing/2014/main" id="{70B4F282-CE5E-4DE0-BFD6-055D5B0E6A05}"/>
              </a:ext>
            </a:extLst>
          </p:cNvPr>
          <p:cNvSpPr/>
          <p:nvPr/>
        </p:nvSpPr>
        <p:spPr bwMode="auto">
          <a:xfrm>
            <a:off x="7716215" y="2519326"/>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attachments</a:t>
            </a:r>
          </a:p>
        </p:txBody>
      </p:sp>
      <p:grpSp>
        <p:nvGrpSpPr>
          <p:cNvPr id="233" name="Group 232">
            <a:extLst>
              <a:ext uri="{FF2B5EF4-FFF2-40B4-BE49-F238E27FC236}">
                <a16:creationId xmlns:a16="http://schemas.microsoft.com/office/drawing/2014/main" id="{C88DD896-C669-486D-A62F-9E09AB58F8BC}"/>
              </a:ext>
            </a:extLst>
          </p:cNvPr>
          <p:cNvGrpSpPr/>
          <p:nvPr/>
        </p:nvGrpSpPr>
        <p:grpSpPr>
          <a:xfrm rot="16200000">
            <a:off x="9185215" y="2885944"/>
            <a:ext cx="2" cy="146716"/>
            <a:chOff x="4748302" y="5200396"/>
            <a:chExt cx="2" cy="146716"/>
          </a:xfrm>
        </p:grpSpPr>
        <p:cxnSp>
          <p:nvCxnSpPr>
            <p:cNvPr id="234" name="Straight Connector 233">
              <a:extLst>
                <a:ext uri="{FF2B5EF4-FFF2-40B4-BE49-F238E27FC236}">
                  <a16:creationId xmlns:a16="http://schemas.microsoft.com/office/drawing/2014/main" id="{B36A0024-EB7B-461E-8136-6F9CF98AF21A}"/>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D40BCFC-02E7-4EF5-90FE-306F63D5D062}"/>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F51E853-7DDF-485C-B700-8452F1E30E33}"/>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sp>
        <p:nvSpPr>
          <p:cNvPr id="237" name="Rectangle 236">
            <a:extLst>
              <a:ext uri="{FF2B5EF4-FFF2-40B4-BE49-F238E27FC236}">
                <a16:creationId xmlns:a16="http://schemas.microsoft.com/office/drawing/2014/main" id="{168DD543-710C-4DEE-AA61-A17C9341DA41}"/>
              </a:ext>
            </a:extLst>
          </p:cNvPr>
          <p:cNvSpPr/>
          <p:nvPr/>
        </p:nvSpPr>
        <p:spPr bwMode="auto">
          <a:xfrm>
            <a:off x="8138342" y="3036755"/>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PDF</a:t>
            </a:r>
          </a:p>
        </p:txBody>
      </p:sp>
      <p:sp>
        <p:nvSpPr>
          <p:cNvPr id="238" name="Rectangle 237">
            <a:extLst>
              <a:ext uri="{FF2B5EF4-FFF2-40B4-BE49-F238E27FC236}">
                <a16:creationId xmlns:a16="http://schemas.microsoft.com/office/drawing/2014/main" id="{7E79C136-AC32-4898-ACBD-6A1E1EDE33CD}"/>
              </a:ext>
            </a:extLst>
          </p:cNvPr>
          <p:cNvSpPr/>
          <p:nvPr/>
        </p:nvSpPr>
        <p:spPr bwMode="auto">
          <a:xfrm>
            <a:off x="8401739" y="3039583"/>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CSV</a:t>
            </a:r>
          </a:p>
        </p:txBody>
      </p:sp>
      <p:sp>
        <p:nvSpPr>
          <p:cNvPr id="239" name="Rectangle 238">
            <a:extLst>
              <a:ext uri="{FF2B5EF4-FFF2-40B4-BE49-F238E27FC236}">
                <a16:creationId xmlns:a16="http://schemas.microsoft.com/office/drawing/2014/main" id="{2485C0F3-9023-4138-BB24-7A68DA6097C0}"/>
              </a:ext>
            </a:extLst>
          </p:cNvPr>
          <p:cNvSpPr/>
          <p:nvPr/>
        </p:nvSpPr>
        <p:spPr bwMode="auto">
          <a:xfrm>
            <a:off x="8665136" y="3045134"/>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PNG</a:t>
            </a:r>
          </a:p>
        </p:txBody>
      </p:sp>
      <p:grpSp>
        <p:nvGrpSpPr>
          <p:cNvPr id="281" name="Group 280">
            <a:extLst>
              <a:ext uri="{FF2B5EF4-FFF2-40B4-BE49-F238E27FC236}">
                <a16:creationId xmlns:a16="http://schemas.microsoft.com/office/drawing/2014/main" id="{0593288C-846D-46D6-88AF-CA69AF7362D7}"/>
              </a:ext>
            </a:extLst>
          </p:cNvPr>
          <p:cNvGrpSpPr/>
          <p:nvPr/>
        </p:nvGrpSpPr>
        <p:grpSpPr>
          <a:xfrm>
            <a:off x="7430152" y="2191336"/>
            <a:ext cx="231108" cy="194051"/>
            <a:chOff x="4767263" y="3733809"/>
            <a:chExt cx="241301" cy="204788"/>
          </a:xfrm>
        </p:grpSpPr>
        <p:sp>
          <p:nvSpPr>
            <p:cNvPr id="282" name="Freeform 24">
              <a:extLst>
                <a:ext uri="{FF2B5EF4-FFF2-40B4-BE49-F238E27FC236}">
                  <a16:creationId xmlns:a16="http://schemas.microsoft.com/office/drawing/2014/main" id="{02129075-3D30-4BC9-BA43-0F42DC425F3A}"/>
                </a:ext>
              </a:extLst>
            </p:cNvPr>
            <p:cNvSpPr>
              <a:spLocks/>
            </p:cNvSpPr>
            <p:nvPr/>
          </p:nvSpPr>
          <p:spPr bwMode="auto">
            <a:xfrm>
              <a:off x="4767263" y="3765559"/>
              <a:ext cx="241300" cy="173038"/>
            </a:xfrm>
            <a:custGeom>
              <a:avLst/>
              <a:gdLst>
                <a:gd name="T0" fmla="*/ 99 w 204"/>
                <a:gd name="T1" fmla="*/ 71 h 146"/>
                <a:gd name="T2" fmla="*/ 87 w 204"/>
                <a:gd name="T3" fmla="*/ 71 h 146"/>
                <a:gd name="T4" fmla="*/ 80 w 204"/>
                <a:gd name="T5" fmla="*/ 78 h 146"/>
                <a:gd name="T6" fmla="*/ 98 w 204"/>
                <a:gd name="T7" fmla="*/ 78 h 146"/>
                <a:gd name="T8" fmla="*/ 98 w 204"/>
                <a:gd name="T9" fmla="*/ 131 h 146"/>
                <a:gd name="T10" fmla="*/ 31 w 204"/>
                <a:gd name="T11" fmla="*/ 131 h 146"/>
                <a:gd name="T12" fmla="*/ 17 w 204"/>
                <a:gd name="T13" fmla="*/ 146 h 146"/>
                <a:gd name="T14" fmla="*/ 8 w 204"/>
                <a:gd name="T15" fmla="*/ 146 h 146"/>
                <a:gd name="T16" fmla="*/ 0 w 204"/>
                <a:gd name="T17" fmla="*/ 137 h 146"/>
                <a:gd name="T18" fmla="*/ 0 w 204"/>
                <a:gd name="T19" fmla="*/ 138 h 146"/>
                <a:gd name="T20" fmla="*/ 7 w 204"/>
                <a:gd name="T21" fmla="*/ 146 h 146"/>
                <a:gd name="T22" fmla="*/ 196 w 204"/>
                <a:gd name="T23" fmla="*/ 146 h 146"/>
                <a:gd name="T24" fmla="*/ 204 w 204"/>
                <a:gd name="T25" fmla="*/ 138 h 146"/>
                <a:gd name="T26" fmla="*/ 204 w 204"/>
                <a:gd name="T27" fmla="*/ 0 h 146"/>
                <a:gd name="T28" fmla="*/ 153 w 204"/>
                <a:gd name="T29" fmla="*/ 0 h 146"/>
                <a:gd name="T30" fmla="*/ 99 w 204"/>
                <a:gd name="T31" fmla="*/ 59 h 146"/>
                <a:gd name="T32" fmla="*/ 99 w 204"/>
                <a:gd name="T33"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146">
                  <a:moveTo>
                    <a:pt x="99" y="71"/>
                  </a:moveTo>
                  <a:cubicBezTo>
                    <a:pt x="87" y="71"/>
                    <a:pt x="87" y="71"/>
                    <a:pt x="87" y="71"/>
                  </a:cubicBezTo>
                  <a:cubicBezTo>
                    <a:pt x="80" y="78"/>
                    <a:pt x="80" y="78"/>
                    <a:pt x="80" y="78"/>
                  </a:cubicBezTo>
                  <a:cubicBezTo>
                    <a:pt x="98" y="78"/>
                    <a:pt x="98" y="78"/>
                    <a:pt x="98" y="78"/>
                  </a:cubicBezTo>
                  <a:cubicBezTo>
                    <a:pt x="98" y="131"/>
                    <a:pt x="98" y="131"/>
                    <a:pt x="98" y="131"/>
                  </a:cubicBezTo>
                  <a:cubicBezTo>
                    <a:pt x="31" y="131"/>
                    <a:pt x="31" y="131"/>
                    <a:pt x="31" y="131"/>
                  </a:cubicBezTo>
                  <a:cubicBezTo>
                    <a:pt x="17" y="146"/>
                    <a:pt x="17" y="146"/>
                    <a:pt x="17" y="146"/>
                  </a:cubicBezTo>
                  <a:cubicBezTo>
                    <a:pt x="8" y="146"/>
                    <a:pt x="8" y="146"/>
                    <a:pt x="8" y="146"/>
                  </a:cubicBezTo>
                  <a:cubicBezTo>
                    <a:pt x="4" y="146"/>
                    <a:pt x="0" y="142"/>
                    <a:pt x="0" y="137"/>
                  </a:cubicBezTo>
                  <a:cubicBezTo>
                    <a:pt x="0" y="138"/>
                    <a:pt x="0" y="138"/>
                    <a:pt x="0" y="138"/>
                  </a:cubicBezTo>
                  <a:cubicBezTo>
                    <a:pt x="0" y="142"/>
                    <a:pt x="3" y="146"/>
                    <a:pt x="7" y="146"/>
                  </a:cubicBezTo>
                  <a:cubicBezTo>
                    <a:pt x="196" y="146"/>
                    <a:pt x="196" y="146"/>
                    <a:pt x="196" y="146"/>
                  </a:cubicBezTo>
                  <a:cubicBezTo>
                    <a:pt x="200" y="146"/>
                    <a:pt x="204" y="142"/>
                    <a:pt x="204" y="138"/>
                  </a:cubicBezTo>
                  <a:cubicBezTo>
                    <a:pt x="204" y="0"/>
                    <a:pt x="204" y="0"/>
                    <a:pt x="204" y="0"/>
                  </a:cubicBezTo>
                  <a:cubicBezTo>
                    <a:pt x="153" y="0"/>
                    <a:pt x="153" y="0"/>
                    <a:pt x="153" y="0"/>
                  </a:cubicBezTo>
                  <a:cubicBezTo>
                    <a:pt x="99" y="59"/>
                    <a:pt x="99" y="59"/>
                    <a:pt x="99" y="59"/>
                  </a:cubicBezTo>
                  <a:cubicBezTo>
                    <a:pt x="99" y="71"/>
                    <a:pt x="99" y="71"/>
                    <a:pt x="99" y="71"/>
                  </a:cubicBezTo>
                </a:path>
              </a:pathLst>
            </a:custGeom>
            <a:solidFill>
              <a:srgbClr val="9FA0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3" name="Freeform 25">
              <a:extLst>
                <a:ext uri="{FF2B5EF4-FFF2-40B4-BE49-F238E27FC236}">
                  <a16:creationId xmlns:a16="http://schemas.microsoft.com/office/drawing/2014/main" id="{411B9327-8BA3-43F8-9B8F-975045876E64}"/>
                </a:ext>
              </a:extLst>
            </p:cNvPr>
            <p:cNvSpPr>
              <a:spLocks/>
            </p:cNvSpPr>
            <p:nvPr/>
          </p:nvSpPr>
          <p:spPr bwMode="auto">
            <a:xfrm>
              <a:off x="4943476" y="3733809"/>
              <a:ext cx="65088" cy="36513"/>
            </a:xfrm>
            <a:custGeom>
              <a:avLst/>
              <a:gdLst>
                <a:gd name="T0" fmla="*/ 55 w 55"/>
                <a:gd name="T1" fmla="*/ 31 h 31"/>
                <a:gd name="T2" fmla="*/ 55 w 55"/>
                <a:gd name="T3" fmla="*/ 7 h 31"/>
                <a:gd name="T4" fmla="*/ 47 w 55"/>
                <a:gd name="T5" fmla="*/ 0 h 31"/>
                <a:gd name="T6" fmla="*/ 29 w 55"/>
                <a:gd name="T7" fmla="*/ 0 h 31"/>
                <a:gd name="T8" fmla="*/ 0 w 55"/>
                <a:gd name="T9" fmla="*/ 31 h 31"/>
                <a:gd name="T10" fmla="*/ 55 w 55"/>
                <a:gd name="T11" fmla="*/ 31 h 31"/>
              </a:gdLst>
              <a:ahLst/>
              <a:cxnLst>
                <a:cxn ang="0">
                  <a:pos x="T0" y="T1"/>
                </a:cxn>
                <a:cxn ang="0">
                  <a:pos x="T2" y="T3"/>
                </a:cxn>
                <a:cxn ang="0">
                  <a:pos x="T4" y="T5"/>
                </a:cxn>
                <a:cxn ang="0">
                  <a:pos x="T6" y="T7"/>
                </a:cxn>
                <a:cxn ang="0">
                  <a:pos x="T8" y="T9"/>
                </a:cxn>
                <a:cxn ang="0">
                  <a:pos x="T10" y="T11"/>
                </a:cxn>
              </a:cxnLst>
              <a:rect l="0" t="0" r="r" b="b"/>
              <a:pathLst>
                <a:path w="55" h="31">
                  <a:moveTo>
                    <a:pt x="55" y="31"/>
                  </a:moveTo>
                  <a:cubicBezTo>
                    <a:pt x="55" y="7"/>
                    <a:pt x="55" y="7"/>
                    <a:pt x="55" y="7"/>
                  </a:cubicBezTo>
                  <a:cubicBezTo>
                    <a:pt x="55" y="4"/>
                    <a:pt x="52" y="0"/>
                    <a:pt x="47" y="0"/>
                  </a:cubicBezTo>
                  <a:cubicBezTo>
                    <a:pt x="29" y="0"/>
                    <a:pt x="29" y="0"/>
                    <a:pt x="29" y="0"/>
                  </a:cubicBezTo>
                  <a:cubicBezTo>
                    <a:pt x="0" y="31"/>
                    <a:pt x="0" y="31"/>
                    <a:pt x="0" y="31"/>
                  </a:cubicBezTo>
                  <a:cubicBezTo>
                    <a:pt x="55" y="31"/>
                    <a:pt x="55" y="31"/>
                    <a:pt x="55" y="31"/>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4" name="Freeform 26">
              <a:extLst>
                <a:ext uri="{FF2B5EF4-FFF2-40B4-BE49-F238E27FC236}">
                  <a16:creationId xmlns:a16="http://schemas.microsoft.com/office/drawing/2014/main" id="{46A5EBE5-34CB-451B-BD82-883EE6765938}"/>
                </a:ext>
              </a:extLst>
            </p:cNvPr>
            <p:cNvSpPr>
              <a:spLocks/>
            </p:cNvSpPr>
            <p:nvPr/>
          </p:nvSpPr>
          <p:spPr bwMode="auto">
            <a:xfrm>
              <a:off x="4767263" y="3733809"/>
              <a:ext cx="9525" cy="9525"/>
            </a:xfrm>
            <a:custGeom>
              <a:avLst/>
              <a:gdLst>
                <a:gd name="T0" fmla="*/ 8 w 8"/>
                <a:gd name="T1" fmla="*/ 0 h 8"/>
                <a:gd name="T2" fmla="*/ 7 w 8"/>
                <a:gd name="T3" fmla="*/ 0 h 8"/>
                <a:gd name="T4" fmla="*/ 0 w 8"/>
                <a:gd name="T5" fmla="*/ 7 h 8"/>
                <a:gd name="T6" fmla="*/ 0 w 8"/>
                <a:gd name="T7" fmla="*/ 8 h 8"/>
                <a:gd name="T8" fmla="*/ 8 w 8"/>
                <a:gd name="T9" fmla="*/ 0 h 8"/>
              </a:gdLst>
              <a:ahLst/>
              <a:cxnLst>
                <a:cxn ang="0">
                  <a:pos x="T0" y="T1"/>
                </a:cxn>
                <a:cxn ang="0">
                  <a:pos x="T2" y="T3"/>
                </a:cxn>
                <a:cxn ang="0">
                  <a:pos x="T4" y="T5"/>
                </a:cxn>
                <a:cxn ang="0">
                  <a:pos x="T6" y="T7"/>
                </a:cxn>
                <a:cxn ang="0">
                  <a:pos x="T8" y="T9"/>
                </a:cxn>
              </a:cxnLst>
              <a:rect l="0" t="0" r="r" b="b"/>
              <a:pathLst>
                <a:path w="8" h="8">
                  <a:moveTo>
                    <a:pt x="8" y="0"/>
                  </a:moveTo>
                  <a:cubicBezTo>
                    <a:pt x="7" y="0"/>
                    <a:pt x="7" y="0"/>
                    <a:pt x="7" y="0"/>
                  </a:cubicBezTo>
                  <a:cubicBezTo>
                    <a:pt x="3" y="0"/>
                    <a:pt x="0" y="4"/>
                    <a:pt x="0" y="7"/>
                  </a:cubicBezTo>
                  <a:cubicBezTo>
                    <a:pt x="0" y="8"/>
                    <a:pt x="0" y="8"/>
                    <a:pt x="0" y="8"/>
                  </a:cubicBezTo>
                  <a:cubicBezTo>
                    <a:pt x="0" y="4"/>
                    <a:pt x="4" y="0"/>
                    <a:pt x="8" y="0"/>
                  </a:cubicBez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5" name="Freeform 27">
              <a:extLst>
                <a:ext uri="{FF2B5EF4-FFF2-40B4-BE49-F238E27FC236}">
                  <a16:creationId xmlns:a16="http://schemas.microsoft.com/office/drawing/2014/main" id="{9800336E-8744-4496-9A05-0583ADAA6657}"/>
                </a:ext>
              </a:extLst>
            </p:cNvPr>
            <p:cNvSpPr>
              <a:spLocks/>
            </p:cNvSpPr>
            <p:nvPr/>
          </p:nvSpPr>
          <p:spPr bwMode="auto">
            <a:xfrm>
              <a:off x="4870451" y="3835409"/>
              <a:ext cx="12700" cy="14288"/>
            </a:xfrm>
            <a:custGeom>
              <a:avLst/>
              <a:gdLst>
                <a:gd name="T0" fmla="*/ 8 w 8"/>
                <a:gd name="T1" fmla="*/ 0 h 9"/>
                <a:gd name="T2" fmla="*/ 0 w 8"/>
                <a:gd name="T3" fmla="*/ 9 h 9"/>
                <a:gd name="T4" fmla="*/ 8 w 8"/>
                <a:gd name="T5" fmla="*/ 9 h 9"/>
                <a:gd name="T6" fmla="*/ 8 w 8"/>
                <a:gd name="T7" fmla="*/ 0 h 9"/>
              </a:gdLst>
              <a:ahLst/>
              <a:cxnLst>
                <a:cxn ang="0">
                  <a:pos x="T0" y="T1"/>
                </a:cxn>
                <a:cxn ang="0">
                  <a:pos x="T2" y="T3"/>
                </a:cxn>
                <a:cxn ang="0">
                  <a:pos x="T4" y="T5"/>
                </a:cxn>
                <a:cxn ang="0">
                  <a:pos x="T6" y="T7"/>
                </a:cxn>
              </a:cxnLst>
              <a:rect l="0" t="0" r="r" b="b"/>
              <a:pathLst>
                <a:path w="8" h="9">
                  <a:moveTo>
                    <a:pt x="8" y="0"/>
                  </a:moveTo>
                  <a:lnTo>
                    <a:pt x="0" y="9"/>
                  </a:lnTo>
                  <a:lnTo>
                    <a:pt x="8" y="9"/>
                  </a:lnTo>
                  <a:lnTo>
                    <a:pt x="8"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6" name="Freeform 28">
              <a:extLst>
                <a:ext uri="{FF2B5EF4-FFF2-40B4-BE49-F238E27FC236}">
                  <a16:creationId xmlns:a16="http://schemas.microsoft.com/office/drawing/2014/main" id="{E94B2B26-7E1F-4DF3-8AF0-BD6187A325D7}"/>
                </a:ext>
              </a:extLst>
            </p:cNvPr>
            <p:cNvSpPr>
              <a:spLocks/>
            </p:cNvSpPr>
            <p:nvPr/>
          </p:nvSpPr>
          <p:spPr bwMode="auto">
            <a:xfrm>
              <a:off x="4803776" y="3857634"/>
              <a:ext cx="79375" cy="63500"/>
            </a:xfrm>
            <a:custGeom>
              <a:avLst/>
              <a:gdLst>
                <a:gd name="T0" fmla="*/ 50 w 50"/>
                <a:gd name="T1" fmla="*/ 0 h 40"/>
                <a:gd name="T2" fmla="*/ 36 w 50"/>
                <a:gd name="T3" fmla="*/ 0 h 40"/>
                <a:gd name="T4" fmla="*/ 0 w 50"/>
                <a:gd name="T5" fmla="*/ 40 h 40"/>
                <a:gd name="T6" fmla="*/ 50 w 50"/>
                <a:gd name="T7" fmla="*/ 40 h 40"/>
                <a:gd name="T8" fmla="*/ 50 w 50"/>
                <a:gd name="T9" fmla="*/ 0 h 40"/>
              </a:gdLst>
              <a:ahLst/>
              <a:cxnLst>
                <a:cxn ang="0">
                  <a:pos x="T0" y="T1"/>
                </a:cxn>
                <a:cxn ang="0">
                  <a:pos x="T2" y="T3"/>
                </a:cxn>
                <a:cxn ang="0">
                  <a:pos x="T4" y="T5"/>
                </a:cxn>
                <a:cxn ang="0">
                  <a:pos x="T6" y="T7"/>
                </a:cxn>
                <a:cxn ang="0">
                  <a:pos x="T8" y="T9"/>
                </a:cxn>
              </a:cxnLst>
              <a:rect l="0" t="0" r="r" b="b"/>
              <a:pathLst>
                <a:path w="50" h="40">
                  <a:moveTo>
                    <a:pt x="50" y="0"/>
                  </a:moveTo>
                  <a:lnTo>
                    <a:pt x="36" y="0"/>
                  </a:lnTo>
                  <a:lnTo>
                    <a:pt x="0" y="40"/>
                  </a:lnTo>
                  <a:lnTo>
                    <a:pt x="50" y="40"/>
                  </a:lnTo>
                  <a:lnTo>
                    <a:pt x="50"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7" name="Rectangle 29">
              <a:extLst>
                <a:ext uri="{FF2B5EF4-FFF2-40B4-BE49-F238E27FC236}">
                  <a16:creationId xmlns:a16="http://schemas.microsoft.com/office/drawing/2014/main" id="{96C6320F-CBF2-4DB9-BF7C-A66ED1B4E838}"/>
                </a:ext>
              </a:extLst>
            </p:cNvPr>
            <p:cNvSpPr>
              <a:spLocks noChangeArrowheads="1"/>
            </p:cNvSpPr>
            <p:nvPr/>
          </p:nvSpPr>
          <p:spPr bwMode="auto">
            <a:xfrm>
              <a:off x="4767263" y="3770322"/>
              <a:ext cx="1762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8" name="Rectangle 30">
              <a:extLst>
                <a:ext uri="{FF2B5EF4-FFF2-40B4-BE49-F238E27FC236}">
                  <a16:creationId xmlns:a16="http://schemas.microsoft.com/office/drawing/2014/main" id="{53DF41F3-CFE3-4213-886F-363B2829881A}"/>
                </a:ext>
              </a:extLst>
            </p:cNvPr>
            <p:cNvSpPr>
              <a:spLocks noChangeArrowheads="1"/>
            </p:cNvSpPr>
            <p:nvPr/>
          </p:nvSpPr>
          <p:spPr bwMode="auto">
            <a:xfrm>
              <a:off x="4767263" y="3770322"/>
              <a:ext cx="176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9" name="Freeform 31">
              <a:extLst>
                <a:ext uri="{FF2B5EF4-FFF2-40B4-BE49-F238E27FC236}">
                  <a16:creationId xmlns:a16="http://schemas.microsoft.com/office/drawing/2014/main" id="{B48649C7-CC44-4364-9945-842E727A5F6F}"/>
                </a:ext>
              </a:extLst>
            </p:cNvPr>
            <p:cNvSpPr>
              <a:spLocks/>
            </p:cNvSpPr>
            <p:nvPr/>
          </p:nvSpPr>
          <p:spPr bwMode="auto">
            <a:xfrm>
              <a:off x="4943476" y="377032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B2B3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0" name="Freeform 32">
              <a:extLst>
                <a:ext uri="{FF2B5EF4-FFF2-40B4-BE49-F238E27FC236}">
                  <a16:creationId xmlns:a16="http://schemas.microsoft.com/office/drawing/2014/main" id="{658B4F06-B77B-4D60-BCD1-9FAEE4288787}"/>
                </a:ext>
              </a:extLst>
            </p:cNvPr>
            <p:cNvSpPr>
              <a:spLocks/>
            </p:cNvSpPr>
            <p:nvPr/>
          </p:nvSpPr>
          <p:spPr bwMode="auto">
            <a:xfrm>
              <a:off x="4943476" y="377032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1" name="Freeform 33">
              <a:extLst>
                <a:ext uri="{FF2B5EF4-FFF2-40B4-BE49-F238E27FC236}">
                  <a16:creationId xmlns:a16="http://schemas.microsoft.com/office/drawing/2014/main" id="{15E5F60C-0145-4A1C-98E1-654E317ABA7C}"/>
                </a:ext>
              </a:extLst>
            </p:cNvPr>
            <p:cNvSpPr>
              <a:spLocks/>
            </p:cNvSpPr>
            <p:nvPr/>
          </p:nvSpPr>
          <p:spPr bwMode="auto">
            <a:xfrm>
              <a:off x="4767263" y="3770322"/>
              <a:ext cx="176213" cy="168275"/>
            </a:xfrm>
            <a:custGeom>
              <a:avLst/>
              <a:gdLst>
                <a:gd name="T0" fmla="*/ 0 w 149"/>
                <a:gd name="T1" fmla="*/ 6 h 141"/>
                <a:gd name="T2" fmla="*/ 0 w 149"/>
                <a:gd name="T3" fmla="*/ 20 h 141"/>
                <a:gd name="T4" fmla="*/ 0 w 149"/>
                <a:gd name="T5" fmla="*/ 132 h 141"/>
                <a:gd name="T6" fmla="*/ 8 w 149"/>
                <a:gd name="T7" fmla="*/ 141 h 141"/>
                <a:gd name="T8" fmla="*/ 17 w 149"/>
                <a:gd name="T9" fmla="*/ 141 h 141"/>
                <a:gd name="T10" fmla="*/ 31 w 149"/>
                <a:gd name="T11" fmla="*/ 126 h 141"/>
                <a:gd name="T12" fmla="*/ 15 w 149"/>
                <a:gd name="T13" fmla="*/ 126 h 141"/>
                <a:gd name="T14" fmla="*/ 15 w 149"/>
                <a:gd name="T15" fmla="*/ 73 h 141"/>
                <a:gd name="T16" fmla="*/ 80 w 149"/>
                <a:gd name="T17" fmla="*/ 73 h 141"/>
                <a:gd name="T18" fmla="*/ 87 w 149"/>
                <a:gd name="T19" fmla="*/ 66 h 141"/>
                <a:gd name="T20" fmla="*/ 15 w 149"/>
                <a:gd name="T21" fmla="*/ 66 h 141"/>
                <a:gd name="T22" fmla="*/ 15 w 149"/>
                <a:gd name="T23" fmla="*/ 14 h 141"/>
                <a:gd name="T24" fmla="*/ 99 w 149"/>
                <a:gd name="T25" fmla="*/ 14 h 141"/>
                <a:gd name="T26" fmla="*/ 99 w 149"/>
                <a:gd name="T27" fmla="*/ 54 h 141"/>
                <a:gd name="T28" fmla="*/ 149 w 149"/>
                <a:gd name="T29" fmla="*/ 0 h 141"/>
                <a:gd name="T30" fmla="*/ 0 w 149"/>
                <a:gd name="T31" fmla="*/ 0 h 141"/>
                <a:gd name="T32" fmla="*/ 0 w 149"/>
                <a:gd name="T33" fmla="*/ 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1">
                  <a:moveTo>
                    <a:pt x="0" y="6"/>
                  </a:moveTo>
                  <a:cubicBezTo>
                    <a:pt x="0" y="20"/>
                    <a:pt x="0" y="20"/>
                    <a:pt x="0" y="20"/>
                  </a:cubicBezTo>
                  <a:cubicBezTo>
                    <a:pt x="0" y="132"/>
                    <a:pt x="0" y="132"/>
                    <a:pt x="0" y="132"/>
                  </a:cubicBezTo>
                  <a:cubicBezTo>
                    <a:pt x="0" y="137"/>
                    <a:pt x="4" y="141"/>
                    <a:pt x="8" y="141"/>
                  </a:cubicBezTo>
                  <a:cubicBezTo>
                    <a:pt x="17" y="141"/>
                    <a:pt x="17" y="141"/>
                    <a:pt x="17" y="141"/>
                  </a:cubicBezTo>
                  <a:cubicBezTo>
                    <a:pt x="31" y="126"/>
                    <a:pt x="31" y="126"/>
                    <a:pt x="31" y="126"/>
                  </a:cubicBezTo>
                  <a:cubicBezTo>
                    <a:pt x="15" y="126"/>
                    <a:pt x="15" y="126"/>
                    <a:pt x="15" y="126"/>
                  </a:cubicBezTo>
                  <a:cubicBezTo>
                    <a:pt x="15" y="73"/>
                    <a:pt x="15" y="73"/>
                    <a:pt x="15" y="73"/>
                  </a:cubicBezTo>
                  <a:cubicBezTo>
                    <a:pt x="80" y="73"/>
                    <a:pt x="80" y="73"/>
                    <a:pt x="80" y="73"/>
                  </a:cubicBezTo>
                  <a:cubicBezTo>
                    <a:pt x="87" y="66"/>
                    <a:pt x="87" y="66"/>
                    <a:pt x="87" y="66"/>
                  </a:cubicBezTo>
                  <a:cubicBezTo>
                    <a:pt x="15" y="66"/>
                    <a:pt x="15" y="66"/>
                    <a:pt x="15" y="66"/>
                  </a:cubicBezTo>
                  <a:cubicBezTo>
                    <a:pt x="15" y="14"/>
                    <a:pt x="15" y="14"/>
                    <a:pt x="15" y="14"/>
                  </a:cubicBezTo>
                  <a:cubicBezTo>
                    <a:pt x="99" y="14"/>
                    <a:pt x="99" y="14"/>
                    <a:pt x="99" y="14"/>
                  </a:cubicBezTo>
                  <a:cubicBezTo>
                    <a:pt x="99" y="54"/>
                    <a:pt x="99" y="54"/>
                    <a:pt x="99" y="54"/>
                  </a:cubicBezTo>
                  <a:cubicBezTo>
                    <a:pt x="149" y="0"/>
                    <a:pt x="149" y="0"/>
                    <a:pt x="149" y="0"/>
                  </a:cubicBezTo>
                  <a:cubicBezTo>
                    <a:pt x="0" y="0"/>
                    <a:pt x="0" y="0"/>
                    <a:pt x="0" y="0"/>
                  </a:cubicBezTo>
                  <a:lnTo>
                    <a:pt x="0" y="6"/>
                  </a:lnTo>
                  <a:close/>
                </a:path>
              </a:pathLst>
            </a:custGeom>
            <a:solidFill>
              <a:srgbClr val="9FA0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2" name="Freeform 34">
              <a:extLst>
                <a:ext uri="{FF2B5EF4-FFF2-40B4-BE49-F238E27FC236}">
                  <a16:creationId xmlns:a16="http://schemas.microsoft.com/office/drawing/2014/main" id="{B4C3D174-D8EC-43C1-8E9D-92CA2056D74A}"/>
                </a:ext>
              </a:extLst>
            </p:cNvPr>
            <p:cNvSpPr>
              <a:spLocks/>
            </p:cNvSpPr>
            <p:nvPr/>
          </p:nvSpPr>
          <p:spPr bwMode="auto">
            <a:xfrm>
              <a:off x="4767263" y="3763972"/>
              <a:ext cx="182563" cy="174625"/>
            </a:xfrm>
            <a:custGeom>
              <a:avLst/>
              <a:gdLst>
                <a:gd name="T0" fmla="*/ 0 w 154"/>
                <a:gd name="T1" fmla="*/ 12 h 147"/>
                <a:gd name="T2" fmla="*/ 0 w 154"/>
                <a:gd name="T3" fmla="*/ 26 h 147"/>
                <a:gd name="T4" fmla="*/ 0 w 154"/>
                <a:gd name="T5" fmla="*/ 138 h 147"/>
                <a:gd name="T6" fmla="*/ 8 w 154"/>
                <a:gd name="T7" fmla="*/ 147 h 147"/>
                <a:gd name="T8" fmla="*/ 17 w 154"/>
                <a:gd name="T9" fmla="*/ 147 h 147"/>
                <a:gd name="T10" fmla="*/ 31 w 154"/>
                <a:gd name="T11" fmla="*/ 132 h 147"/>
                <a:gd name="T12" fmla="*/ 15 w 154"/>
                <a:gd name="T13" fmla="*/ 132 h 147"/>
                <a:gd name="T14" fmla="*/ 15 w 154"/>
                <a:gd name="T15" fmla="*/ 79 h 147"/>
                <a:gd name="T16" fmla="*/ 80 w 154"/>
                <a:gd name="T17" fmla="*/ 79 h 147"/>
                <a:gd name="T18" fmla="*/ 87 w 154"/>
                <a:gd name="T19" fmla="*/ 72 h 147"/>
                <a:gd name="T20" fmla="*/ 15 w 154"/>
                <a:gd name="T21" fmla="*/ 72 h 147"/>
                <a:gd name="T22" fmla="*/ 15 w 154"/>
                <a:gd name="T23" fmla="*/ 20 h 147"/>
                <a:gd name="T24" fmla="*/ 99 w 154"/>
                <a:gd name="T25" fmla="*/ 20 h 147"/>
                <a:gd name="T26" fmla="*/ 99 w 154"/>
                <a:gd name="T27" fmla="*/ 60 h 147"/>
                <a:gd name="T28" fmla="*/ 154 w 154"/>
                <a:gd name="T29" fmla="*/ 0 h 147"/>
                <a:gd name="T30" fmla="*/ 0 w 154"/>
                <a:gd name="T31" fmla="*/ 0 h 147"/>
                <a:gd name="T32" fmla="*/ 0 w 154"/>
                <a:gd name="T33" fmla="*/ 1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47">
                  <a:moveTo>
                    <a:pt x="0" y="12"/>
                  </a:moveTo>
                  <a:cubicBezTo>
                    <a:pt x="0" y="26"/>
                    <a:pt x="0" y="26"/>
                    <a:pt x="0" y="26"/>
                  </a:cubicBezTo>
                  <a:cubicBezTo>
                    <a:pt x="0" y="138"/>
                    <a:pt x="0" y="138"/>
                    <a:pt x="0" y="138"/>
                  </a:cubicBezTo>
                  <a:cubicBezTo>
                    <a:pt x="0" y="143"/>
                    <a:pt x="4" y="147"/>
                    <a:pt x="8" y="147"/>
                  </a:cubicBezTo>
                  <a:cubicBezTo>
                    <a:pt x="17" y="147"/>
                    <a:pt x="17" y="147"/>
                    <a:pt x="17" y="147"/>
                  </a:cubicBezTo>
                  <a:cubicBezTo>
                    <a:pt x="31" y="132"/>
                    <a:pt x="31" y="132"/>
                    <a:pt x="31" y="132"/>
                  </a:cubicBezTo>
                  <a:cubicBezTo>
                    <a:pt x="15" y="132"/>
                    <a:pt x="15" y="132"/>
                    <a:pt x="15" y="132"/>
                  </a:cubicBezTo>
                  <a:cubicBezTo>
                    <a:pt x="15" y="79"/>
                    <a:pt x="15" y="79"/>
                    <a:pt x="15" y="79"/>
                  </a:cubicBezTo>
                  <a:cubicBezTo>
                    <a:pt x="80" y="79"/>
                    <a:pt x="80" y="79"/>
                    <a:pt x="80" y="79"/>
                  </a:cubicBezTo>
                  <a:cubicBezTo>
                    <a:pt x="87" y="72"/>
                    <a:pt x="87" y="72"/>
                    <a:pt x="87" y="72"/>
                  </a:cubicBezTo>
                  <a:cubicBezTo>
                    <a:pt x="15" y="72"/>
                    <a:pt x="15" y="72"/>
                    <a:pt x="15" y="72"/>
                  </a:cubicBezTo>
                  <a:cubicBezTo>
                    <a:pt x="15" y="20"/>
                    <a:pt x="15" y="20"/>
                    <a:pt x="15" y="20"/>
                  </a:cubicBezTo>
                  <a:cubicBezTo>
                    <a:pt x="99" y="20"/>
                    <a:pt x="99" y="20"/>
                    <a:pt x="99" y="20"/>
                  </a:cubicBezTo>
                  <a:cubicBezTo>
                    <a:pt x="99" y="60"/>
                    <a:pt x="99" y="60"/>
                    <a:pt x="99" y="60"/>
                  </a:cubicBezTo>
                  <a:cubicBezTo>
                    <a:pt x="154" y="0"/>
                    <a:pt x="154" y="0"/>
                    <a:pt x="154" y="0"/>
                  </a:cubicBezTo>
                  <a:cubicBezTo>
                    <a:pt x="0" y="0"/>
                    <a:pt x="0" y="0"/>
                    <a:pt x="0" y="0"/>
                  </a:cubicBezTo>
                  <a:lnTo>
                    <a:pt x="0" y="12"/>
                  </a:lnTo>
                  <a:close/>
                </a:path>
              </a:pathLst>
            </a:custGeom>
            <a:solidFill>
              <a:srgbClr val="BAB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3" name="Freeform 35">
              <a:extLst>
                <a:ext uri="{FF2B5EF4-FFF2-40B4-BE49-F238E27FC236}">
                  <a16:creationId xmlns:a16="http://schemas.microsoft.com/office/drawing/2014/main" id="{942F8AA4-F8A9-4587-93C4-CF0839FA46F4}"/>
                </a:ext>
              </a:extLst>
            </p:cNvPr>
            <p:cNvSpPr>
              <a:spLocks/>
            </p:cNvSpPr>
            <p:nvPr/>
          </p:nvSpPr>
          <p:spPr bwMode="auto">
            <a:xfrm>
              <a:off x="4767263" y="3733809"/>
              <a:ext cx="209550" cy="36513"/>
            </a:xfrm>
            <a:custGeom>
              <a:avLst/>
              <a:gdLst>
                <a:gd name="T0" fmla="*/ 178 w 178"/>
                <a:gd name="T1" fmla="*/ 0 h 31"/>
                <a:gd name="T2" fmla="*/ 8 w 178"/>
                <a:gd name="T3" fmla="*/ 0 h 31"/>
                <a:gd name="T4" fmla="*/ 0 w 178"/>
                <a:gd name="T5" fmla="*/ 8 h 31"/>
                <a:gd name="T6" fmla="*/ 0 w 178"/>
                <a:gd name="T7" fmla="*/ 31 h 31"/>
                <a:gd name="T8" fmla="*/ 149 w 178"/>
                <a:gd name="T9" fmla="*/ 31 h 31"/>
                <a:gd name="T10" fmla="*/ 178 w 178"/>
                <a:gd name="T11" fmla="*/ 0 h 31"/>
              </a:gdLst>
              <a:ahLst/>
              <a:cxnLst>
                <a:cxn ang="0">
                  <a:pos x="T0" y="T1"/>
                </a:cxn>
                <a:cxn ang="0">
                  <a:pos x="T2" y="T3"/>
                </a:cxn>
                <a:cxn ang="0">
                  <a:pos x="T4" y="T5"/>
                </a:cxn>
                <a:cxn ang="0">
                  <a:pos x="T6" y="T7"/>
                </a:cxn>
                <a:cxn ang="0">
                  <a:pos x="T8" y="T9"/>
                </a:cxn>
                <a:cxn ang="0">
                  <a:pos x="T10" y="T11"/>
                </a:cxn>
              </a:cxnLst>
              <a:rect l="0" t="0" r="r" b="b"/>
              <a:pathLst>
                <a:path w="178" h="31">
                  <a:moveTo>
                    <a:pt x="178" y="0"/>
                  </a:moveTo>
                  <a:cubicBezTo>
                    <a:pt x="8" y="0"/>
                    <a:pt x="8" y="0"/>
                    <a:pt x="8" y="0"/>
                  </a:cubicBezTo>
                  <a:cubicBezTo>
                    <a:pt x="4" y="0"/>
                    <a:pt x="0" y="4"/>
                    <a:pt x="0" y="8"/>
                  </a:cubicBezTo>
                  <a:cubicBezTo>
                    <a:pt x="0" y="31"/>
                    <a:pt x="0" y="31"/>
                    <a:pt x="0" y="31"/>
                  </a:cubicBezTo>
                  <a:cubicBezTo>
                    <a:pt x="149" y="31"/>
                    <a:pt x="149" y="31"/>
                    <a:pt x="149" y="31"/>
                  </a:cubicBezTo>
                  <a:lnTo>
                    <a:pt x="178"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4" name="Freeform 36">
              <a:extLst>
                <a:ext uri="{FF2B5EF4-FFF2-40B4-BE49-F238E27FC236}">
                  <a16:creationId xmlns:a16="http://schemas.microsoft.com/office/drawing/2014/main" id="{8352C110-C499-4626-9440-565FD2E55B88}"/>
                </a:ext>
              </a:extLst>
            </p:cNvPr>
            <p:cNvSpPr>
              <a:spLocks/>
            </p:cNvSpPr>
            <p:nvPr/>
          </p:nvSpPr>
          <p:spPr bwMode="auto">
            <a:xfrm>
              <a:off x="4767263" y="3733809"/>
              <a:ext cx="209550" cy="36513"/>
            </a:xfrm>
            <a:custGeom>
              <a:avLst/>
              <a:gdLst>
                <a:gd name="T0" fmla="*/ 178 w 178"/>
                <a:gd name="T1" fmla="*/ 0 h 31"/>
                <a:gd name="T2" fmla="*/ 8 w 178"/>
                <a:gd name="T3" fmla="*/ 0 h 31"/>
                <a:gd name="T4" fmla="*/ 0 w 178"/>
                <a:gd name="T5" fmla="*/ 8 h 31"/>
                <a:gd name="T6" fmla="*/ 0 w 178"/>
                <a:gd name="T7" fmla="*/ 31 h 31"/>
                <a:gd name="T8" fmla="*/ 149 w 178"/>
                <a:gd name="T9" fmla="*/ 31 h 31"/>
                <a:gd name="T10" fmla="*/ 178 w 178"/>
                <a:gd name="T11" fmla="*/ 0 h 31"/>
              </a:gdLst>
              <a:ahLst/>
              <a:cxnLst>
                <a:cxn ang="0">
                  <a:pos x="T0" y="T1"/>
                </a:cxn>
                <a:cxn ang="0">
                  <a:pos x="T2" y="T3"/>
                </a:cxn>
                <a:cxn ang="0">
                  <a:pos x="T4" y="T5"/>
                </a:cxn>
                <a:cxn ang="0">
                  <a:pos x="T6" y="T7"/>
                </a:cxn>
                <a:cxn ang="0">
                  <a:pos x="T8" y="T9"/>
                </a:cxn>
                <a:cxn ang="0">
                  <a:pos x="T10" y="T11"/>
                </a:cxn>
              </a:cxnLst>
              <a:rect l="0" t="0" r="r" b="b"/>
              <a:pathLst>
                <a:path w="178" h="31">
                  <a:moveTo>
                    <a:pt x="178" y="0"/>
                  </a:moveTo>
                  <a:cubicBezTo>
                    <a:pt x="8" y="0"/>
                    <a:pt x="8" y="0"/>
                    <a:pt x="8" y="0"/>
                  </a:cubicBezTo>
                  <a:cubicBezTo>
                    <a:pt x="4" y="0"/>
                    <a:pt x="0" y="4"/>
                    <a:pt x="0" y="8"/>
                  </a:cubicBezTo>
                  <a:cubicBezTo>
                    <a:pt x="0" y="31"/>
                    <a:pt x="0" y="31"/>
                    <a:pt x="0" y="31"/>
                  </a:cubicBezTo>
                  <a:cubicBezTo>
                    <a:pt x="149" y="31"/>
                    <a:pt x="149" y="31"/>
                    <a:pt x="149" y="31"/>
                  </a:cubicBezTo>
                  <a:lnTo>
                    <a:pt x="178"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5" name="Freeform 37">
              <a:extLst>
                <a:ext uri="{FF2B5EF4-FFF2-40B4-BE49-F238E27FC236}">
                  <a16:creationId xmlns:a16="http://schemas.microsoft.com/office/drawing/2014/main" id="{CA6B4CFD-0689-4A15-99C4-11794E127C6F}"/>
                </a:ext>
              </a:extLst>
            </p:cNvPr>
            <p:cNvSpPr>
              <a:spLocks/>
            </p:cNvSpPr>
            <p:nvPr/>
          </p:nvSpPr>
          <p:spPr bwMode="auto">
            <a:xfrm>
              <a:off x="4784726" y="3787784"/>
              <a:ext cx="98425" cy="61913"/>
            </a:xfrm>
            <a:custGeom>
              <a:avLst/>
              <a:gdLst>
                <a:gd name="T0" fmla="*/ 62 w 62"/>
                <a:gd name="T1" fmla="*/ 0 h 39"/>
                <a:gd name="T2" fmla="*/ 0 w 62"/>
                <a:gd name="T3" fmla="*/ 0 h 39"/>
                <a:gd name="T4" fmla="*/ 0 w 62"/>
                <a:gd name="T5" fmla="*/ 39 h 39"/>
                <a:gd name="T6" fmla="*/ 54 w 62"/>
                <a:gd name="T7" fmla="*/ 39 h 39"/>
                <a:gd name="T8" fmla="*/ 62 w 62"/>
                <a:gd name="T9" fmla="*/ 30 h 39"/>
                <a:gd name="T10" fmla="*/ 62 w 62"/>
                <a:gd name="T11" fmla="*/ 0 h 39"/>
              </a:gdLst>
              <a:ahLst/>
              <a:cxnLst>
                <a:cxn ang="0">
                  <a:pos x="T0" y="T1"/>
                </a:cxn>
                <a:cxn ang="0">
                  <a:pos x="T2" y="T3"/>
                </a:cxn>
                <a:cxn ang="0">
                  <a:pos x="T4" y="T5"/>
                </a:cxn>
                <a:cxn ang="0">
                  <a:pos x="T6" y="T7"/>
                </a:cxn>
                <a:cxn ang="0">
                  <a:pos x="T8" y="T9"/>
                </a:cxn>
                <a:cxn ang="0">
                  <a:pos x="T10" y="T11"/>
                </a:cxn>
              </a:cxnLst>
              <a:rect l="0" t="0" r="r" b="b"/>
              <a:pathLst>
                <a:path w="62" h="39">
                  <a:moveTo>
                    <a:pt x="62" y="0"/>
                  </a:moveTo>
                  <a:lnTo>
                    <a:pt x="0" y="0"/>
                  </a:lnTo>
                  <a:lnTo>
                    <a:pt x="0" y="39"/>
                  </a:lnTo>
                  <a:lnTo>
                    <a:pt x="54" y="39"/>
                  </a:lnTo>
                  <a:lnTo>
                    <a:pt x="62" y="30"/>
                  </a:lnTo>
                  <a:lnTo>
                    <a:pt x="62"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6" name="Freeform 38">
              <a:extLst>
                <a:ext uri="{FF2B5EF4-FFF2-40B4-BE49-F238E27FC236}">
                  <a16:creationId xmlns:a16="http://schemas.microsoft.com/office/drawing/2014/main" id="{6A6E8428-8F6A-442F-942C-AB07F27A784E}"/>
                </a:ext>
              </a:extLst>
            </p:cNvPr>
            <p:cNvSpPr>
              <a:spLocks/>
            </p:cNvSpPr>
            <p:nvPr/>
          </p:nvSpPr>
          <p:spPr bwMode="auto">
            <a:xfrm>
              <a:off x="4784726" y="3787784"/>
              <a:ext cx="98425" cy="61913"/>
            </a:xfrm>
            <a:custGeom>
              <a:avLst/>
              <a:gdLst>
                <a:gd name="T0" fmla="*/ 62 w 62"/>
                <a:gd name="T1" fmla="*/ 0 h 39"/>
                <a:gd name="T2" fmla="*/ 0 w 62"/>
                <a:gd name="T3" fmla="*/ 0 h 39"/>
                <a:gd name="T4" fmla="*/ 0 w 62"/>
                <a:gd name="T5" fmla="*/ 39 h 39"/>
                <a:gd name="T6" fmla="*/ 54 w 62"/>
                <a:gd name="T7" fmla="*/ 39 h 39"/>
                <a:gd name="T8" fmla="*/ 62 w 62"/>
                <a:gd name="T9" fmla="*/ 30 h 39"/>
                <a:gd name="T10" fmla="*/ 62 w 62"/>
                <a:gd name="T11" fmla="*/ 0 h 39"/>
              </a:gdLst>
              <a:ahLst/>
              <a:cxnLst>
                <a:cxn ang="0">
                  <a:pos x="T0" y="T1"/>
                </a:cxn>
                <a:cxn ang="0">
                  <a:pos x="T2" y="T3"/>
                </a:cxn>
                <a:cxn ang="0">
                  <a:pos x="T4" y="T5"/>
                </a:cxn>
                <a:cxn ang="0">
                  <a:pos x="T6" y="T7"/>
                </a:cxn>
                <a:cxn ang="0">
                  <a:pos x="T8" y="T9"/>
                </a:cxn>
                <a:cxn ang="0">
                  <a:pos x="T10" y="T11"/>
                </a:cxn>
              </a:cxnLst>
              <a:rect l="0" t="0" r="r" b="b"/>
              <a:pathLst>
                <a:path w="62" h="39">
                  <a:moveTo>
                    <a:pt x="62" y="0"/>
                  </a:moveTo>
                  <a:lnTo>
                    <a:pt x="0" y="0"/>
                  </a:lnTo>
                  <a:lnTo>
                    <a:pt x="0" y="39"/>
                  </a:lnTo>
                  <a:lnTo>
                    <a:pt x="54" y="39"/>
                  </a:lnTo>
                  <a:lnTo>
                    <a:pt x="62" y="30"/>
                  </a:lnTo>
                  <a:lnTo>
                    <a:pt x="62" y="0"/>
                  </a:lnTo>
                  <a:close/>
                </a:path>
              </a:pathLst>
            </a:custGeom>
            <a:solidFill>
              <a:srgbClr val="479A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7" name="Freeform 39">
              <a:extLst>
                <a:ext uri="{FF2B5EF4-FFF2-40B4-BE49-F238E27FC236}">
                  <a16:creationId xmlns:a16="http://schemas.microsoft.com/office/drawing/2014/main" id="{77608CCA-010C-4E97-A8FC-0C74C46F6DF5}"/>
                </a:ext>
              </a:extLst>
            </p:cNvPr>
            <p:cNvSpPr>
              <a:spLocks/>
            </p:cNvSpPr>
            <p:nvPr/>
          </p:nvSpPr>
          <p:spPr bwMode="auto">
            <a:xfrm>
              <a:off x="4784726" y="3857634"/>
              <a:ext cx="76200" cy="63500"/>
            </a:xfrm>
            <a:custGeom>
              <a:avLst/>
              <a:gdLst>
                <a:gd name="T0" fmla="*/ 0 w 48"/>
                <a:gd name="T1" fmla="*/ 0 h 40"/>
                <a:gd name="T2" fmla="*/ 0 w 48"/>
                <a:gd name="T3" fmla="*/ 40 h 40"/>
                <a:gd name="T4" fmla="*/ 12 w 48"/>
                <a:gd name="T5" fmla="*/ 40 h 40"/>
                <a:gd name="T6" fmla="*/ 48 w 48"/>
                <a:gd name="T7" fmla="*/ 0 h 40"/>
                <a:gd name="T8" fmla="*/ 0 w 48"/>
                <a:gd name="T9" fmla="*/ 0 h 40"/>
              </a:gdLst>
              <a:ahLst/>
              <a:cxnLst>
                <a:cxn ang="0">
                  <a:pos x="T0" y="T1"/>
                </a:cxn>
                <a:cxn ang="0">
                  <a:pos x="T2" y="T3"/>
                </a:cxn>
                <a:cxn ang="0">
                  <a:pos x="T4" y="T5"/>
                </a:cxn>
                <a:cxn ang="0">
                  <a:pos x="T6" y="T7"/>
                </a:cxn>
                <a:cxn ang="0">
                  <a:pos x="T8" y="T9"/>
                </a:cxn>
              </a:cxnLst>
              <a:rect l="0" t="0" r="r" b="b"/>
              <a:pathLst>
                <a:path w="48" h="40">
                  <a:moveTo>
                    <a:pt x="0" y="0"/>
                  </a:moveTo>
                  <a:lnTo>
                    <a:pt x="0" y="40"/>
                  </a:lnTo>
                  <a:lnTo>
                    <a:pt x="12" y="40"/>
                  </a:lnTo>
                  <a:lnTo>
                    <a:pt x="48" y="0"/>
                  </a:lnTo>
                  <a:lnTo>
                    <a:pt x="0"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8" name="Freeform 40">
              <a:extLst>
                <a:ext uri="{FF2B5EF4-FFF2-40B4-BE49-F238E27FC236}">
                  <a16:creationId xmlns:a16="http://schemas.microsoft.com/office/drawing/2014/main" id="{4B355449-8933-4D55-B77C-E3110B4AB06A}"/>
                </a:ext>
              </a:extLst>
            </p:cNvPr>
            <p:cNvSpPr>
              <a:spLocks/>
            </p:cNvSpPr>
            <p:nvPr/>
          </p:nvSpPr>
          <p:spPr bwMode="auto">
            <a:xfrm>
              <a:off x="4784726" y="3857634"/>
              <a:ext cx="76200" cy="63500"/>
            </a:xfrm>
            <a:custGeom>
              <a:avLst/>
              <a:gdLst>
                <a:gd name="T0" fmla="*/ 0 w 48"/>
                <a:gd name="T1" fmla="*/ 0 h 40"/>
                <a:gd name="T2" fmla="*/ 0 w 48"/>
                <a:gd name="T3" fmla="*/ 40 h 40"/>
                <a:gd name="T4" fmla="*/ 12 w 48"/>
                <a:gd name="T5" fmla="*/ 40 h 40"/>
                <a:gd name="T6" fmla="*/ 48 w 48"/>
                <a:gd name="T7" fmla="*/ 0 h 40"/>
                <a:gd name="T8" fmla="*/ 0 w 48"/>
                <a:gd name="T9" fmla="*/ 0 h 40"/>
              </a:gdLst>
              <a:ahLst/>
              <a:cxnLst>
                <a:cxn ang="0">
                  <a:pos x="T0" y="T1"/>
                </a:cxn>
                <a:cxn ang="0">
                  <a:pos x="T2" y="T3"/>
                </a:cxn>
                <a:cxn ang="0">
                  <a:pos x="T4" y="T5"/>
                </a:cxn>
                <a:cxn ang="0">
                  <a:pos x="T6" y="T7"/>
                </a:cxn>
                <a:cxn ang="0">
                  <a:pos x="T8" y="T9"/>
                </a:cxn>
              </a:cxnLst>
              <a:rect l="0" t="0" r="r" b="b"/>
              <a:pathLst>
                <a:path w="48" h="40">
                  <a:moveTo>
                    <a:pt x="0" y="0"/>
                  </a:moveTo>
                  <a:lnTo>
                    <a:pt x="0" y="40"/>
                  </a:lnTo>
                  <a:lnTo>
                    <a:pt x="12" y="40"/>
                  </a:lnTo>
                  <a:lnTo>
                    <a:pt x="48" y="0"/>
                  </a:lnTo>
                  <a:lnTo>
                    <a:pt x="0" y="0"/>
                  </a:lnTo>
                  <a:close/>
                </a:path>
              </a:pathLst>
            </a:custGeom>
            <a:solidFill>
              <a:srgbClr val="479A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9" name="Rectangle 41">
              <a:extLst>
                <a:ext uri="{FF2B5EF4-FFF2-40B4-BE49-F238E27FC236}">
                  <a16:creationId xmlns:a16="http://schemas.microsoft.com/office/drawing/2014/main" id="{68438236-AB4C-4484-A933-F324DC484D9E}"/>
                </a:ext>
              </a:extLst>
            </p:cNvPr>
            <p:cNvSpPr>
              <a:spLocks noChangeArrowheads="1"/>
            </p:cNvSpPr>
            <p:nvPr/>
          </p:nvSpPr>
          <p:spPr bwMode="auto">
            <a:xfrm>
              <a:off x="4892676" y="3787784"/>
              <a:ext cx="98425" cy="61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300" name="Rectangle 42">
              <a:extLst>
                <a:ext uri="{FF2B5EF4-FFF2-40B4-BE49-F238E27FC236}">
                  <a16:creationId xmlns:a16="http://schemas.microsoft.com/office/drawing/2014/main" id="{435D7025-0197-404D-B63A-D928985EF668}"/>
                </a:ext>
              </a:extLst>
            </p:cNvPr>
            <p:cNvSpPr>
              <a:spLocks noChangeArrowheads="1"/>
            </p:cNvSpPr>
            <p:nvPr/>
          </p:nvSpPr>
          <p:spPr bwMode="auto">
            <a:xfrm>
              <a:off x="4892676" y="3857634"/>
              <a:ext cx="98425" cy="63500"/>
            </a:xfrm>
            <a:prstGeom prst="rect">
              <a:avLst/>
            </a:prstGeom>
            <a:solidFill>
              <a:srgbClr val="0072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grpSp>
      <p:pic>
        <p:nvPicPr>
          <p:cNvPr id="135" name="Graphic 134">
            <a:extLst>
              <a:ext uri="{FF2B5EF4-FFF2-40B4-BE49-F238E27FC236}">
                <a16:creationId xmlns:a16="http://schemas.microsoft.com/office/drawing/2014/main" id="{66FF1DD2-91B1-4889-B3B7-76AE71E6B5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3877" y="2582030"/>
            <a:ext cx="254466" cy="289165"/>
          </a:xfrm>
          <a:prstGeom prst="rect">
            <a:avLst/>
          </a:prstGeom>
        </p:spPr>
      </p:pic>
      <p:cxnSp>
        <p:nvCxnSpPr>
          <p:cNvPr id="142" name="Connector: Elbow 141">
            <a:extLst>
              <a:ext uri="{FF2B5EF4-FFF2-40B4-BE49-F238E27FC236}">
                <a16:creationId xmlns:a16="http://schemas.microsoft.com/office/drawing/2014/main" id="{A9C078EF-1A3A-4A3B-A4B5-0DF573F6C65C}"/>
              </a:ext>
            </a:extLst>
          </p:cNvPr>
          <p:cNvCxnSpPr>
            <a:cxnSpLocks/>
            <a:stCxn id="61" idx="3"/>
            <a:endCxn id="220" idx="1"/>
          </p:cNvCxnSpPr>
          <p:nvPr/>
        </p:nvCxnSpPr>
        <p:spPr>
          <a:xfrm>
            <a:off x="2995924" y="2887620"/>
            <a:ext cx="4434228" cy="2342"/>
          </a:xfrm>
          <a:prstGeom prst="bentConnector3">
            <a:avLst>
              <a:gd name="adj1" fmla="val 50000"/>
            </a:avLst>
          </a:prstGeom>
          <a:ln w="19050">
            <a:solidFill>
              <a:srgbClr val="50E6FF"/>
            </a:solidFill>
            <a:prstDash val="solid"/>
            <a:headEnd type="none" w="lg"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27C6ABA7-125F-420F-932A-37A4C28EC0C5}"/>
              </a:ext>
            </a:extLst>
          </p:cNvPr>
          <p:cNvCxnSpPr>
            <a:cxnSpLocks/>
            <a:endCxn id="61" idx="3"/>
          </p:cNvCxnSpPr>
          <p:nvPr/>
        </p:nvCxnSpPr>
        <p:spPr>
          <a:xfrm rot="5400000" flipH="1" flipV="1">
            <a:off x="2298349" y="3020836"/>
            <a:ext cx="830790" cy="564359"/>
          </a:xfrm>
          <a:prstGeom prst="bentConnector4">
            <a:avLst>
              <a:gd name="adj1" fmla="val 394"/>
              <a:gd name="adj2" fmla="val 101125"/>
            </a:avLst>
          </a:prstGeom>
          <a:ln w="19050">
            <a:solidFill>
              <a:srgbClr val="50E6FF">
                <a:alpha val="75000"/>
              </a:srgbClr>
            </a:solidFill>
          </a:ln>
        </p:spPr>
        <p:style>
          <a:lnRef idx="1">
            <a:schemeClr val="accent1"/>
          </a:lnRef>
          <a:fillRef idx="0">
            <a:schemeClr val="accent1"/>
          </a:fillRef>
          <a:effectRef idx="0">
            <a:schemeClr val="accent1"/>
          </a:effectRef>
          <a:fontRef idx="minor">
            <a:schemeClr val="tx1"/>
          </a:fontRef>
        </p:style>
      </p:cxnSp>
      <p:sp>
        <p:nvSpPr>
          <p:cNvPr id="319" name="TextBox 318">
            <a:extLst>
              <a:ext uri="{FF2B5EF4-FFF2-40B4-BE49-F238E27FC236}">
                <a16:creationId xmlns:a16="http://schemas.microsoft.com/office/drawing/2014/main" id="{7EB630EE-F2DD-490B-A91C-DDCB129ED8F2}"/>
              </a:ext>
            </a:extLst>
          </p:cNvPr>
          <p:cNvSpPr txBox="1"/>
          <p:nvPr/>
        </p:nvSpPr>
        <p:spPr>
          <a:xfrm>
            <a:off x="9795410" y="2197384"/>
            <a:ext cx="2374546" cy="184666"/>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https://aiastorageacctpoc.blob.core.windows.net/</a:t>
            </a:r>
          </a:p>
        </p:txBody>
      </p:sp>
      <p:pic>
        <p:nvPicPr>
          <p:cNvPr id="468" name="Picture 2" descr="Download Microsoft Azure (Windows Azure) Logo in SVG Vector or PNG File  Format - Logo.wine">
            <a:extLst>
              <a:ext uri="{FF2B5EF4-FFF2-40B4-BE49-F238E27FC236}">
                <a16:creationId xmlns:a16="http://schemas.microsoft.com/office/drawing/2014/main" id="{4139AC50-3C14-4245-A806-E5B0796EC7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34746" y="1721371"/>
            <a:ext cx="515788" cy="343859"/>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75907C7B-4FE3-4242-BC36-4633AC2CB05E}"/>
              </a:ext>
            </a:extLst>
          </p:cNvPr>
          <p:cNvCxnSpPr>
            <a:cxnSpLocks/>
          </p:cNvCxnSpPr>
          <p:nvPr/>
        </p:nvCxnSpPr>
        <p:spPr>
          <a:xfrm>
            <a:off x="7643550" y="2192334"/>
            <a:ext cx="4554000" cy="0"/>
          </a:xfrm>
          <a:prstGeom prst="line">
            <a:avLst/>
          </a:prstGeom>
          <a:noFill/>
          <a:ln w="6350" cap="flat" cmpd="sng" algn="ctr">
            <a:solidFill>
              <a:srgbClr val="000000">
                <a:alpha val="25000"/>
              </a:srgbClr>
            </a:solidFill>
            <a:prstDash val="dash"/>
            <a:headEnd type="none" w="lg" len="med"/>
            <a:tailEnd type="none" w="lg" len="med"/>
          </a:ln>
          <a:effectLst/>
        </p:spPr>
      </p:cxnSp>
      <p:cxnSp>
        <p:nvCxnSpPr>
          <p:cNvPr id="1042" name="Straight Connector 1041">
            <a:extLst>
              <a:ext uri="{FF2B5EF4-FFF2-40B4-BE49-F238E27FC236}">
                <a16:creationId xmlns:a16="http://schemas.microsoft.com/office/drawing/2014/main" id="{38C3201F-9C29-420D-A477-14BFDE620E58}"/>
              </a:ext>
            </a:extLst>
          </p:cNvPr>
          <p:cNvCxnSpPr>
            <a:cxnSpLocks/>
          </p:cNvCxnSpPr>
          <p:nvPr/>
        </p:nvCxnSpPr>
        <p:spPr>
          <a:xfrm>
            <a:off x="7644534" y="2383718"/>
            <a:ext cx="4554000" cy="0"/>
          </a:xfrm>
          <a:prstGeom prst="line">
            <a:avLst/>
          </a:prstGeom>
          <a:noFill/>
          <a:ln w="6350" cap="flat" cmpd="sng" algn="ctr">
            <a:solidFill>
              <a:srgbClr val="000000">
                <a:alpha val="25000"/>
              </a:srgbClr>
            </a:solidFill>
            <a:prstDash val="dash"/>
            <a:headEnd type="none" w="lg" len="med"/>
            <a:tailEnd type="none" w="lg" len="med"/>
          </a:ln>
          <a:effectLst/>
        </p:spPr>
      </p:cxnSp>
      <p:sp>
        <p:nvSpPr>
          <p:cNvPr id="545" name="Rectangle 544">
            <a:extLst>
              <a:ext uri="{FF2B5EF4-FFF2-40B4-BE49-F238E27FC236}">
                <a16:creationId xmlns:a16="http://schemas.microsoft.com/office/drawing/2014/main" id="{00B627CB-EFFC-47CD-9843-3B73DDEDE8AD}"/>
              </a:ext>
            </a:extLst>
          </p:cNvPr>
          <p:cNvSpPr/>
          <p:nvPr/>
        </p:nvSpPr>
        <p:spPr bwMode="auto">
          <a:xfrm>
            <a:off x="7548306" y="3966717"/>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Domain Masking</a:t>
            </a:r>
          </a:p>
        </p:txBody>
      </p:sp>
      <p:pic>
        <p:nvPicPr>
          <p:cNvPr id="1051" name="Graphic 1050">
            <a:extLst>
              <a:ext uri="{FF2B5EF4-FFF2-40B4-BE49-F238E27FC236}">
                <a16:creationId xmlns:a16="http://schemas.microsoft.com/office/drawing/2014/main" id="{41E9D7B4-E299-4ABF-A696-245C4443E7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23415" y="4053534"/>
            <a:ext cx="249781" cy="249781"/>
          </a:xfrm>
          <a:prstGeom prst="rect">
            <a:avLst/>
          </a:prstGeom>
        </p:spPr>
      </p:pic>
      <p:sp>
        <p:nvSpPr>
          <p:cNvPr id="1052" name="Rectangle 1051">
            <a:extLst>
              <a:ext uri="{FF2B5EF4-FFF2-40B4-BE49-F238E27FC236}">
                <a16:creationId xmlns:a16="http://schemas.microsoft.com/office/drawing/2014/main" id="{91A9252E-9C05-4D62-A3A4-2496B3B5D115}"/>
              </a:ext>
            </a:extLst>
          </p:cNvPr>
          <p:cNvSpPr/>
          <p:nvPr/>
        </p:nvSpPr>
        <p:spPr bwMode="auto">
          <a:xfrm>
            <a:off x="7430152" y="4333303"/>
            <a:ext cx="2219888" cy="382231"/>
          </a:xfrm>
          <a:prstGeom prst="rect">
            <a:avLst/>
          </a:prstGeom>
          <a:gradFill flip="none" rotWithShape="1">
            <a:gsLst>
              <a:gs pos="0">
                <a:srgbClr val="0078D4">
                  <a:alpha val="10000"/>
                </a:srgbClr>
              </a:gs>
              <a:gs pos="100000">
                <a:srgbClr val="ABDBFF">
                  <a:alpha val="50000"/>
                </a:srgbClr>
              </a:gs>
            </a:gsLst>
            <a:lin ang="2700000" scaled="1"/>
            <a:tileRect/>
          </a:gradFill>
          <a:ln w="6350" cap="flat" cmpd="sng" algn="ctr">
            <a:solidFill>
              <a:schemeClr val="bg2">
                <a:lumMod val="90000"/>
              </a:schemeClr>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574" name="Graphic 573">
            <a:extLst>
              <a:ext uri="{FF2B5EF4-FFF2-40B4-BE49-F238E27FC236}">
                <a16:creationId xmlns:a16="http://schemas.microsoft.com/office/drawing/2014/main" id="{8DA7E92A-6C35-4350-A9B7-0E957DABAAD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58236" y="4361536"/>
            <a:ext cx="334932" cy="334932"/>
          </a:xfrm>
          <a:prstGeom prst="rect">
            <a:avLst/>
          </a:prstGeom>
          <a:effectLst>
            <a:outerShdw blurRad="50800" dist="38100" dir="2700000" algn="tl" rotWithShape="0">
              <a:srgbClr val="50E6FF">
                <a:alpha val="40000"/>
              </a:srgbClr>
            </a:outerShdw>
          </a:effectLst>
        </p:spPr>
      </p:pic>
      <p:sp>
        <p:nvSpPr>
          <p:cNvPr id="1054" name="Rectangle 1053">
            <a:extLst>
              <a:ext uri="{FF2B5EF4-FFF2-40B4-BE49-F238E27FC236}">
                <a16:creationId xmlns:a16="http://schemas.microsoft.com/office/drawing/2014/main" id="{DD25323C-BC4E-4638-A3B9-21C0CF820F6F}"/>
              </a:ext>
            </a:extLst>
          </p:cNvPr>
          <p:cNvSpPr/>
          <p:nvPr/>
        </p:nvSpPr>
        <p:spPr bwMode="auto">
          <a:xfrm>
            <a:off x="7423415" y="4335044"/>
            <a:ext cx="2333204"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CDN Profile</a:t>
            </a:r>
            <a:b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b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For SSL Termination</a:t>
            </a:r>
            <a:endParaRPr kumimoji="0" lang="en-US" sz="9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sp>
        <p:nvSpPr>
          <p:cNvPr id="1064" name="TextBox 1063">
            <a:extLst>
              <a:ext uri="{FF2B5EF4-FFF2-40B4-BE49-F238E27FC236}">
                <a16:creationId xmlns:a16="http://schemas.microsoft.com/office/drawing/2014/main" id="{2EFF85CC-DAC2-4771-9E8D-0A861A55B215}"/>
              </a:ext>
            </a:extLst>
          </p:cNvPr>
          <p:cNvSpPr txBox="1"/>
          <p:nvPr/>
        </p:nvSpPr>
        <p:spPr>
          <a:xfrm>
            <a:off x="9795409" y="4430562"/>
            <a:ext cx="1847718" cy="184666"/>
          </a:xfrm>
          <a:prstGeom prst="rect">
            <a:avLst/>
          </a:prstGeom>
          <a:noFill/>
        </p:spPr>
        <p:txBody>
          <a:bodyPr wrap="square"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https://aiafilesdemo.azureedge.net</a:t>
            </a:r>
          </a:p>
        </p:txBody>
      </p:sp>
      <p:cxnSp>
        <p:nvCxnSpPr>
          <p:cNvPr id="1066" name="Straight Connector 1065">
            <a:extLst>
              <a:ext uri="{FF2B5EF4-FFF2-40B4-BE49-F238E27FC236}">
                <a16:creationId xmlns:a16="http://schemas.microsoft.com/office/drawing/2014/main" id="{16E72B4E-EBA0-48A2-AEB7-93B13F428F0B}"/>
              </a:ext>
            </a:extLst>
          </p:cNvPr>
          <p:cNvCxnSpPr>
            <a:cxnSpLocks/>
          </p:cNvCxnSpPr>
          <p:nvPr/>
        </p:nvCxnSpPr>
        <p:spPr>
          <a:xfrm>
            <a:off x="9649038" y="4332476"/>
            <a:ext cx="2548512" cy="0"/>
          </a:xfrm>
          <a:prstGeom prst="line">
            <a:avLst/>
          </a:prstGeom>
          <a:noFill/>
          <a:ln w="6350" cap="flat" cmpd="sng" algn="ctr">
            <a:solidFill>
              <a:srgbClr val="000000">
                <a:alpha val="25000"/>
              </a:srgbClr>
            </a:solidFill>
            <a:prstDash val="dash"/>
            <a:headEnd type="none" w="lg" len="med"/>
            <a:tailEnd type="none" w="lg" len="med"/>
          </a:ln>
          <a:effectLst/>
        </p:spPr>
      </p:cxnSp>
      <p:cxnSp>
        <p:nvCxnSpPr>
          <p:cNvPr id="1067" name="Straight Connector 1066">
            <a:extLst>
              <a:ext uri="{FF2B5EF4-FFF2-40B4-BE49-F238E27FC236}">
                <a16:creationId xmlns:a16="http://schemas.microsoft.com/office/drawing/2014/main" id="{741ED2A0-7A78-4AB1-A428-5D75AD7C02AE}"/>
              </a:ext>
            </a:extLst>
          </p:cNvPr>
          <p:cNvCxnSpPr>
            <a:cxnSpLocks/>
          </p:cNvCxnSpPr>
          <p:nvPr/>
        </p:nvCxnSpPr>
        <p:spPr>
          <a:xfrm>
            <a:off x="9649038" y="4708844"/>
            <a:ext cx="2557613" cy="0"/>
          </a:xfrm>
          <a:prstGeom prst="line">
            <a:avLst/>
          </a:prstGeom>
          <a:noFill/>
          <a:ln w="6350" cap="flat" cmpd="sng" algn="ctr">
            <a:solidFill>
              <a:srgbClr val="000000">
                <a:alpha val="25000"/>
              </a:srgbClr>
            </a:solidFill>
            <a:prstDash val="dash"/>
            <a:headEnd type="none" w="lg" len="med"/>
            <a:tailEnd type="none" w="lg" len="med"/>
          </a:ln>
          <a:effectLst/>
        </p:spPr>
      </p:cxnSp>
      <p:grpSp>
        <p:nvGrpSpPr>
          <p:cNvPr id="1084" name="Group 1083">
            <a:extLst>
              <a:ext uri="{FF2B5EF4-FFF2-40B4-BE49-F238E27FC236}">
                <a16:creationId xmlns:a16="http://schemas.microsoft.com/office/drawing/2014/main" id="{D1317DF6-DF18-4985-A585-CF0F1704BA6B}"/>
              </a:ext>
            </a:extLst>
          </p:cNvPr>
          <p:cNvGrpSpPr/>
          <p:nvPr/>
        </p:nvGrpSpPr>
        <p:grpSpPr>
          <a:xfrm>
            <a:off x="4102738" y="2384690"/>
            <a:ext cx="2477142" cy="404075"/>
            <a:chOff x="4438212" y="2476791"/>
            <a:chExt cx="2477142" cy="404075"/>
          </a:xfrm>
        </p:grpSpPr>
        <p:grpSp>
          <p:nvGrpSpPr>
            <p:cNvPr id="1083" name="Group 1082">
              <a:extLst>
                <a:ext uri="{FF2B5EF4-FFF2-40B4-BE49-F238E27FC236}">
                  <a16:creationId xmlns:a16="http://schemas.microsoft.com/office/drawing/2014/main" id="{DBD2192C-2BD8-4F54-AA80-8CC74E551997}"/>
                </a:ext>
              </a:extLst>
            </p:cNvPr>
            <p:cNvGrpSpPr/>
            <p:nvPr/>
          </p:nvGrpSpPr>
          <p:grpSpPr>
            <a:xfrm>
              <a:off x="4438212" y="2583771"/>
              <a:ext cx="190466" cy="176454"/>
              <a:chOff x="4438212" y="2583771"/>
              <a:chExt cx="190466" cy="176454"/>
            </a:xfrm>
          </p:grpSpPr>
          <p:sp>
            <p:nvSpPr>
              <p:cNvPr id="1080" name="Freeform: Shape 1079">
                <a:extLst>
                  <a:ext uri="{FF2B5EF4-FFF2-40B4-BE49-F238E27FC236}">
                    <a16:creationId xmlns:a16="http://schemas.microsoft.com/office/drawing/2014/main" id="{9F2AB571-A4CF-447F-9B8F-98CAEC5CC8F5}"/>
                  </a:ext>
                </a:extLst>
              </p:cNvPr>
              <p:cNvSpPr/>
              <p:nvPr/>
            </p:nvSpPr>
            <p:spPr>
              <a:xfrm rot="16200000">
                <a:off x="4507060" y="2568979"/>
                <a:ext cx="21956" cy="97874"/>
              </a:xfrm>
              <a:custGeom>
                <a:avLst/>
                <a:gdLst>
                  <a:gd name="connsiteX0" fmla="*/ 12281 w 21956"/>
                  <a:gd name="connsiteY0" fmla="*/ 0 h 97874"/>
                  <a:gd name="connsiteX1" fmla="*/ 21957 w 21956"/>
                  <a:gd name="connsiteY1" fmla="*/ 0 h 97874"/>
                  <a:gd name="connsiteX2" fmla="*/ 21957 w 21956"/>
                  <a:gd name="connsiteY2" fmla="*/ 97875 h 97874"/>
                  <a:gd name="connsiteX3" fmla="*/ 12281 w 21956"/>
                  <a:gd name="connsiteY3" fmla="*/ 97875 h 97874"/>
                  <a:gd name="connsiteX4" fmla="*/ 9676 w 21956"/>
                  <a:gd name="connsiteY4" fmla="*/ 97875 h 97874"/>
                  <a:gd name="connsiteX5" fmla="*/ 0 w 21956"/>
                  <a:gd name="connsiteY5" fmla="*/ 97875 h 97874"/>
                  <a:gd name="connsiteX6" fmla="*/ 0 w 21956"/>
                  <a:gd name="connsiteY6" fmla="*/ 0 h 97874"/>
                  <a:gd name="connsiteX7" fmla="*/ 9676 w 21956"/>
                  <a:gd name="connsiteY7" fmla="*/ 0 h 9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6" h="97874">
                    <a:moveTo>
                      <a:pt x="12281" y="0"/>
                    </a:moveTo>
                    <a:cubicBezTo>
                      <a:pt x="17625" y="0"/>
                      <a:pt x="21957" y="0"/>
                      <a:pt x="21957" y="0"/>
                    </a:cubicBezTo>
                    <a:lnTo>
                      <a:pt x="21957" y="97875"/>
                    </a:lnTo>
                    <a:cubicBezTo>
                      <a:pt x="21957" y="97875"/>
                      <a:pt x="17625" y="97875"/>
                      <a:pt x="12281" y="97875"/>
                    </a:cubicBezTo>
                    <a:lnTo>
                      <a:pt x="9676" y="97875"/>
                    </a:lnTo>
                    <a:cubicBezTo>
                      <a:pt x="4332" y="97875"/>
                      <a:pt x="0" y="97875"/>
                      <a:pt x="0" y="97875"/>
                    </a:cubicBezTo>
                    <a:lnTo>
                      <a:pt x="0" y="0"/>
                    </a:lnTo>
                    <a:cubicBezTo>
                      <a:pt x="0" y="0"/>
                      <a:pt x="4332" y="0"/>
                      <a:pt x="9676" y="0"/>
                    </a:cubicBezTo>
                    <a:close/>
                  </a:path>
                </a:pathLst>
              </a:custGeom>
              <a:solidFill>
                <a:srgbClr val="B3B3B3"/>
              </a:solidFill>
              <a:ln w="1852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CA"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81" name="Freeform: Shape 1080">
                <a:extLst>
                  <a:ext uri="{FF2B5EF4-FFF2-40B4-BE49-F238E27FC236}">
                    <a16:creationId xmlns:a16="http://schemas.microsoft.com/office/drawing/2014/main" id="{01023704-F5AD-4B46-BF1B-74DC58684DC5}"/>
                  </a:ext>
                </a:extLst>
              </p:cNvPr>
              <p:cNvSpPr/>
              <p:nvPr/>
            </p:nvSpPr>
            <p:spPr>
              <a:xfrm rot="16200000">
                <a:off x="4476171" y="2613450"/>
                <a:ext cx="21956" cy="97874"/>
              </a:xfrm>
              <a:custGeom>
                <a:avLst/>
                <a:gdLst>
                  <a:gd name="connsiteX0" fmla="*/ 12281 w 21956"/>
                  <a:gd name="connsiteY0" fmla="*/ 0 h 97874"/>
                  <a:gd name="connsiteX1" fmla="*/ 21957 w 21956"/>
                  <a:gd name="connsiteY1" fmla="*/ 0 h 97874"/>
                  <a:gd name="connsiteX2" fmla="*/ 21957 w 21956"/>
                  <a:gd name="connsiteY2" fmla="*/ 97875 h 97874"/>
                  <a:gd name="connsiteX3" fmla="*/ 12281 w 21956"/>
                  <a:gd name="connsiteY3" fmla="*/ 97875 h 97874"/>
                  <a:gd name="connsiteX4" fmla="*/ 9676 w 21956"/>
                  <a:gd name="connsiteY4" fmla="*/ 97875 h 97874"/>
                  <a:gd name="connsiteX5" fmla="*/ 0 w 21956"/>
                  <a:gd name="connsiteY5" fmla="*/ 97875 h 97874"/>
                  <a:gd name="connsiteX6" fmla="*/ 0 w 21956"/>
                  <a:gd name="connsiteY6" fmla="*/ 0 h 97874"/>
                  <a:gd name="connsiteX7" fmla="*/ 9676 w 21956"/>
                  <a:gd name="connsiteY7" fmla="*/ 0 h 9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6" h="97874">
                    <a:moveTo>
                      <a:pt x="12281" y="0"/>
                    </a:moveTo>
                    <a:cubicBezTo>
                      <a:pt x="17625" y="0"/>
                      <a:pt x="21957" y="0"/>
                      <a:pt x="21957" y="0"/>
                    </a:cubicBezTo>
                    <a:lnTo>
                      <a:pt x="21957" y="97875"/>
                    </a:lnTo>
                    <a:cubicBezTo>
                      <a:pt x="21957" y="97875"/>
                      <a:pt x="17625" y="97875"/>
                      <a:pt x="12281" y="97875"/>
                    </a:cubicBezTo>
                    <a:lnTo>
                      <a:pt x="9676" y="97875"/>
                    </a:lnTo>
                    <a:cubicBezTo>
                      <a:pt x="4332" y="97875"/>
                      <a:pt x="0" y="97875"/>
                      <a:pt x="0" y="97875"/>
                    </a:cubicBezTo>
                    <a:lnTo>
                      <a:pt x="0" y="0"/>
                    </a:lnTo>
                    <a:cubicBezTo>
                      <a:pt x="0" y="0"/>
                      <a:pt x="4332" y="0"/>
                      <a:pt x="9676" y="0"/>
                    </a:cubicBezTo>
                    <a:close/>
                  </a:path>
                </a:pathLst>
              </a:custGeom>
              <a:solidFill>
                <a:srgbClr val="A3A3A3"/>
              </a:solidFill>
              <a:ln w="1852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CA"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82" name="Freeform: Shape 1081">
                <a:extLst>
                  <a:ext uri="{FF2B5EF4-FFF2-40B4-BE49-F238E27FC236}">
                    <a16:creationId xmlns:a16="http://schemas.microsoft.com/office/drawing/2014/main" id="{C0B72441-F836-4D3A-AC78-0E612B2106B7}"/>
                  </a:ext>
                </a:extLst>
              </p:cNvPr>
              <p:cNvSpPr/>
              <p:nvPr/>
            </p:nvSpPr>
            <p:spPr>
              <a:xfrm rot="16200000">
                <a:off x="4507060" y="2657922"/>
                <a:ext cx="21956" cy="97874"/>
              </a:xfrm>
              <a:custGeom>
                <a:avLst/>
                <a:gdLst>
                  <a:gd name="connsiteX0" fmla="*/ 12281 w 21956"/>
                  <a:gd name="connsiteY0" fmla="*/ 0 h 97874"/>
                  <a:gd name="connsiteX1" fmla="*/ 21957 w 21956"/>
                  <a:gd name="connsiteY1" fmla="*/ 0 h 97874"/>
                  <a:gd name="connsiteX2" fmla="*/ 21957 w 21956"/>
                  <a:gd name="connsiteY2" fmla="*/ 97875 h 97874"/>
                  <a:gd name="connsiteX3" fmla="*/ 12281 w 21956"/>
                  <a:gd name="connsiteY3" fmla="*/ 97875 h 97874"/>
                  <a:gd name="connsiteX4" fmla="*/ 9676 w 21956"/>
                  <a:gd name="connsiteY4" fmla="*/ 97875 h 97874"/>
                  <a:gd name="connsiteX5" fmla="*/ 0 w 21956"/>
                  <a:gd name="connsiteY5" fmla="*/ 97875 h 97874"/>
                  <a:gd name="connsiteX6" fmla="*/ 0 w 21956"/>
                  <a:gd name="connsiteY6" fmla="*/ 0 h 97874"/>
                  <a:gd name="connsiteX7" fmla="*/ 9676 w 21956"/>
                  <a:gd name="connsiteY7" fmla="*/ 0 h 9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6" h="97874">
                    <a:moveTo>
                      <a:pt x="12281" y="0"/>
                    </a:moveTo>
                    <a:cubicBezTo>
                      <a:pt x="17625" y="0"/>
                      <a:pt x="21957" y="0"/>
                      <a:pt x="21957" y="0"/>
                    </a:cubicBezTo>
                    <a:lnTo>
                      <a:pt x="21957" y="97875"/>
                    </a:lnTo>
                    <a:cubicBezTo>
                      <a:pt x="21957" y="97875"/>
                      <a:pt x="17625" y="97875"/>
                      <a:pt x="12281" y="97875"/>
                    </a:cubicBezTo>
                    <a:lnTo>
                      <a:pt x="9676" y="97875"/>
                    </a:lnTo>
                    <a:cubicBezTo>
                      <a:pt x="4332" y="97875"/>
                      <a:pt x="0" y="97875"/>
                      <a:pt x="0" y="97875"/>
                    </a:cubicBezTo>
                    <a:lnTo>
                      <a:pt x="0" y="0"/>
                    </a:lnTo>
                    <a:cubicBezTo>
                      <a:pt x="0" y="0"/>
                      <a:pt x="4332" y="0"/>
                      <a:pt x="9676" y="0"/>
                    </a:cubicBezTo>
                    <a:close/>
                  </a:path>
                </a:pathLst>
              </a:custGeom>
              <a:solidFill>
                <a:srgbClr val="7A7A7A"/>
              </a:solidFill>
              <a:ln w="1852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CA"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1072" name="Graphic 1071">
                <a:extLst>
                  <a:ext uri="{FF2B5EF4-FFF2-40B4-BE49-F238E27FC236}">
                    <a16:creationId xmlns:a16="http://schemas.microsoft.com/office/drawing/2014/main" id="{3316B30B-1EE3-4EFD-AFCC-57EC40BE32E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87050" y="2583771"/>
                <a:ext cx="141628" cy="176454"/>
              </a:xfrm>
              <a:prstGeom prst="rect">
                <a:avLst/>
              </a:prstGeom>
            </p:spPr>
          </p:pic>
        </p:grpSp>
        <p:sp>
          <p:nvSpPr>
            <p:cNvPr id="1073" name="Rectangle 1072">
              <a:extLst>
                <a:ext uri="{FF2B5EF4-FFF2-40B4-BE49-F238E27FC236}">
                  <a16:creationId xmlns:a16="http://schemas.microsoft.com/office/drawing/2014/main" id="{0E069898-3878-4EAA-A2C8-FCF9010726A1}"/>
                </a:ext>
              </a:extLst>
            </p:cNvPr>
            <p:cNvSpPr/>
            <p:nvPr/>
          </p:nvSpPr>
          <p:spPr bwMode="auto">
            <a:xfrm>
              <a:off x="4497583" y="2476791"/>
              <a:ext cx="241777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Parallel </a:t>
              </a:r>
              <a:r>
                <a:rPr kumimoji="0" lang="en-US" sz="900" b="0" i="0" u="sng" strike="noStrike" kern="1200" cap="none" spc="0" normalizeH="0" noProof="0" dirty="0">
                  <a:ln>
                    <a:noFill/>
                  </a:ln>
                  <a:gradFill>
                    <a:gsLst>
                      <a:gs pos="0">
                        <a:srgbClr val="00B0F0"/>
                      </a:gs>
                      <a:gs pos="100000">
                        <a:schemeClr val="accent1"/>
                      </a:gs>
                    </a:gsLst>
                    <a:lin ang="5400000" scaled="1"/>
                  </a:gradFill>
                  <a:effectLst/>
                  <a:uLnTx/>
                  <a:uFill>
                    <a:solidFill>
                      <a:srgbClr val="7CECFF"/>
                    </a:solidFill>
                  </a:uFill>
                  <a:latin typeface="Segoe UI Semibold"/>
                  <a:ea typeface="Segoe UI" pitchFamily="34" charset="0"/>
                  <a:cs typeface="Cascadia Code" panose="020B0609020000020004" pitchFamily="49" charset="0"/>
                </a:rPr>
                <a:t>Sync</a:t>
              </a: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 operations via </a:t>
              </a:r>
              <a:r>
                <a:rPr kumimoji="0" lang="en-US" sz="900" b="0" i="0" u="none" strike="noStrike" kern="1200" cap="none" spc="0" normalizeH="0" baseline="0" noProof="0" dirty="0" err="1">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AzCopy</a:t>
              </a:r>
              <a:endPar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Can be over MPLS/Whitelisted IPs only</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sp>
        <p:nvSpPr>
          <p:cNvPr id="1085" name="Rectangle 1084">
            <a:extLst>
              <a:ext uri="{FF2B5EF4-FFF2-40B4-BE49-F238E27FC236}">
                <a16:creationId xmlns:a16="http://schemas.microsoft.com/office/drawing/2014/main" id="{0CBC6C9F-13DD-4D15-B67D-5A27B7DE0A16}"/>
              </a:ext>
            </a:extLst>
          </p:cNvPr>
          <p:cNvSpPr/>
          <p:nvPr/>
        </p:nvSpPr>
        <p:spPr bwMode="auto">
          <a:xfrm>
            <a:off x="9789623" y="4772589"/>
            <a:ext cx="2407928" cy="380489"/>
          </a:xfrm>
          <a:prstGeom prst="rect">
            <a:avLst/>
          </a:prstGeom>
          <a:solidFill>
            <a:srgbClr val="50E6FF">
              <a:alpha val="15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27" name="Rectangle 526">
            <a:extLst>
              <a:ext uri="{FF2B5EF4-FFF2-40B4-BE49-F238E27FC236}">
                <a16:creationId xmlns:a16="http://schemas.microsoft.com/office/drawing/2014/main" id="{53F3B281-A05D-4C55-9A78-05FDC67C6D92}"/>
              </a:ext>
            </a:extLst>
          </p:cNvPr>
          <p:cNvSpPr/>
          <p:nvPr/>
        </p:nvSpPr>
        <p:spPr bwMode="auto">
          <a:xfrm>
            <a:off x="7423415" y="4772589"/>
            <a:ext cx="2333204"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DNS Registrar</a:t>
            </a:r>
            <a:b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b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Can be non-Azure</a:t>
            </a:r>
            <a:endParaRPr kumimoji="0" lang="en-US" sz="9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sp>
        <p:nvSpPr>
          <p:cNvPr id="529" name="TextBox 528">
            <a:extLst>
              <a:ext uri="{FF2B5EF4-FFF2-40B4-BE49-F238E27FC236}">
                <a16:creationId xmlns:a16="http://schemas.microsoft.com/office/drawing/2014/main" id="{32CC92A1-CBFB-4892-9454-EC6AB897CE19}"/>
              </a:ext>
            </a:extLst>
          </p:cNvPr>
          <p:cNvSpPr txBox="1"/>
          <p:nvPr/>
        </p:nvSpPr>
        <p:spPr>
          <a:xfrm>
            <a:off x="9795409" y="4868107"/>
            <a:ext cx="1885033" cy="184666"/>
          </a:xfrm>
          <a:prstGeom prst="rect">
            <a:avLst/>
          </a:prstGeom>
          <a:noFill/>
        </p:spPr>
        <p:txBody>
          <a:bodyPr wrap="square"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https://files.yourdomain.com</a:t>
            </a:r>
          </a:p>
        </p:txBody>
      </p:sp>
      <p:cxnSp>
        <p:nvCxnSpPr>
          <p:cNvPr id="530" name="Straight Connector 529">
            <a:extLst>
              <a:ext uri="{FF2B5EF4-FFF2-40B4-BE49-F238E27FC236}">
                <a16:creationId xmlns:a16="http://schemas.microsoft.com/office/drawing/2014/main" id="{97C14994-77EC-4275-996F-158A0B10C1E1}"/>
              </a:ext>
            </a:extLst>
          </p:cNvPr>
          <p:cNvCxnSpPr>
            <a:cxnSpLocks/>
          </p:cNvCxnSpPr>
          <p:nvPr/>
        </p:nvCxnSpPr>
        <p:spPr>
          <a:xfrm>
            <a:off x="9649038" y="4770021"/>
            <a:ext cx="2548512" cy="0"/>
          </a:xfrm>
          <a:prstGeom prst="line">
            <a:avLst/>
          </a:prstGeom>
          <a:noFill/>
          <a:ln w="6350" cap="flat" cmpd="sng" algn="ctr">
            <a:solidFill>
              <a:srgbClr val="000000">
                <a:alpha val="25000"/>
              </a:srgbClr>
            </a:solidFill>
            <a:prstDash val="dash"/>
            <a:headEnd type="none" w="lg" len="med"/>
            <a:tailEnd type="none" w="lg" len="med"/>
          </a:ln>
          <a:effectLst/>
        </p:spPr>
      </p:cxnSp>
      <p:cxnSp>
        <p:nvCxnSpPr>
          <p:cNvPr id="532" name="Straight Connector 531">
            <a:extLst>
              <a:ext uri="{FF2B5EF4-FFF2-40B4-BE49-F238E27FC236}">
                <a16:creationId xmlns:a16="http://schemas.microsoft.com/office/drawing/2014/main" id="{A0BE2004-BC70-4BE6-8A39-D9546891F489}"/>
              </a:ext>
            </a:extLst>
          </p:cNvPr>
          <p:cNvCxnSpPr>
            <a:cxnSpLocks/>
          </p:cNvCxnSpPr>
          <p:nvPr/>
        </p:nvCxnSpPr>
        <p:spPr>
          <a:xfrm>
            <a:off x="9649038" y="5152739"/>
            <a:ext cx="2557613" cy="0"/>
          </a:xfrm>
          <a:prstGeom prst="line">
            <a:avLst/>
          </a:prstGeom>
          <a:noFill/>
          <a:ln w="12700" cap="flat" cmpd="sng" algn="ctr">
            <a:solidFill>
              <a:schemeClr val="tx1">
                <a:lumMod val="50000"/>
                <a:lumOff val="50000"/>
              </a:schemeClr>
            </a:solidFill>
            <a:prstDash val="dash"/>
            <a:headEnd type="none" w="lg" len="med"/>
            <a:tailEnd type="none" w="lg" len="med"/>
          </a:ln>
          <a:effectLst/>
        </p:spPr>
      </p:cxnSp>
      <p:pic>
        <p:nvPicPr>
          <p:cNvPr id="537" name="Picture 536">
            <a:extLst>
              <a:ext uri="{FF2B5EF4-FFF2-40B4-BE49-F238E27FC236}">
                <a16:creationId xmlns:a16="http://schemas.microsoft.com/office/drawing/2014/main" id="{85459A41-1B27-496B-975C-C303599DD44E}"/>
              </a:ext>
            </a:extLst>
          </p:cNvPr>
          <p:cNvPicPr>
            <a:picLocks noChangeAspect="1"/>
          </p:cNvPicPr>
          <p:nvPr/>
        </p:nvPicPr>
        <p:blipFill>
          <a:blip r:embed="rId20"/>
          <a:stretch>
            <a:fillRect/>
          </a:stretch>
        </p:blipFill>
        <p:spPr>
          <a:xfrm>
            <a:off x="7756067" y="4845195"/>
            <a:ext cx="607996" cy="260570"/>
          </a:xfrm>
          <a:prstGeom prst="rect">
            <a:avLst/>
          </a:prstGeom>
          <a:effectLst/>
        </p:spPr>
      </p:pic>
      <p:sp>
        <p:nvSpPr>
          <p:cNvPr id="2065" name="Rectangle 2064">
            <a:extLst>
              <a:ext uri="{FF2B5EF4-FFF2-40B4-BE49-F238E27FC236}">
                <a16:creationId xmlns:a16="http://schemas.microsoft.com/office/drawing/2014/main" id="{64AC0887-5862-4B61-9DAA-C1093BA4BAB6}"/>
              </a:ext>
            </a:extLst>
          </p:cNvPr>
          <p:cNvSpPr/>
          <p:nvPr/>
        </p:nvSpPr>
        <p:spPr bwMode="auto">
          <a:xfrm>
            <a:off x="7321431" y="3474280"/>
            <a:ext cx="2417771" cy="482656"/>
          </a:xfrm>
          <a:prstGeom prst="rect">
            <a:avLst/>
          </a:prstGeom>
          <a:solidFill>
            <a:srgbClr val="FFFFFF"/>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067" name="Rectangle 2066">
            <a:extLst>
              <a:ext uri="{FF2B5EF4-FFF2-40B4-BE49-F238E27FC236}">
                <a16:creationId xmlns:a16="http://schemas.microsoft.com/office/drawing/2014/main" id="{7980A6F0-F7C3-47A0-97A0-56751B5622C3}"/>
              </a:ext>
            </a:extLst>
          </p:cNvPr>
          <p:cNvSpPr/>
          <p:nvPr/>
        </p:nvSpPr>
        <p:spPr bwMode="auto">
          <a:xfrm>
            <a:off x="7827152" y="3519929"/>
            <a:ext cx="1918798"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Azure Function</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Serverless app ☁️ </a:t>
            </a:r>
            <a:r>
              <a:rPr kumimoji="0" lang="en-US" sz="6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API</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helper (</a:t>
            </a:r>
            <a:r>
              <a:rPr kumimoji="0" lang="en-US" sz="6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.NET Core 3.1</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pic>
        <p:nvPicPr>
          <p:cNvPr id="2069" name="Graphic 2068">
            <a:extLst>
              <a:ext uri="{FF2B5EF4-FFF2-40B4-BE49-F238E27FC236}">
                <a16:creationId xmlns:a16="http://schemas.microsoft.com/office/drawing/2014/main" id="{A3814C7F-AFB5-4779-A16F-6BFBEFACD29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716215" y="3591700"/>
            <a:ext cx="250997" cy="250997"/>
          </a:xfrm>
          <a:prstGeom prst="rect">
            <a:avLst/>
          </a:prstGeom>
        </p:spPr>
      </p:pic>
      <p:cxnSp>
        <p:nvCxnSpPr>
          <p:cNvPr id="2074" name="Straight Arrow Connector 2073">
            <a:extLst>
              <a:ext uri="{FF2B5EF4-FFF2-40B4-BE49-F238E27FC236}">
                <a16:creationId xmlns:a16="http://schemas.microsoft.com/office/drawing/2014/main" id="{EDCD82B6-9E7F-416D-B00F-9E6FDE76C587}"/>
              </a:ext>
            </a:extLst>
          </p:cNvPr>
          <p:cNvCxnSpPr>
            <a:cxnSpLocks/>
          </p:cNvCxnSpPr>
          <p:nvPr/>
        </p:nvCxnSpPr>
        <p:spPr>
          <a:xfrm>
            <a:off x="3093078" y="3683004"/>
            <a:ext cx="4228353" cy="0"/>
          </a:xfrm>
          <a:prstGeom prst="straightConnector1">
            <a:avLst/>
          </a:prstGeom>
          <a:ln w="12700">
            <a:solidFill>
              <a:schemeClr val="tx1"/>
            </a:solidFill>
            <a:headEnd type="none" w="lg"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79" name="Straight Arrow Connector 2078">
            <a:extLst>
              <a:ext uri="{FF2B5EF4-FFF2-40B4-BE49-F238E27FC236}">
                <a16:creationId xmlns:a16="http://schemas.microsoft.com/office/drawing/2014/main" id="{9E79510D-175A-4407-A594-111472ED52CA}"/>
              </a:ext>
            </a:extLst>
          </p:cNvPr>
          <p:cNvCxnSpPr>
            <a:cxnSpLocks/>
          </p:cNvCxnSpPr>
          <p:nvPr/>
        </p:nvCxnSpPr>
        <p:spPr>
          <a:xfrm flipH="1">
            <a:off x="3093079" y="3763817"/>
            <a:ext cx="4247159" cy="1"/>
          </a:xfrm>
          <a:prstGeom prst="straightConnector1">
            <a:avLst/>
          </a:prstGeom>
          <a:ln w="12700">
            <a:solidFill>
              <a:srgbClr val="0078D4"/>
            </a:solidFill>
            <a:headEnd type="none" w="lg" len="med"/>
            <a:tailEnd type="none" w="sm" len="sm"/>
          </a:ln>
        </p:spPr>
        <p:style>
          <a:lnRef idx="1">
            <a:schemeClr val="accent1"/>
          </a:lnRef>
          <a:fillRef idx="0">
            <a:schemeClr val="accent1"/>
          </a:fillRef>
          <a:effectRef idx="0">
            <a:schemeClr val="accent1"/>
          </a:effectRef>
          <a:fontRef idx="minor">
            <a:schemeClr val="tx1"/>
          </a:fontRef>
        </p:style>
      </p:cxnSp>
      <p:sp>
        <p:nvSpPr>
          <p:cNvPr id="714" name="TextBox 713">
            <a:extLst>
              <a:ext uri="{FF2B5EF4-FFF2-40B4-BE49-F238E27FC236}">
                <a16:creationId xmlns:a16="http://schemas.microsoft.com/office/drawing/2014/main" id="{BEE68A21-7081-4B72-9A0E-F6553E5B2366}"/>
              </a:ext>
            </a:extLst>
          </p:cNvPr>
          <p:cNvSpPr txBox="1"/>
          <p:nvPr/>
        </p:nvSpPr>
        <p:spPr>
          <a:xfrm>
            <a:off x="4225196" y="2955170"/>
            <a:ext cx="1414916" cy="660887"/>
          </a:xfrm>
          <a:prstGeom prst="rect">
            <a:avLst/>
          </a:prstGeom>
          <a:noFill/>
        </p:spPr>
        <p:txBody>
          <a:bodyPr wrap="square">
            <a:spAutoFit/>
          </a:bodyPr>
          <a:lstStyle/>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a:t>
            </a:r>
            <a:r>
              <a:rPr kumimoji="0" lang="en-US" sz="5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mn-cs"/>
              </a:rPr>
              <a:t>container":"</a:t>
            </a:r>
            <a:r>
              <a:rPr kumimoji="0" lang="en-US" sz="500" b="0" i="0" u="none" strike="noStrike" kern="1200" cap="none" spc="0" normalizeH="0" baseline="0" noProof="0" dirty="0" err="1">
                <a:ln>
                  <a:noFill/>
                </a:ln>
                <a:solidFill>
                  <a:srgbClr val="0078D4"/>
                </a:solidFill>
                <a:effectLst/>
                <a:uLnTx/>
                <a:uFillTx/>
                <a:latin typeface="Cascadia Code" panose="020B0609020000020004" pitchFamily="49" charset="0"/>
                <a:ea typeface="+mn-ea"/>
                <a:cs typeface="+mn-cs"/>
              </a:rPr>
              <a:t>attachments</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a:t>
            </a:r>
            <a:r>
              <a:rPr kumimoji="0" lang="en-US" sz="5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mn-cs"/>
              </a:rPr>
              <a:t>blobName</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r>
              <a:rPr kumimoji="0" lang="en-US" sz="500" b="0" i="0" u="none" strike="noStrike" kern="1200" cap="none" spc="0" normalizeH="0" baseline="0" noProof="0" dirty="0">
                <a:ln>
                  <a:noFill/>
                </a:ln>
                <a:solidFill>
                  <a:srgbClr val="0078D4"/>
                </a:solidFill>
                <a:effectLst/>
                <a:uLnTx/>
                <a:uFillTx/>
                <a:latin typeface="Cascadia Code" panose="020B0609020000020004" pitchFamily="49" charset="0"/>
                <a:ea typeface="+mn-ea"/>
                <a:cs typeface="+mn-cs"/>
              </a:rPr>
              <a:t>large.pdf</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a:t>
            </a:r>
            <a:r>
              <a:rPr kumimoji="0" lang="en-US" sz="5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mn-cs"/>
              </a:rPr>
              <a:t>permissions":"</a:t>
            </a:r>
            <a:r>
              <a:rPr kumimoji="0" lang="en-US" sz="500" b="0" i="0" u="none" strike="noStrike" kern="1200" cap="none" spc="0" normalizeH="0" baseline="0" noProof="0" dirty="0" err="1">
                <a:ln>
                  <a:noFill/>
                </a:ln>
                <a:solidFill>
                  <a:srgbClr val="0078D4"/>
                </a:solidFill>
                <a:effectLst/>
                <a:uLnTx/>
                <a:uFillTx/>
                <a:latin typeface="Cascadia Code" panose="020B0609020000020004" pitchFamily="49" charset="0"/>
                <a:ea typeface="+mn-ea"/>
                <a:cs typeface="+mn-cs"/>
              </a:rPr>
              <a:t>Read</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"time":</a:t>
            </a:r>
            <a:r>
              <a:rPr kumimoji="0" lang="en-US" sz="500" b="0" i="0" u="none" strike="noStrike" kern="1200" cap="none" spc="0" normalizeH="0" baseline="0" noProof="0" dirty="0">
                <a:ln>
                  <a:noFill/>
                </a:ln>
                <a:solidFill>
                  <a:srgbClr val="0078D4"/>
                </a:solidFill>
                <a:effectLst/>
                <a:uLnTx/>
                <a:uFillTx/>
                <a:latin typeface="Cascadia Code" panose="020B0609020000020004" pitchFamily="49" charset="0"/>
                <a:ea typeface="+mn-ea"/>
                <a:cs typeface="+mn-cs"/>
              </a:rPr>
              <a:t>1</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p:txBody>
      </p:sp>
      <p:grpSp>
        <p:nvGrpSpPr>
          <p:cNvPr id="2098" name="Group 2097">
            <a:extLst>
              <a:ext uri="{FF2B5EF4-FFF2-40B4-BE49-F238E27FC236}">
                <a16:creationId xmlns:a16="http://schemas.microsoft.com/office/drawing/2014/main" id="{B6CCFC89-87D7-4F17-8988-4CE36EF898DC}"/>
              </a:ext>
            </a:extLst>
          </p:cNvPr>
          <p:cNvGrpSpPr/>
          <p:nvPr/>
        </p:nvGrpSpPr>
        <p:grpSpPr>
          <a:xfrm>
            <a:off x="5656773" y="3009648"/>
            <a:ext cx="913986" cy="160470"/>
            <a:chOff x="5656773" y="3081180"/>
            <a:chExt cx="913986" cy="160470"/>
          </a:xfrm>
        </p:grpSpPr>
        <p:sp>
          <p:nvSpPr>
            <p:cNvPr id="2089" name="Rectangle 2088">
              <a:extLst>
                <a:ext uri="{FF2B5EF4-FFF2-40B4-BE49-F238E27FC236}">
                  <a16:creationId xmlns:a16="http://schemas.microsoft.com/office/drawing/2014/main" id="{1F5BFD83-2C6C-40F7-A88C-7692139C071D}"/>
                </a:ext>
              </a:extLst>
            </p:cNvPr>
            <p:cNvSpPr/>
            <p:nvPr/>
          </p:nvSpPr>
          <p:spPr bwMode="auto">
            <a:xfrm>
              <a:off x="5656773" y="3081180"/>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Container</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pic>
          <p:nvPicPr>
            <p:cNvPr id="2090" name="Graphic 2089">
              <a:extLst>
                <a:ext uri="{FF2B5EF4-FFF2-40B4-BE49-F238E27FC236}">
                  <a16:creationId xmlns:a16="http://schemas.microsoft.com/office/drawing/2014/main" id="{4E4FB0D3-9DF9-44FE-86C0-60CA2BA02D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15687" y="3115803"/>
              <a:ext cx="84856" cy="96427"/>
            </a:xfrm>
            <a:prstGeom prst="rect">
              <a:avLst/>
            </a:prstGeom>
          </p:spPr>
        </p:pic>
      </p:grpSp>
      <p:grpSp>
        <p:nvGrpSpPr>
          <p:cNvPr id="2099" name="Group 2098">
            <a:extLst>
              <a:ext uri="{FF2B5EF4-FFF2-40B4-BE49-F238E27FC236}">
                <a16:creationId xmlns:a16="http://schemas.microsoft.com/office/drawing/2014/main" id="{146E4971-422C-4FFD-B22C-3571107DDCC6}"/>
              </a:ext>
            </a:extLst>
          </p:cNvPr>
          <p:cNvGrpSpPr/>
          <p:nvPr/>
        </p:nvGrpSpPr>
        <p:grpSpPr>
          <a:xfrm>
            <a:off x="5655672" y="3150275"/>
            <a:ext cx="913986" cy="160470"/>
            <a:chOff x="5655672" y="3201430"/>
            <a:chExt cx="913986" cy="160470"/>
          </a:xfrm>
        </p:grpSpPr>
        <p:pic>
          <p:nvPicPr>
            <p:cNvPr id="2091" name="Picture 2" descr="Image result for pdf logo">
              <a:extLst>
                <a:ext uri="{FF2B5EF4-FFF2-40B4-BE49-F238E27FC236}">
                  <a16:creationId xmlns:a16="http://schemas.microsoft.com/office/drawing/2014/main" id="{5E816622-676B-47D1-9EBE-3A2062F146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365" y="3233725"/>
              <a:ext cx="90312" cy="90312"/>
            </a:xfrm>
            <a:prstGeom prst="rect">
              <a:avLst/>
            </a:prstGeom>
            <a:noFill/>
            <a:extLst>
              <a:ext uri="{909E8E84-426E-40DD-AFC4-6F175D3DCCD1}">
                <a14:hiddenFill xmlns:a14="http://schemas.microsoft.com/office/drawing/2010/main">
                  <a:solidFill>
                    <a:srgbClr val="FFFFFF"/>
                  </a:solidFill>
                </a14:hiddenFill>
              </a:ext>
            </a:extLst>
          </p:spPr>
        </p:pic>
        <p:sp>
          <p:nvSpPr>
            <p:cNvPr id="2092" name="Rectangle 2091">
              <a:extLst>
                <a:ext uri="{FF2B5EF4-FFF2-40B4-BE49-F238E27FC236}">
                  <a16:creationId xmlns:a16="http://schemas.microsoft.com/office/drawing/2014/main" id="{3FC0D436-0623-4D1D-9C49-55DB410FF4F0}"/>
                </a:ext>
              </a:extLst>
            </p:cNvPr>
            <p:cNvSpPr/>
            <p:nvPr/>
          </p:nvSpPr>
          <p:spPr bwMode="auto">
            <a:xfrm>
              <a:off x="5655672" y="3201430"/>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File</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grpSp>
        <p:nvGrpSpPr>
          <p:cNvPr id="2100" name="Group 2099">
            <a:extLst>
              <a:ext uri="{FF2B5EF4-FFF2-40B4-BE49-F238E27FC236}">
                <a16:creationId xmlns:a16="http://schemas.microsoft.com/office/drawing/2014/main" id="{8B9FFEF7-956F-429C-A6E9-C469B0E5FA59}"/>
              </a:ext>
            </a:extLst>
          </p:cNvPr>
          <p:cNvGrpSpPr/>
          <p:nvPr/>
        </p:nvGrpSpPr>
        <p:grpSpPr>
          <a:xfrm>
            <a:off x="5660119" y="3290902"/>
            <a:ext cx="913986" cy="160470"/>
            <a:chOff x="5660119" y="3322071"/>
            <a:chExt cx="913986" cy="160470"/>
          </a:xfrm>
        </p:grpSpPr>
        <p:sp>
          <p:nvSpPr>
            <p:cNvPr id="2094" name="Rectangle 2093">
              <a:extLst>
                <a:ext uri="{FF2B5EF4-FFF2-40B4-BE49-F238E27FC236}">
                  <a16:creationId xmlns:a16="http://schemas.microsoft.com/office/drawing/2014/main" id="{D472F343-ED05-497B-A110-2BB315DE1F18}"/>
                </a:ext>
              </a:extLst>
            </p:cNvPr>
            <p:cNvSpPr/>
            <p:nvPr/>
          </p:nvSpPr>
          <p:spPr bwMode="auto">
            <a:xfrm>
              <a:off x="5660119" y="3322071"/>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Permission</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nvGrpSpPr>
            <p:cNvPr id="745" name="Graphic 62" descr=" identify&#10;">
              <a:extLst>
                <a:ext uri="{FF2B5EF4-FFF2-40B4-BE49-F238E27FC236}">
                  <a16:creationId xmlns:a16="http://schemas.microsoft.com/office/drawing/2014/main" id="{59BD5379-D51A-4C99-B360-9F93A20FDA03}"/>
                </a:ext>
              </a:extLst>
            </p:cNvPr>
            <p:cNvGrpSpPr/>
            <p:nvPr/>
          </p:nvGrpSpPr>
          <p:grpSpPr>
            <a:xfrm>
              <a:off x="5717232" y="3356370"/>
              <a:ext cx="85445" cy="85445"/>
              <a:chOff x="4531413" y="3078480"/>
              <a:chExt cx="355584" cy="355584"/>
            </a:xfrm>
          </p:grpSpPr>
          <p:sp>
            <p:nvSpPr>
              <p:cNvPr id="746" name="Freeform: Shape 745">
                <a:extLst>
                  <a:ext uri="{FF2B5EF4-FFF2-40B4-BE49-F238E27FC236}">
                    <a16:creationId xmlns:a16="http://schemas.microsoft.com/office/drawing/2014/main" id="{614542A8-D14D-4339-AD08-C8850E4464A8}"/>
                  </a:ext>
                </a:extLst>
              </p:cNvPr>
              <p:cNvSpPr/>
              <p:nvPr/>
            </p:nvSpPr>
            <p:spPr>
              <a:xfrm>
                <a:off x="4669869" y="3171454"/>
                <a:ext cx="73316" cy="73316"/>
              </a:xfrm>
              <a:custGeom>
                <a:avLst/>
                <a:gdLst>
                  <a:gd name="connsiteX0" fmla="*/ 75098 w 73316"/>
                  <a:gd name="connsiteY0" fmla="*/ 37996 h 73316"/>
                  <a:gd name="connsiteX1" fmla="*/ 38073 w 73316"/>
                  <a:gd name="connsiteY1" fmla="*/ 74944 h 73316"/>
                  <a:gd name="connsiteX2" fmla="*/ 1049 w 73316"/>
                  <a:gd name="connsiteY2" fmla="*/ 37996 h 73316"/>
                  <a:gd name="connsiteX3" fmla="*/ 38073 w 73316"/>
                  <a:gd name="connsiteY3" fmla="*/ 1049 h 73316"/>
                  <a:gd name="connsiteX4" fmla="*/ 75098 w 73316"/>
                  <a:gd name="connsiteY4" fmla="*/ 37996 h 7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16" h="73316">
                    <a:moveTo>
                      <a:pt x="75098" y="37996"/>
                    </a:moveTo>
                    <a:cubicBezTo>
                      <a:pt x="75098" y="58483"/>
                      <a:pt x="58602" y="74944"/>
                      <a:pt x="38073" y="74944"/>
                    </a:cubicBezTo>
                    <a:cubicBezTo>
                      <a:pt x="17545" y="74944"/>
                      <a:pt x="1049" y="58483"/>
                      <a:pt x="1049" y="37996"/>
                    </a:cubicBezTo>
                    <a:cubicBezTo>
                      <a:pt x="1049" y="17511"/>
                      <a:pt x="17545" y="1049"/>
                      <a:pt x="38073" y="1049"/>
                    </a:cubicBezTo>
                    <a:cubicBezTo>
                      <a:pt x="58602" y="1049"/>
                      <a:pt x="75098" y="17511"/>
                      <a:pt x="75098" y="37996"/>
                    </a:cubicBez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47" name="Freeform: Shape 746">
                <a:extLst>
                  <a:ext uri="{FF2B5EF4-FFF2-40B4-BE49-F238E27FC236}">
                    <a16:creationId xmlns:a16="http://schemas.microsoft.com/office/drawing/2014/main" id="{96770ABE-0423-480C-AE81-4D5965ECF5DF}"/>
                  </a:ext>
                </a:extLst>
              </p:cNvPr>
              <p:cNvSpPr/>
              <p:nvPr/>
            </p:nvSpPr>
            <p:spPr>
              <a:xfrm>
                <a:off x="4623313" y="3273151"/>
                <a:ext cx="164962" cy="84314"/>
              </a:xfrm>
              <a:custGeom>
                <a:avLst/>
                <a:gdLst>
                  <a:gd name="connsiteX0" fmla="*/ 1049 w 164961"/>
                  <a:gd name="connsiteY0" fmla="*/ 84090 h 84313"/>
                  <a:gd name="connsiteX1" fmla="*/ 84263 w 164961"/>
                  <a:gd name="connsiteY1" fmla="*/ 1049 h 84313"/>
                  <a:gd name="connsiteX2" fmla="*/ 167477 w 164961"/>
                  <a:gd name="connsiteY2" fmla="*/ 84090 h 84313"/>
                  <a:gd name="connsiteX3" fmla="*/ 1049 w 164961"/>
                  <a:gd name="connsiteY3" fmla="*/ 84090 h 84313"/>
                </a:gdLst>
                <a:ahLst/>
                <a:cxnLst>
                  <a:cxn ang="0">
                    <a:pos x="connsiteX0" y="connsiteY0"/>
                  </a:cxn>
                  <a:cxn ang="0">
                    <a:pos x="connsiteX1" y="connsiteY1"/>
                  </a:cxn>
                  <a:cxn ang="0">
                    <a:pos x="connsiteX2" y="connsiteY2"/>
                  </a:cxn>
                  <a:cxn ang="0">
                    <a:pos x="connsiteX3" y="connsiteY3"/>
                  </a:cxn>
                </a:cxnLst>
                <a:rect l="l" t="t" r="r" b="b"/>
                <a:pathLst>
                  <a:path w="164961" h="84313">
                    <a:moveTo>
                      <a:pt x="1049" y="84090"/>
                    </a:moveTo>
                    <a:cubicBezTo>
                      <a:pt x="1049" y="38362"/>
                      <a:pt x="38073" y="1049"/>
                      <a:pt x="84263" y="1049"/>
                    </a:cubicBezTo>
                    <a:cubicBezTo>
                      <a:pt x="130085" y="1049"/>
                      <a:pt x="167477" y="38362"/>
                      <a:pt x="167477" y="84090"/>
                    </a:cubicBezTo>
                    <a:lnTo>
                      <a:pt x="1049" y="84090"/>
                    </a:ln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48" name="Freeform: Shape 747">
                <a:extLst>
                  <a:ext uri="{FF2B5EF4-FFF2-40B4-BE49-F238E27FC236}">
                    <a16:creationId xmlns:a16="http://schemas.microsoft.com/office/drawing/2014/main" id="{6C644B7C-3FB6-4CD8-81A5-35F4DA1C2499}"/>
                  </a:ext>
                </a:extLst>
              </p:cNvPr>
              <p:cNvSpPr/>
              <p:nvPr/>
            </p:nvSpPr>
            <p:spPr>
              <a:xfrm>
                <a:off x="4530933" y="3079264"/>
                <a:ext cx="91645" cy="91645"/>
              </a:xfrm>
              <a:custGeom>
                <a:avLst/>
                <a:gdLst>
                  <a:gd name="connsiteX0" fmla="*/ 93427 w 91645"/>
                  <a:gd name="connsiteY0" fmla="*/ 1415 h 91645"/>
                  <a:gd name="connsiteX1" fmla="*/ 1049 w 91645"/>
                  <a:gd name="connsiteY1" fmla="*/ 1049 h 91645"/>
                  <a:gd name="connsiteX2" fmla="*/ 1049 w 91645"/>
                  <a:gd name="connsiteY2" fmla="*/ 93967 h 91645"/>
                  <a:gd name="connsiteX3" fmla="*/ 37707 w 91645"/>
                  <a:gd name="connsiteY3" fmla="*/ 93967 h 91645"/>
                  <a:gd name="connsiteX4" fmla="*/ 37707 w 91645"/>
                  <a:gd name="connsiteY4" fmla="*/ 38362 h 91645"/>
                  <a:gd name="connsiteX5" fmla="*/ 93427 w 91645"/>
                  <a:gd name="connsiteY5" fmla="*/ 38362 h 91645"/>
                  <a:gd name="connsiteX6" fmla="*/ 93427 w 91645"/>
                  <a:gd name="connsiteY6" fmla="*/ 141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427" y="1415"/>
                    </a:moveTo>
                    <a:lnTo>
                      <a:pt x="1049" y="1049"/>
                    </a:lnTo>
                    <a:lnTo>
                      <a:pt x="1049" y="93967"/>
                    </a:lnTo>
                    <a:lnTo>
                      <a:pt x="37707" y="93967"/>
                    </a:lnTo>
                    <a:lnTo>
                      <a:pt x="37707" y="38362"/>
                    </a:lnTo>
                    <a:lnTo>
                      <a:pt x="93427" y="38362"/>
                    </a:lnTo>
                    <a:lnTo>
                      <a:pt x="93427" y="141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49" name="Freeform: Shape 748">
                <a:extLst>
                  <a:ext uri="{FF2B5EF4-FFF2-40B4-BE49-F238E27FC236}">
                    <a16:creationId xmlns:a16="http://schemas.microsoft.com/office/drawing/2014/main" id="{16B7FAC2-599F-4FB6-ADD6-239C82FA6765}"/>
                  </a:ext>
                </a:extLst>
              </p:cNvPr>
              <p:cNvSpPr/>
              <p:nvPr/>
            </p:nvSpPr>
            <p:spPr>
              <a:xfrm>
                <a:off x="4789739" y="3079636"/>
                <a:ext cx="91645" cy="91645"/>
              </a:xfrm>
              <a:custGeom>
                <a:avLst/>
                <a:gdLst>
                  <a:gd name="connsiteX0" fmla="*/ 93794 w 91645"/>
                  <a:gd name="connsiteY0" fmla="*/ 93235 h 91645"/>
                  <a:gd name="connsiteX1" fmla="*/ 94160 w 91645"/>
                  <a:gd name="connsiteY1" fmla="*/ 1049 h 91645"/>
                  <a:gd name="connsiteX2" fmla="*/ 1049 w 91645"/>
                  <a:gd name="connsiteY2" fmla="*/ 1049 h 91645"/>
                  <a:gd name="connsiteX3" fmla="*/ 1049 w 91645"/>
                  <a:gd name="connsiteY3" fmla="*/ 37631 h 91645"/>
                  <a:gd name="connsiteX4" fmla="*/ 56769 w 91645"/>
                  <a:gd name="connsiteY4" fmla="*/ 37631 h 91645"/>
                  <a:gd name="connsiteX5" fmla="*/ 56769 w 91645"/>
                  <a:gd name="connsiteY5" fmla="*/ 93235 h 91645"/>
                  <a:gd name="connsiteX6" fmla="*/ 93794 w 91645"/>
                  <a:gd name="connsiteY6" fmla="*/ 9323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794" y="93235"/>
                    </a:moveTo>
                    <a:lnTo>
                      <a:pt x="94160" y="1049"/>
                    </a:lnTo>
                    <a:lnTo>
                      <a:pt x="1049" y="1049"/>
                    </a:lnTo>
                    <a:lnTo>
                      <a:pt x="1049" y="37631"/>
                    </a:lnTo>
                    <a:lnTo>
                      <a:pt x="56769" y="37631"/>
                    </a:lnTo>
                    <a:lnTo>
                      <a:pt x="56769" y="93235"/>
                    </a:lnTo>
                    <a:lnTo>
                      <a:pt x="93794" y="9323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50" name="Freeform: Shape 749">
                <a:extLst>
                  <a:ext uri="{FF2B5EF4-FFF2-40B4-BE49-F238E27FC236}">
                    <a16:creationId xmlns:a16="http://schemas.microsoft.com/office/drawing/2014/main" id="{F578D39A-8308-479F-B37C-28CB59208BB4}"/>
                  </a:ext>
                </a:extLst>
              </p:cNvPr>
              <p:cNvSpPr/>
              <p:nvPr/>
            </p:nvSpPr>
            <p:spPr>
              <a:xfrm>
                <a:off x="4790107" y="3338262"/>
                <a:ext cx="91645" cy="91645"/>
              </a:xfrm>
              <a:custGeom>
                <a:avLst/>
                <a:gdLst>
                  <a:gd name="connsiteX0" fmla="*/ 1049 w 91645"/>
                  <a:gd name="connsiteY0" fmla="*/ 93967 h 91645"/>
                  <a:gd name="connsiteX1" fmla="*/ 93794 w 91645"/>
                  <a:gd name="connsiteY1" fmla="*/ 93967 h 91645"/>
                  <a:gd name="connsiteX2" fmla="*/ 93794 w 91645"/>
                  <a:gd name="connsiteY2" fmla="*/ 1049 h 91645"/>
                  <a:gd name="connsiteX3" fmla="*/ 57136 w 91645"/>
                  <a:gd name="connsiteY3" fmla="*/ 1049 h 91645"/>
                  <a:gd name="connsiteX4" fmla="*/ 57136 w 91645"/>
                  <a:gd name="connsiteY4" fmla="*/ 56653 h 91645"/>
                  <a:gd name="connsiteX5" fmla="*/ 1049 w 91645"/>
                  <a:gd name="connsiteY5" fmla="*/ 56653 h 91645"/>
                  <a:gd name="connsiteX6" fmla="*/ 1049 w 91645"/>
                  <a:gd name="connsiteY6" fmla="*/ 93967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049" y="93967"/>
                    </a:moveTo>
                    <a:lnTo>
                      <a:pt x="93794" y="93967"/>
                    </a:lnTo>
                    <a:lnTo>
                      <a:pt x="93794" y="1049"/>
                    </a:lnTo>
                    <a:lnTo>
                      <a:pt x="57136" y="1049"/>
                    </a:lnTo>
                    <a:lnTo>
                      <a:pt x="57136" y="56653"/>
                    </a:lnTo>
                    <a:lnTo>
                      <a:pt x="1049" y="56653"/>
                    </a:lnTo>
                    <a:lnTo>
                      <a:pt x="1049" y="93967"/>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51" name="Freeform: Shape 750">
                <a:extLst>
                  <a:ext uri="{FF2B5EF4-FFF2-40B4-BE49-F238E27FC236}">
                    <a16:creationId xmlns:a16="http://schemas.microsoft.com/office/drawing/2014/main" id="{38102FF7-1236-45FF-B7B0-6AE9CE199340}"/>
                  </a:ext>
                </a:extLst>
              </p:cNvPr>
              <p:cNvSpPr/>
              <p:nvPr/>
            </p:nvSpPr>
            <p:spPr>
              <a:xfrm>
                <a:off x="4530933" y="3338635"/>
                <a:ext cx="91645" cy="91645"/>
              </a:xfrm>
              <a:custGeom>
                <a:avLst/>
                <a:gdLst>
                  <a:gd name="connsiteX0" fmla="*/ 1415 w 91645"/>
                  <a:gd name="connsiteY0" fmla="*/ 1049 h 91645"/>
                  <a:gd name="connsiteX1" fmla="*/ 1049 w 91645"/>
                  <a:gd name="connsiteY1" fmla="*/ 93235 h 91645"/>
                  <a:gd name="connsiteX2" fmla="*/ 94161 w 91645"/>
                  <a:gd name="connsiteY2" fmla="*/ 93235 h 91645"/>
                  <a:gd name="connsiteX3" fmla="*/ 94161 w 91645"/>
                  <a:gd name="connsiteY3" fmla="*/ 57019 h 91645"/>
                  <a:gd name="connsiteX4" fmla="*/ 38440 w 91645"/>
                  <a:gd name="connsiteY4" fmla="*/ 57019 h 91645"/>
                  <a:gd name="connsiteX5" fmla="*/ 38440 w 91645"/>
                  <a:gd name="connsiteY5" fmla="*/ 1049 h 91645"/>
                  <a:gd name="connsiteX6" fmla="*/ 1415 w 91645"/>
                  <a:gd name="connsiteY6" fmla="*/ 1049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415" y="1049"/>
                    </a:moveTo>
                    <a:lnTo>
                      <a:pt x="1049" y="93235"/>
                    </a:lnTo>
                    <a:lnTo>
                      <a:pt x="94161" y="93235"/>
                    </a:lnTo>
                    <a:lnTo>
                      <a:pt x="94161" y="57019"/>
                    </a:lnTo>
                    <a:lnTo>
                      <a:pt x="38440" y="57019"/>
                    </a:lnTo>
                    <a:lnTo>
                      <a:pt x="38440" y="1049"/>
                    </a:lnTo>
                    <a:lnTo>
                      <a:pt x="1415" y="1049"/>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2101" name="Group 2100">
            <a:extLst>
              <a:ext uri="{FF2B5EF4-FFF2-40B4-BE49-F238E27FC236}">
                <a16:creationId xmlns:a16="http://schemas.microsoft.com/office/drawing/2014/main" id="{2A2B2E57-73D3-44D6-A68C-7A364BCDC35E}"/>
              </a:ext>
            </a:extLst>
          </p:cNvPr>
          <p:cNvGrpSpPr/>
          <p:nvPr/>
        </p:nvGrpSpPr>
        <p:grpSpPr>
          <a:xfrm>
            <a:off x="5658557" y="3431530"/>
            <a:ext cx="913986" cy="160470"/>
            <a:chOff x="5658557" y="3433911"/>
            <a:chExt cx="913986" cy="160470"/>
          </a:xfrm>
        </p:grpSpPr>
        <p:pic>
          <p:nvPicPr>
            <p:cNvPr id="2095" name="Picture 2094">
              <a:extLst>
                <a:ext uri="{FF2B5EF4-FFF2-40B4-BE49-F238E27FC236}">
                  <a16:creationId xmlns:a16="http://schemas.microsoft.com/office/drawing/2014/main" id="{6110A69A-2475-4F9C-B849-94A805957F4B}"/>
                </a:ext>
              </a:extLst>
            </p:cNvPr>
            <p:cNvPicPr>
              <a:picLocks noChangeAspect="1"/>
            </p:cNvPicPr>
            <p:nvPr/>
          </p:nvPicPr>
          <p:blipFill>
            <a:blip r:embed="rId23"/>
            <a:srcRect/>
            <a:stretch/>
          </p:blipFill>
          <p:spPr>
            <a:xfrm>
              <a:off x="5711644" y="3471524"/>
              <a:ext cx="91033" cy="91033"/>
            </a:xfrm>
            <a:prstGeom prst="rect">
              <a:avLst/>
            </a:prstGeom>
          </p:spPr>
        </p:pic>
        <p:sp>
          <p:nvSpPr>
            <p:cNvPr id="2096" name="Rectangle 2095">
              <a:extLst>
                <a:ext uri="{FF2B5EF4-FFF2-40B4-BE49-F238E27FC236}">
                  <a16:creationId xmlns:a16="http://schemas.microsoft.com/office/drawing/2014/main" id="{9ECF0C64-810A-4428-820F-EEA41AA197D5}"/>
                </a:ext>
              </a:extLst>
            </p:cNvPr>
            <p:cNvSpPr/>
            <p:nvPr/>
          </p:nvSpPr>
          <p:spPr bwMode="auto">
            <a:xfrm>
              <a:off x="5658557" y="3433911"/>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Link Expiry Time</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sp>
        <p:nvSpPr>
          <p:cNvPr id="763" name="TextBox 762">
            <a:extLst>
              <a:ext uri="{FF2B5EF4-FFF2-40B4-BE49-F238E27FC236}">
                <a16:creationId xmlns:a16="http://schemas.microsoft.com/office/drawing/2014/main" id="{12FA8F1D-D351-4092-B1D7-548F0CD5D31A}"/>
              </a:ext>
            </a:extLst>
          </p:cNvPr>
          <p:cNvSpPr txBox="1"/>
          <p:nvPr/>
        </p:nvSpPr>
        <p:spPr>
          <a:xfrm>
            <a:off x="3109567" y="4195174"/>
            <a:ext cx="4086358" cy="1002775"/>
          </a:xfrm>
          <a:prstGeom prst="rect">
            <a:avLst/>
          </a:prstGeom>
          <a:noFill/>
        </p:spPr>
        <p:txBody>
          <a:bodyPr wrap="square">
            <a:spAutoFit/>
          </a:bodyPr>
          <a:lstStyle/>
          <a:p>
            <a:pPr marL="0" marR="0" lvl="0" indent="0" algn="ctr" defTabSz="914367" rtl="0" eaLnBrk="1" fontAlgn="auto" latinLnBrk="0" hangingPunct="1">
              <a:lnSpc>
                <a:spcPct val="3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files.yourdomain.com</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p>
          <a:p>
            <a:pPr marL="0" marR="0" lvl="0" indent="0" algn="ctr" defTabSz="914367" rtl="0" eaLnBrk="1" fontAlgn="auto" latinLnBrk="0" hangingPunct="1">
              <a:lnSpc>
                <a:spcPct val="3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E6E6E6"/>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a:ln>
                  <a:noFill/>
                </a:ln>
                <a:solidFill>
                  <a:srgbClr val="E6E6E6"/>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attachments/</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large.pdf</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p>
          <a:p>
            <a:pPr marL="0" marR="0" lvl="0" indent="0" algn="ctr" defTabSz="914367" rtl="0" eaLnBrk="1" fontAlgn="auto" latinLnBrk="0" hangingPunct="1">
              <a:lnSpc>
                <a:spcPct val="3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a:ln>
                  <a:noFill/>
                </a:ln>
                <a:solidFill>
                  <a:srgbClr val="E6E6E6"/>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Cascadia Code" panose="020B0609020000020004" pitchFamily="49" charset="0"/>
              </a:rPr>
              <a:t>sv</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=..&amp;sr=b&amp;sig=</a:t>
            </a:r>
            <a:r>
              <a:rPr kumimoji="0" lang="en-CA" sz="7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Cascadia Code" panose="020B0609020000020004" pitchFamily="49" charset="0"/>
              </a:rPr>
              <a:t>hJ</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a:t>
            </a:r>
            <a:r>
              <a:rPr kumimoji="0" lang="en-CA" sz="7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Cascadia Code" panose="020B0609020000020004" pitchFamily="49" charset="0"/>
              </a:rPr>
              <a:t>st</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=2021-02-03T20..</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&amp;se=2021-02-03T21</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..&amp;sp=</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r</a:t>
            </a:r>
          </a:p>
        </p:txBody>
      </p:sp>
      <p:sp>
        <p:nvSpPr>
          <p:cNvPr id="314" name="TextBox 313">
            <a:extLst>
              <a:ext uri="{FF2B5EF4-FFF2-40B4-BE49-F238E27FC236}">
                <a16:creationId xmlns:a16="http://schemas.microsoft.com/office/drawing/2014/main" id="{D4C4407C-E403-412A-BCBE-268F49C8DF82}"/>
              </a:ext>
            </a:extLst>
          </p:cNvPr>
          <p:cNvSpPr txBox="1"/>
          <p:nvPr/>
        </p:nvSpPr>
        <p:spPr>
          <a:xfrm>
            <a:off x="4653661" y="4247523"/>
            <a:ext cx="1146175" cy="169277"/>
          </a:xfrm>
          <a:prstGeom prst="rect">
            <a:avLst/>
          </a:prstGeom>
          <a:noFill/>
        </p:spPr>
        <p:txBody>
          <a:bodyPr wrap="square"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mn-ea"/>
                <a:cs typeface="Cascadia Mono PL" pitchFamily="1" charset="0"/>
              </a:rPr>
              <a:t>Domain Masking</a:t>
            </a:r>
          </a:p>
        </p:txBody>
      </p:sp>
      <p:pic>
        <p:nvPicPr>
          <p:cNvPr id="315" name="Graphic 314">
            <a:extLst>
              <a:ext uri="{FF2B5EF4-FFF2-40B4-BE49-F238E27FC236}">
                <a16:creationId xmlns:a16="http://schemas.microsoft.com/office/drawing/2014/main" id="{4ED78752-DFF1-41CC-9490-F6A2FF5A73B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880674" y="4287175"/>
            <a:ext cx="91271" cy="91271"/>
          </a:xfrm>
          <a:prstGeom prst="rect">
            <a:avLst/>
          </a:prstGeom>
        </p:spPr>
      </p:pic>
      <p:sp>
        <p:nvSpPr>
          <p:cNvPr id="317" name="TextBox 316">
            <a:extLst>
              <a:ext uri="{FF2B5EF4-FFF2-40B4-BE49-F238E27FC236}">
                <a16:creationId xmlns:a16="http://schemas.microsoft.com/office/drawing/2014/main" id="{CD0F69DD-7F6E-439A-B42B-2225745284EC}"/>
              </a:ext>
            </a:extLst>
          </p:cNvPr>
          <p:cNvSpPr txBox="1"/>
          <p:nvPr/>
        </p:nvSpPr>
        <p:spPr>
          <a:xfrm>
            <a:off x="4577759" y="4569367"/>
            <a:ext cx="1146175" cy="169277"/>
          </a:xfrm>
          <a:prstGeom prst="rect">
            <a:avLst/>
          </a:prstGeom>
          <a:noFill/>
        </p:spPr>
        <p:txBody>
          <a:bodyPr wrap="square"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mn-ea"/>
                <a:cs typeface="Cascadia Mono PL" pitchFamily="1" charset="0"/>
              </a:rPr>
              <a:t>File specific</a:t>
            </a:r>
          </a:p>
        </p:txBody>
      </p:sp>
      <p:pic>
        <p:nvPicPr>
          <p:cNvPr id="632" name="Picture 2" descr="Image result for pdf logo">
            <a:extLst>
              <a:ext uri="{FF2B5EF4-FFF2-40B4-BE49-F238E27FC236}">
                <a16:creationId xmlns:a16="http://schemas.microsoft.com/office/drawing/2014/main" id="{0ADBF45B-E150-4E92-A6F4-F17FA73C9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7029" y="4606334"/>
            <a:ext cx="90312" cy="90312"/>
          </a:xfrm>
          <a:prstGeom prst="rect">
            <a:avLst/>
          </a:prstGeom>
          <a:noFill/>
          <a:extLst>
            <a:ext uri="{909E8E84-426E-40DD-AFC4-6F175D3DCCD1}">
              <a14:hiddenFill xmlns:a14="http://schemas.microsoft.com/office/drawing/2010/main">
                <a:solidFill>
                  <a:srgbClr val="FFFFFF"/>
                </a:solidFill>
              </a14:hiddenFill>
            </a:ext>
          </a:extLst>
        </p:spPr>
      </p:pic>
      <p:grpSp>
        <p:nvGrpSpPr>
          <p:cNvPr id="830" name="Group 829">
            <a:extLst>
              <a:ext uri="{FF2B5EF4-FFF2-40B4-BE49-F238E27FC236}">
                <a16:creationId xmlns:a16="http://schemas.microsoft.com/office/drawing/2014/main" id="{9DAA80C4-E24D-4A8C-AE66-B40B847E4111}"/>
              </a:ext>
            </a:extLst>
          </p:cNvPr>
          <p:cNvGrpSpPr/>
          <p:nvPr/>
        </p:nvGrpSpPr>
        <p:grpSpPr>
          <a:xfrm>
            <a:off x="5693616" y="4875975"/>
            <a:ext cx="913986" cy="160470"/>
            <a:chOff x="5636332" y="3433911"/>
            <a:chExt cx="913986" cy="160470"/>
          </a:xfrm>
        </p:grpSpPr>
        <p:pic>
          <p:nvPicPr>
            <p:cNvPr id="831" name="Picture 830">
              <a:extLst>
                <a:ext uri="{FF2B5EF4-FFF2-40B4-BE49-F238E27FC236}">
                  <a16:creationId xmlns:a16="http://schemas.microsoft.com/office/drawing/2014/main" id="{035EF9E1-BB57-47CD-90DD-6146C984B079}"/>
                </a:ext>
              </a:extLst>
            </p:cNvPr>
            <p:cNvPicPr>
              <a:picLocks noChangeAspect="1"/>
            </p:cNvPicPr>
            <p:nvPr/>
          </p:nvPicPr>
          <p:blipFill>
            <a:blip r:embed="rId23"/>
            <a:srcRect/>
            <a:stretch/>
          </p:blipFill>
          <p:spPr>
            <a:xfrm>
              <a:off x="5711644" y="3471524"/>
              <a:ext cx="91033" cy="91033"/>
            </a:xfrm>
            <a:prstGeom prst="rect">
              <a:avLst/>
            </a:prstGeom>
          </p:spPr>
        </p:pic>
        <p:sp>
          <p:nvSpPr>
            <p:cNvPr id="832" name="Rectangle 831">
              <a:extLst>
                <a:ext uri="{FF2B5EF4-FFF2-40B4-BE49-F238E27FC236}">
                  <a16:creationId xmlns:a16="http://schemas.microsoft.com/office/drawing/2014/main" id="{C5FB0CBF-3900-42F4-BDE6-3B55B876CDF1}"/>
                </a:ext>
              </a:extLst>
            </p:cNvPr>
            <p:cNvSpPr/>
            <p:nvPr/>
          </p:nvSpPr>
          <p:spPr bwMode="auto">
            <a:xfrm>
              <a:off x="5636332" y="3433911"/>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rPr>
                <a:t>Link Expiry Time</a:t>
              </a:r>
              <a:endParaRPr kumimoji="0" lang="en-US" sz="7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endParaRPr>
            </a:p>
          </p:txBody>
        </p:sp>
      </p:grpSp>
      <p:grpSp>
        <p:nvGrpSpPr>
          <p:cNvPr id="841" name="Group 840">
            <a:extLst>
              <a:ext uri="{FF2B5EF4-FFF2-40B4-BE49-F238E27FC236}">
                <a16:creationId xmlns:a16="http://schemas.microsoft.com/office/drawing/2014/main" id="{D19C5920-C9EF-4168-83B1-4DF9A35EF104}"/>
              </a:ext>
            </a:extLst>
          </p:cNvPr>
          <p:cNvGrpSpPr/>
          <p:nvPr/>
        </p:nvGrpSpPr>
        <p:grpSpPr>
          <a:xfrm>
            <a:off x="6587888" y="4865116"/>
            <a:ext cx="681072" cy="160470"/>
            <a:chOff x="5645963" y="3322862"/>
            <a:chExt cx="681072" cy="160470"/>
          </a:xfrm>
        </p:grpSpPr>
        <p:sp>
          <p:nvSpPr>
            <p:cNvPr id="842" name="Rectangle 841">
              <a:extLst>
                <a:ext uri="{FF2B5EF4-FFF2-40B4-BE49-F238E27FC236}">
                  <a16:creationId xmlns:a16="http://schemas.microsoft.com/office/drawing/2014/main" id="{DF18C825-A630-430A-8EE4-E3A6D616A39B}"/>
                </a:ext>
              </a:extLst>
            </p:cNvPr>
            <p:cNvSpPr/>
            <p:nvPr/>
          </p:nvSpPr>
          <p:spPr bwMode="auto">
            <a:xfrm>
              <a:off x="5645963" y="3322862"/>
              <a:ext cx="681072"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rPr>
                <a:t>Permission</a:t>
              </a:r>
              <a:endParaRPr kumimoji="0" lang="en-US" sz="8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endParaRPr>
            </a:p>
          </p:txBody>
        </p:sp>
        <p:grpSp>
          <p:nvGrpSpPr>
            <p:cNvPr id="843" name="Graphic 62" descr=" identify&#10;">
              <a:extLst>
                <a:ext uri="{FF2B5EF4-FFF2-40B4-BE49-F238E27FC236}">
                  <a16:creationId xmlns:a16="http://schemas.microsoft.com/office/drawing/2014/main" id="{D721697D-8C53-4420-90E4-EAEE82E21997}"/>
                </a:ext>
              </a:extLst>
            </p:cNvPr>
            <p:cNvGrpSpPr/>
            <p:nvPr/>
          </p:nvGrpSpPr>
          <p:grpSpPr>
            <a:xfrm>
              <a:off x="5717232" y="3356370"/>
              <a:ext cx="85445" cy="85445"/>
              <a:chOff x="4531413" y="3078480"/>
              <a:chExt cx="355584" cy="355584"/>
            </a:xfrm>
          </p:grpSpPr>
          <p:sp>
            <p:nvSpPr>
              <p:cNvPr id="844" name="Freeform: Shape 843">
                <a:extLst>
                  <a:ext uri="{FF2B5EF4-FFF2-40B4-BE49-F238E27FC236}">
                    <a16:creationId xmlns:a16="http://schemas.microsoft.com/office/drawing/2014/main" id="{28D61AA4-3521-4079-8308-3B83CEF4AA2E}"/>
                  </a:ext>
                </a:extLst>
              </p:cNvPr>
              <p:cNvSpPr/>
              <p:nvPr/>
            </p:nvSpPr>
            <p:spPr>
              <a:xfrm>
                <a:off x="4669869" y="3171454"/>
                <a:ext cx="73316" cy="73316"/>
              </a:xfrm>
              <a:custGeom>
                <a:avLst/>
                <a:gdLst>
                  <a:gd name="connsiteX0" fmla="*/ 75098 w 73316"/>
                  <a:gd name="connsiteY0" fmla="*/ 37996 h 73316"/>
                  <a:gd name="connsiteX1" fmla="*/ 38073 w 73316"/>
                  <a:gd name="connsiteY1" fmla="*/ 74944 h 73316"/>
                  <a:gd name="connsiteX2" fmla="*/ 1049 w 73316"/>
                  <a:gd name="connsiteY2" fmla="*/ 37996 h 73316"/>
                  <a:gd name="connsiteX3" fmla="*/ 38073 w 73316"/>
                  <a:gd name="connsiteY3" fmla="*/ 1049 h 73316"/>
                  <a:gd name="connsiteX4" fmla="*/ 75098 w 73316"/>
                  <a:gd name="connsiteY4" fmla="*/ 37996 h 7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16" h="73316">
                    <a:moveTo>
                      <a:pt x="75098" y="37996"/>
                    </a:moveTo>
                    <a:cubicBezTo>
                      <a:pt x="75098" y="58483"/>
                      <a:pt x="58602" y="74944"/>
                      <a:pt x="38073" y="74944"/>
                    </a:cubicBezTo>
                    <a:cubicBezTo>
                      <a:pt x="17545" y="74944"/>
                      <a:pt x="1049" y="58483"/>
                      <a:pt x="1049" y="37996"/>
                    </a:cubicBezTo>
                    <a:cubicBezTo>
                      <a:pt x="1049" y="17511"/>
                      <a:pt x="17545" y="1049"/>
                      <a:pt x="38073" y="1049"/>
                    </a:cubicBezTo>
                    <a:cubicBezTo>
                      <a:pt x="58602" y="1049"/>
                      <a:pt x="75098" y="17511"/>
                      <a:pt x="75098" y="37996"/>
                    </a:cubicBez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5" name="Freeform: Shape 844">
                <a:extLst>
                  <a:ext uri="{FF2B5EF4-FFF2-40B4-BE49-F238E27FC236}">
                    <a16:creationId xmlns:a16="http://schemas.microsoft.com/office/drawing/2014/main" id="{3A2F025B-8017-406D-8CB5-C2467D5192C3}"/>
                  </a:ext>
                </a:extLst>
              </p:cNvPr>
              <p:cNvSpPr/>
              <p:nvPr/>
            </p:nvSpPr>
            <p:spPr>
              <a:xfrm>
                <a:off x="4623313" y="3273151"/>
                <a:ext cx="164962" cy="84314"/>
              </a:xfrm>
              <a:custGeom>
                <a:avLst/>
                <a:gdLst>
                  <a:gd name="connsiteX0" fmla="*/ 1049 w 164961"/>
                  <a:gd name="connsiteY0" fmla="*/ 84090 h 84313"/>
                  <a:gd name="connsiteX1" fmla="*/ 84263 w 164961"/>
                  <a:gd name="connsiteY1" fmla="*/ 1049 h 84313"/>
                  <a:gd name="connsiteX2" fmla="*/ 167477 w 164961"/>
                  <a:gd name="connsiteY2" fmla="*/ 84090 h 84313"/>
                  <a:gd name="connsiteX3" fmla="*/ 1049 w 164961"/>
                  <a:gd name="connsiteY3" fmla="*/ 84090 h 84313"/>
                </a:gdLst>
                <a:ahLst/>
                <a:cxnLst>
                  <a:cxn ang="0">
                    <a:pos x="connsiteX0" y="connsiteY0"/>
                  </a:cxn>
                  <a:cxn ang="0">
                    <a:pos x="connsiteX1" y="connsiteY1"/>
                  </a:cxn>
                  <a:cxn ang="0">
                    <a:pos x="connsiteX2" y="connsiteY2"/>
                  </a:cxn>
                  <a:cxn ang="0">
                    <a:pos x="connsiteX3" y="connsiteY3"/>
                  </a:cxn>
                </a:cxnLst>
                <a:rect l="l" t="t" r="r" b="b"/>
                <a:pathLst>
                  <a:path w="164961" h="84313">
                    <a:moveTo>
                      <a:pt x="1049" y="84090"/>
                    </a:moveTo>
                    <a:cubicBezTo>
                      <a:pt x="1049" y="38362"/>
                      <a:pt x="38073" y="1049"/>
                      <a:pt x="84263" y="1049"/>
                    </a:cubicBezTo>
                    <a:cubicBezTo>
                      <a:pt x="130085" y="1049"/>
                      <a:pt x="167477" y="38362"/>
                      <a:pt x="167477" y="84090"/>
                    </a:cubicBezTo>
                    <a:lnTo>
                      <a:pt x="1049" y="84090"/>
                    </a:ln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6" name="Freeform: Shape 845">
                <a:extLst>
                  <a:ext uri="{FF2B5EF4-FFF2-40B4-BE49-F238E27FC236}">
                    <a16:creationId xmlns:a16="http://schemas.microsoft.com/office/drawing/2014/main" id="{D09F4AE3-BBC7-40E3-9C57-C28B4A483361}"/>
                  </a:ext>
                </a:extLst>
              </p:cNvPr>
              <p:cNvSpPr/>
              <p:nvPr/>
            </p:nvSpPr>
            <p:spPr>
              <a:xfrm>
                <a:off x="4530933" y="3079264"/>
                <a:ext cx="91645" cy="91645"/>
              </a:xfrm>
              <a:custGeom>
                <a:avLst/>
                <a:gdLst>
                  <a:gd name="connsiteX0" fmla="*/ 93427 w 91645"/>
                  <a:gd name="connsiteY0" fmla="*/ 1415 h 91645"/>
                  <a:gd name="connsiteX1" fmla="*/ 1049 w 91645"/>
                  <a:gd name="connsiteY1" fmla="*/ 1049 h 91645"/>
                  <a:gd name="connsiteX2" fmla="*/ 1049 w 91645"/>
                  <a:gd name="connsiteY2" fmla="*/ 93967 h 91645"/>
                  <a:gd name="connsiteX3" fmla="*/ 37707 w 91645"/>
                  <a:gd name="connsiteY3" fmla="*/ 93967 h 91645"/>
                  <a:gd name="connsiteX4" fmla="*/ 37707 w 91645"/>
                  <a:gd name="connsiteY4" fmla="*/ 38362 h 91645"/>
                  <a:gd name="connsiteX5" fmla="*/ 93427 w 91645"/>
                  <a:gd name="connsiteY5" fmla="*/ 38362 h 91645"/>
                  <a:gd name="connsiteX6" fmla="*/ 93427 w 91645"/>
                  <a:gd name="connsiteY6" fmla="*/ 141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427" y="1415"/>
                    </a:moveTo>
                    <a:lnTo>
                      <a:pt x="1049" y="1049"/>
                    </a:lnTo>
                    <a:lnTo>
                      <a:pt x="1049" y="93967"/>
                    </a:lnTo>
                    <a:lnTo>
                      <a:pt x="37707" y="93967"/>
                    </a:lnTo>
                    <a:lnTo>
                      <a:pt x="37707" y="38362"/>
                    </a:lnTo>
                    <a:lnTo>
                      <a:pt x="93427" y="38362"/>
                    </a:lnTo>
                    <a:lnTo>
                      <a:pt x="93427" y="141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7" name="Freeform: Shape 846">
                <a:extLst>
                  <a:ext uri="{FF2B5EF4-FFF2-40B4-BE49-F238E27FC236}">
                    <a16:creationId xmlns:a16="http://schemas.microsoft.com/office/drawing/2014/main" id="{6041FDF9-E4AE-4A79-8E14-A3FF664D85D5}"/>
                  </a:ext>
                </a:extLst>
              </p:cNvPr>
              <p:cNvSpPr/>
              <p:nvPr/>
            </p:nvSpPr>
            <p:spPr>
              <a:xfrm>
                <a:off x="4789739" y="3079636"/>
                <a:ext cx="91645" cy="91645"/>
              </a:xfrm>
              <a:custGeom>
                <a:avLst/>
                <a:gdLst>
                  <a:gd name="connsiteX0" fmla="*/ 93794 w 91645"/>
                  <a:gd name="connsiteY0" fmla="*/ 93235 h 91645"/>
                  <a:gd name="connsiteX1" fmla="*/ 94160 w 91645"/>
                  <a:gd name="connsiteY1" fmla="*/ 1049 h 91645"/>
                  <a:gd name="connsiteX2" fmla="*/ 1049 w 91645"/>
                  <a:gd name="connsiteY2" fmla="*/ 1049 h 91645"/>
                  <a:gd name="connsiteX3" fmla="*/ 1049 w 91645"/>
                  <a:gd name="connsiteY3" fmla="*/ 37631 h 91645"/>
                  <a:gd name="connsiteX4" fmla="*/ 56769 w 91645"/>
                  <a:gd name="connsiteY4" fmla="*/ 37631 h 91645"/>
                  <a:gd name="connsiteX5" fmla="*/ 56769 w 91645"/>
                  <a:gd name="connsiteY5" fmla="*/ 93235 h 91645"/>
                  <a:gd name="connsiteX6" fmla="*/ 93794 w 91645"/>
                  <a:gd name="connsiteY6" fmla="*/ 9323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794" y="93235"/>
                    </a:moveTo>
                    <a:lnTo>
                      <a:pt x="94160" y="1049"/>
                    </a:lnTo>
                    <a:lnTo>
                      <a:pt x="1049" y="1049"/>
                    </a:lnTo>
                    <a:lnTo>
                      <a:pt x="1049" y="37631"/>
                    </a:lnTo>
                    <a:lnTo>
                      <a:pt x="56769" y="37631"/>
                    </a:lnTo>
                    <a:lnTo>
                      <a:pt x="56769" y="93235"/>
                    </a:lnTo>
                    <a:lnTo>
                      <a:pt x="93794" y="9323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8" name="Freeform: Shape 847">
                <a:extLst>
                  <a:ext uri="{FF2B5EF4-FFF2-40B4-BE49-F238E27FC236}">
                    <a16:creationId xmlns:a16="http://schemas.microsoft.com/office/drawing/2014/main" id="{F29E956B-2789-4D58-BD9A-A481E5885559}"/>
                  </a:ext>
                </a:extLst>
              </p:cNvPr>
              <p:cNvSpPr/>
              <p:nvPr/>
            </p:nvSpPr>
            <p:spPr>
              <a:xfrm>
                <a:off x="4790107" y="3338262"/>
                <a:ext cx="91645" cy="91645"/>
              </a:xfrm>
              <a:custGeom>
                <a:avLst/>
                <a:gdLst>
                  <a:gd name="connsiteX0" fmla="*/ 1049 w 91645"/>
                  <a:gd name="connsiteY0" fmla="*/ 93967 h 91645"/>
                  <a:gd name="connsiteX1" fmla="*/ 93794 w 91645"/>
                  <a:gd name="connsiteY1" fmla="*/ 93967 h 91645"/>
                  <a:gd name="connsiteX2" fmla="*/ 93794 w 91645"/>
                  <a:gd name="connsiteY2" fmla="*/ 1049 h 91645"/>
                  <a:gd name="connsiteX3" fmla="*/ 57136 w 91645"/>
                  <a:gd name="connsiteY3" fmla="*/ 1049 h 91645"/>
                  <a:gd name="connsiteX4" fmla="*/ 57136 w 91645"/>
                  <a:gd name="connsiteY4" fmla="*/ 56653 h 91645"/>
                  <a:gd name="connsiteX5" fmla="*/ 1049 w 91645"/>
                  <a:gd name="connsiteY5" fmla="*/ 56653 h 91645"/>
                  <a:gd name="connsiteX6" fmla="*/ 1049 w 91645"/>
                  <a:gd name="connsiteY6" fmla="*/ 93967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049" y="93967"/>
                    </a:moveTo>
                    <a:lnTo>
                      <a:pt x="93794" y="93967"/>
                    </a:lnTo>
                    <a:lnTo>
                      <a:pt x="93794" y="1049"/>
                    </a:lnTo>
                    <a:lnTo>
                      <a:pt x="57136" y="1049"/>
                    </a:lnTo>
                    <a:lnTo>
                      <a:pt x="57136" y="56653"/>
                    </a:lnTo>
                    <a:lnTo>
                      <a:pt x="1049" y="56653"/>
                    </a:lnTo>
                    <a:lnTo>
                      <a:pt x="1049" y="93967"/>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9" name="Freeform: Shape 848">
                <a:extLst>
                  <a:ext uri="{FF2B5EF4-FFF2-40B4-BE49-F238E27FC236}">
                    <a16:creationId xmlns:a16="http://schemas.microsoft.com/office/drawing/2014/main" id="{990A8022-3527-41CE-8E75-BCF263FB2EA1}"/>
                  </a:ext>
                </a:extLst>
              </p:cNvPr>
              <p:cNvSpPr/>
              <p:nvPr/>
            </p:nvSpPr>
            <p:spPr>
              <a:xfrm>
                <a:off x="4530933" y="3338635"/>
                <a:ext cx="91645" cy="91645"/>
              </a:xfrm>
              <a:custGeom>
                <a:avLst/>
                <a:gdLst>
                  <a:gd name="connsiteX0" fmla="*/ 1415 w 91645"/>
                  <a:gd name="connsiteY0" fmla="*/ 1049 h 91645"/>
                  <a:gd name="connsiteX1" fmla="*/ 1049 w 91645"/>
                  <a:gd name="connsiteY1" fmla="*/ 93235 h 91645"/>
                  <a:gd name="connsiteX2" fmla="*/ 94161 w 91645"/>
                  <a:gd name="connsiteY2" fmla="*/ 93235 h 91645"/>
                  <a:gd name="connsiteX3" fmla="*/ 94161 w 91645"/>
                  <a:gd name="connsiteY3" fmla="*/ 57019 h 91645"/>
                  <a:gd name="connsiteX4" fmla="*/ 38440 w 91645"/>
                  <a:gd name="connsiteY4" fmla="*/ 57019 h 91645"/>
                  <a:gd name="connsiteX5" fmla="*/ 38440 w 91645"/>
                  <a:gd name="connsiteY5" fmla="*/ 1049 h 91645"/>
                  <a:gd name="connsiteX6" fmla="*/ 1415 w 91645"/>
                  <a:gd name="connsiteY6" fmla="*/ 1049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415" y="1049"/>
                    </a:moveTo>
                    <a:lnTo>
                      <a:pt x="1049" y="93235"/>
                    </a:lnTo>
                    <a:lnTo>
                      <a:pt x="94161" y="93235"/>
                    </a:lnTo>
                    <a:lnTo>
                      <a:pt x="94161" y="57019"/>
                    </a:lnTo>
                    <a:lnTo>
                      <a:pt x="38440" y="57019"/>
                    </a:lnTo>
                    <a:lnTo>
                      <a:pt x="38440" y="1049"/>
                    </a:lnTo>
                    <a:lnTo>
                      <a:pt x="1415" y="1049"/>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637" name="Straight Arrow Connector 636">
            <a:extLst>
              <a:ext uri="{FF2B5EF4-FFF2-40B4-BE49-F238E27FC236}">
                <a16:creationId xmlns:a16="http://schemas.microsoft.com/office/drawing/2014/main" id="{860F262A-84C8-4633-92CB-33B6DB825DC6}"/>
              </a:ext>
            </a:extLst>
          </p:cNvPr>
          <p:cNvCxnSpPr>
            <a:cxnSpLocks/>
          </p:cNvCxnSpPr>
          <p:nvPr/>
        </p:nvCxnSpPr>
        <p:spPr>
          <a:xfrm>
            <a:off x="3095459" y="3759055"/>
            <a:ext cx="0" cy="1517794"/>
          </a:xfrm>
          <a:prstGeom prst="straightConnector1">
            <a:avLst/>
          </a:prstGeom>
          <a:ln w="12700">
            <a:solidFill>
              <a:srgbClr val="0078D4"/>
            </a:solidFill>
            <a:headEnd type="none" w="lg" len="med"/>
            <a:tailEnd type="triangle" w="sm" len="med"/>
          </a:ln>
        </p:spPr>
        <p:style>
          <a:lnRef idx="1">
            <a:schemeClr val="accent1"/>
          </a:lnRef>
          <a:fillRef idx="0">
            <a:schemeClr val="accent1"/>
          </a:fillRef>
          <a:effectRef idx="0">
            <a:schemeClr val="accent1"/>
          </a:effectRef>
          <a:fontRef idx="minor">
            <a:schemeClr val="tx1"/>
          </a:fontRef>
        </p:style>
      </p:cxnSp>
      <p:sp>
        <p:nvSpPr>
          <p:cNvPr id="2299" name="Rectangle 2298">
            <a:extLst>
              <a:ext uri="{FF2B5EF4-FFF2-40B4-BE49-F238E27FC236}">
                <a16:creationId xmlns:a16="http://schemas.microsoft.com/office/drawing/2014/main" id="{6299D716-BD4B-4C2A-9091-817B8F9D84AF}"/>
              </a:ext>
            </a:extLst>
          </p:cNvPr>
          <p:cNvSpPr/>
          <p:nvPr/>
        </p:nvSpPr>
        <p:spPr bwMode="auto">
          <a:xfrm>
            <a:off x="2228587" y="5757150"/>
            <a:ext cx="1451046"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Browser</a:t>
            </a:r>
          </a:p>
        </p:txBody>
      </p:sp>
      <p:pic>
        <p:nvPicPr>
          <p:cNvPr id="2300" name="Picture 2299">
            <a:extLst>
              <a:ext uri="{FF2B5EF4-FFF2-40B4-BE49-F238E27FC236}">
                <a16:creationId xmlns:a16="http://schemas.microsoft.com/office/drawing/2014/main" id="{F892B5FE-01A1-4F4E-9775-D02D55F2FEF8}"/>
              </a:ext>
            </a:extLst>
          </p:cNvPr>
          <p:cNvPicPr>
            <a:picLocks noChangeAspect="1"/>
          </p:cNvPicPr>
          <p:nvPr/>
        </p:nvPicPr>
        <p:blipFill>
          <a:blip r:embed="rId24"/>
          <a:stretch>
            <a:fillRect/>
          </a:stretch>
        </p:blipFill>
        <p:spPr>
          <a:xfrm>
            <a:off x="4926178" y="3991093"/>
            <a:ext cx="263924" cy="198052"/>
          </a:xfrm>
          <a:prstGeom prst="rect">
            <a:avLst/>
          </a:prstGeom>
        </p:spPr>
      </p:pic>
      <p:pic>
        <p:nvPicPr>
          <p:cNvPr id="2303" name="Picture 2302">
            <a:extLst>
              <a:ext uri="{FF2B5EF4-FFF2-40B4-BE49-F238E27FC236}">
                <a16:creationId xmlns:a16="http://schemas.microsoft.com/office/drawing/2014/main" id="{C3870822-6DF7-4A39-BC3B-0363F454746D}"/>
              </a:ext>
            </a:extLst>
          </p:cNvPr>
          <p:cNvPicPr>
            <a:picLocks noChangeAspect="1"/>
          </p:cNvPicPr>
          <p:nvPr/>
        </p:nvPicPr>
        <p:blipFill>
          <a:blip r:embed="rId24"/>
          <a:stretch>
            <a:fillRect/>
          </a:stretch>
        </p:blipFill>
        <p:spPr>
          <a:xfrm>
            <a:off x="3009306" y="4661295"/>
            <a:ext cx="166139" cy="124673"/>
          </a:xfrm>
          <a:prstGeom prst="rect">
            <a:avLst/>
          </a:prstGeom>
        </p:spPr>
      </p:pic>
      <p:grpSp>
        <p:nvGrpSpPr>
          <p:cNvPr id="1232" name="Group 1231">
            <a:extLst>
              <a:ext uri="{FF2B5EF4-FFF2-40B4-BE49-F238E27FC236}">
                <a16:creationId xmlns:a16="http://schemas.microsoft.com/office/drawing/2014/main" id="{3022E08C-1877-4AEF-B88D-F4E2B808966A}"/>
              </a:ext>
            </a:extLst>
          </p:cNvPr>
          <p:cNvGrpSpPr/>
          <p:nvPr/>
        </p:nvGrpSpPr>
        <p:grpSpPr>
          <a:xfrm>
            <a:off x="4952560" y="2778700"/>
            <a:ext cx="206395" cy="206395"/>
            <a:chOff x="4710419" y="4559268"/>
            <a:chExt cx="118539" cy="118539"/>
          </a:xfrm>
        </p:grpSpPr>
        <p:sp>
          <p:nvSpPr>
            <p:cNvPr id="1238" name="Oval 1237">
              <a:extLst>
                <a:ext uri="{FF2B5EF4-FFF2-40B4-BE49-F238E27FC236}">
                  <a16:creationId xmlns:a16="http://schemas.microsoft.com/office/drawing/2014/main" id="{E8E19062-18B1-4D28-A1AC-5909C1886AA8}"/>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39" name="Rectangle 1238">
              <a:extLst>
                <a:ext uri="{FF2B5EF4-FFF2-40B4-BE49-F238E27FC236}">
                  <a16:creationId xmlns:a16="http://schemas.microsoft.com/office/drawing/2014/main" id="{DA8F25D5-3180-4E2A-99A4-EAE34A33FFB7}"/>
                </a:ext>
              </a:extLst>
            </p:cNvPr>
            <p:cNvSpPr/>
            <p:nvPr/>
          </p:nvSpPr>
          <p:spPr>
            <a:xfrm>
              <a:off x="4743587" y="4589962"/>
              <a:ext cx="45719" cy="73808"/>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1</a:t>
              </a:r>
            </a:p>
          </p:txBody>
        </p:sp>
      </p:grpSp>
      <p:cxnSp>
        <p:nvCxnSpPr>
          <p:cNvPr id="1153" name="Connector: Elbow 1152">
            <a:extLst>
              <a:ext uri="{FF2B5EF4-FFF2-40B4-BE49-F238E27FC236}">
                <a16:creationId xmlns:a16="http://schemas.microsoft.com/office/drawing/2014/main" id="{EEA5B403-7BC0-4947-9EC7-EB1263750B46}"/>
              </a:ext>
            </a:extLst>
          </p:cNvPr>
          <p:cNvCxnSpPr>
            <a:cxnSpLocks/>
          </p:cNvCxnSpPr>
          <p:nvPr/>
        </p:nvCxnSpPr>
        <p:spPr>
          <a:xfrm flipV="1">
            <a:off x="3060470" y="2196705"/>
            <a:ext cx="6729153" cy="3244033"/>
          </a:xfrm>
          <a:prstGeom prst="bentConnector3">
            <a:avLst>
              <a:gd name="adj1" fmla="val 100061"/>
            </a:avLst>
          </a:prstGeom>
          <a:ln w="19050">
            <a:solidFill>
              <a:schemeClr val="tx1">
                <a:lumMod val="50000"/>
                <a:lumOff val="50000"/>
              </a:schemeClr>
            </a:solidFill>
            <a:tailEnd type="triangle" w="sm" len="med"/>
          </a:ln>
        </p:spPr>
        <p:style>
          <a:lnRef idx="1">
            <a:schemeClr val="accent1"/>
          </a:lnRef>
          <a:fillRef idx="0">
            <a:schemeClr val="accent1"/>
          </a:fillRef>
          <a:effectRef idx="0">
            <a:schemeClr val="accent1"/>
          </a:effectRef>
          <a:fontRef idx="minor">
            <a:schemeClr val="tx1"/>
          </a:fontRef>
        </p:style>
      </p:cxnSp>
      <p:pic>
        <p:nvPicPr>
          <p:cNvPr id="2298" name="Graphic 2297">
            <a:extLst>
              <a:ext uri="{FF2B5EF4-FFF2-40B4-BE49-F238E27FC236}">
                <a16:creationId xmlns:a16="http://schemas.microsoft.com/office/drawing/2014/main" id="{CE72458F-FB02-4D93-9727-B5E3CCF467C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40591" y="5195348"/>
            <a:ext cx="627038" cy="632444"/>
          </a:xfrm>
          <a:prstGeom prst="rect">
            <a:avLst/>
          </a:prstGeom>
        </p:spPr>
      </p:pic>
      <p:grpSp>
        <p:nvGrpSpPr>
          <p:cNvPr id="1254" name="Group 1253">
            <a:extLst>
              <a:ext uri="{FF2B5EF4-FFF2-40B4-BE49-F238E27FC236}">
                <a16:creationId xmlns:a16="http://schemas.microsoft.com/office/drawing/2014/main" id="{B9AFBC45-6099-4D90-99C0-10CEF296053E}"/>
              </a:ext>
            </a:extLst>
          </p:cNvPr>
          <p:cNvGrpSpPr/>
          <p:nvPr/>
        </p:nvGrpSpPr>
        <p:grpSpPr>
          <a:xfrm>
            <a:off x="4947028" y="3629481"/>
            <a:ext cx="206395" cy="206395"/>
            <a:chOff x="4710419" y="4559268"/>
            <a:chExt cx="118539" cy="118539"/>
          </a:xfrm>
        </p:grpSpPr>
        <p:sp>
          <p:nvSpPr>
            <p:cNvPr id="1255" name="Oval 1254">
              <a:extLst>
                <a:ext uri="{FF2B5EF4-FFF2-40B4-BE49-F238E27FC236}">
                  <a16:creationId xmlns:a16="http://schemas.microsoft.com/office/drawing/2014/main" id="{2F92A250-89C1-4F03-9D87-5F38DBE8635D}"/>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56" name="Rectangle 1255">
              <a:extLst>
                <a:ext uri="{FF2B5EF4-FFF2-40B4-BE49-F238E27FC236}">
                  <a16:creationId xmlns:a16="http://schemas.microsoft.com/office/drawing/2014/main" id="{6817C42D-1DC8-41BF-97B1-7B502D47C26D}"/>
                </a:ext>
              </a:extLst>
            </p:cNvPr>
            <p:cNvSpPr/>
            <p:nvPr/>
          </p:nvSpPr>
          <p:spPr>
            <a:xfrm>
              <a:off x="4743587" y="4576271"/>
              <a:ext cx="45719" cy="874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2</a:t>
              </a:r>
            </a:p>
          </p:txBody>
        </p:sp>
      </p:grpSp>
      <p:grpSp>
        <p:nvGrpSpPr>
          <p:cNvPr id="1257" name="Group 1256">
            <a:extLst>
              <a:ext uri="{FF2B5EF4-FFF2-40B4-BE49-F238E27FC236}">
                <a16:creationId xmlns:a16="http://schemas.microsoft.com/office/drawing/2014/main" id="{6AC90E6A-42B9-42DD-94FC-1688A363AB4A}"/>
              </a:ext>
            </a:extLst>
          </p:cNvPr>
          <p:cNvGrpSpPr/>
          <p:nvPr/>
        </p:nvGrpSpPr>
        <p:grpSpPr>
          <a:xfrm>
            <a:off x="2989880" y="4401552"/>
            <a:ext cx="206395" cy="206395"/>
            <a:chOff x="4710419" y="4559268"/>
            <a:chExt cx="118539" cy="118539"/>
          </a:xfrm>
        </p:grpSpPr>
        <p:sp>
          <p:nvSpPr>
            <p:cNvPr id="1258" name="Oval 1257">
              <a:extLst>
                <a:ext uri="{FF2B5EF4-FFF2-40B4-BE49-F238E27FC236}">
                  <a16:creationId xmlns:a16="http://schemas.microsoft.com/office/drawing/2014/main" id="{225D05DA-6CD1-447C-A293-3311C025CDCF}"/>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59" name="Rectangle 1258">
              <a:extLst>
                <a:ext uri="{FF2B5EF4-FFF2-40B4-BE49-F238E27FC236}">
                  <a16:creationId xmlns:a16="http://schemas.microsoft.com/office/drawing/2014/main" id="{27BF7563-EED2-4B5F-9994-933E2401337E}"/>
                </a:ext>
              </a:extLst>
            </p:cNvPr>
            <p:cNvSpPr/>
            <p:nvPr/>
          </p:nvSpPr>
          <p:spPr>
            <a:xfrm>
              <a:off x="4743587" y="4576264"/>
              <a:ext cx="45719" cy="874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3</a:t>
              </a:r>
            </a:p>
          </p:txBody>
        </p:sp>
      </p:grpSp>
      <p:pic>
        <p:nvPicPr>
          <p:cNvPr id="1260" name="Picture 1259">
            <a:extLst>
              <a:ext uri="{FF2B5EF4-FFF2-40B4-BE49-F238E27FC236}">
                <a16:creationId xmlns:a16="http://schemas.microsoft.com/office/drawing/2014/main" id="{6B681CB6-29E7-4EE4-9CE9-E9A288AA7518}"/>
              </a:ext>
            </a:extLst>
          </p:cNvPr>
          <p:cNvPicPr>
            <a:picLocks noChangeAspect="1"/>
          </p:cNvPicPr>
          <p:nvPr/>
        </p:nvPicPr>
        <p:blipFill>
          <a:blip r:embed="rId24"/>
          <a:stretch>
            <a:fillRect/>
          </a:stretch>
        </p:blipFill>
        <p:spPr>
          <a:xfrm>
            <a:off x="5207147" y="5371654"/>
            <a:ext cx="166139" cy="124673"/>
          </a:xfrm>
          <a:prstGeom prst="rect">
            <a:avLst/>
          </a:prstGeom>
        </p:spPr>
      </p:pic>
      <p:grpSp>
        <p:nvGrpSpPr>
          <p:cNvPr id="1261" name="Group 1260">
            <a:extLst>
              <a:ext uri="{FF2B5EF4-FFF2-40B4-BE49-F238E27FC236}">
                <a16:creationId xmlns:a16="http://schemas.microsoft.com/office/drawing/2014/main" id="{CD38CF80-0786-4CE1-888D-F0DCD6FDA5E6}"/>
              </a:ext>
            </a:extLst>
          </p:cNvPr>
          <p:cNvGrpSpPr/>
          <p:nvPr/>
        </p:nvGrpSpPr>
        <p:grpSpPr>
          <a:xfrm>
            <a:off x="4933134" y="5342373"/>
            <a:ext cx="206395" cy="206395"/>
            <a:chOff x="4710419" y="4559268"/>
            <a:chExt cx="118539" cy="118539"/>
          </a:xfrm>
        </p:grpSpPr>
        <p:sp>
          <p:nvSpPr>
            <p:cNvPr id="1262" name="Oval 1261">
              <a:extLst>
                <a:ext uri="{FF2B5EF4-FFF2-40B4-BE49-F238E27FC236}">
                  <a16:creationId xmlns:a16="http://schemas.microsoft.com/office/drawing/2014/main" id="{0E1A789D-CD6E-4EDE-8ED7-5C9C22633A88}"/>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63" name="Rectangle 1262">
              <a:extLst>
                <a:ext uri="{FF2B5EF4-FFF2-40B4-BE49-F238E27FC236}">
                  <a16:creationId xmlns:a16="http://schemas.microsoft.com/office/drawing/2014/main" id="{5851F6B9-89BD-4D0E-9A45-56CB73EDD4FA}"/>
                </a:ext>
              </a:extLst>
            </p:cNvPr>
            <p:cNvSpPr/>
            <p:nvPr/>
          </p:nvSpPr>
          <p:spPr>
            <a:xfrm>
              <a:off x="4743587" y="4576264"/>
              <a:ext cx="45719" cy="874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4</a:t>
              </a:r>
            </a:p>
          </p:txBody>
        </p:sp>
      </p:grpSp>
      <p:sp>
        <p:nvSpPr>
          <p:cNvPr id="1167" name="Rectangle 1166">
            <a:extLst>
              <a:ext uri="{FF2B5EF4-FFF2-40B4-BE49-F238E27FC236}">
                <a16:creationId xmlns:a16="http://schemas.microsoft.com/office/drawing/2014/main" id="{01418945-B5DD-48D0-B58E-47F3FB30DD5C}"/>
              </a:ext>
            </a:extLst>
          </p:cNvPr>
          <p:cNvSpPr/>
          <p:nvPr/>
        </p:nvSpPr>
        <p:spPr bwMode="auto">
          <a:xfrm>
            <a:off x="4532375" y="3761257"/>
            <a:ext cx="10365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SAS URL</a:t>
            </a:r>
            <a:endParaRPr kumimoji="0" lang="en-US" sz="4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pic>
        <p:nvPicPr>
          <p:cNvPr id="1168" name="Picture 1167">
            <a:extLst>
              <a:ext uri="{FF2B5EF4-FFF2-40B4-BE49-F238E27FC236}">
                <a16:creationId xmlns:a16="http://schemas.microsoft.com/office/drawing/2014/main" id="{810D2B09-9230-4B95-87A6-A6199850CE8E}"/>
              </a:ext>
            </a:extLst>
          </p:cNvPr>
          <p:cNvPicPr>
            <a:picLocks noChangeAspect="1"/>
          </p:cNvPicPr>
          <p:nvPr/>
        </p:nvPicPr>
        <p:blipFill>
          <a:blip r:embed="rId27"/>
          <a:stretch>
            <a:fillRect/>
          </a:stretch>
        </p:blipFill>
        <p:spPr>
          <a:xfrm>
            <a:off x="4140375" y="2937033"/>
            <a:ext cx="104504" cy="104504"/>
          </a:xfrm>
          <a:prstGeom prst="rect">
            <a:avLst/>
          </a:prstGeom>
        </p:spPr>
      </p:pic>
      <p:pic>
        <p:nvPicPr>
          <p:cNvPr id="1169" name="Picture 1168">
            <a:extLst>
              <a:ext uri="{FF2B5EF4-FFF2-40B4-BE49-F238E27FC236}">
                <a16:creationId xmlns:a16="http://schemas.microsoft.com/office/drawing/2014/main" id="{E6D46229-50CA-4246-B977-D18C1A7E7D2C}"/>
              </a:ext>
            </a:extLst>
          </p:cNvPr>
          <p:cNvPicPr>
            <a:picLocks noChangeAspect="1"/>
          </p:cNvPicPr>
          <p:nvPr/>
        </p:nvPicPr>
        <p:blipFill>
          <a:blip r:embed="rId28"/>
          <a:stretch>
            <a:fillRect/>
          </a:stretch>
        </p:blipFill>
        <p:spPr>
          <a:xfrm>
            <a:off x="3456820" y="3598379"/>
            <a:ext cx="112048" cy="138064"/>
          </a:xfrm>
          <a:prstGeom prst="rect">
            <a:avLst/>
          </a:prstGeom>
        </p:spPr>
      </p:pic>
      <p:pic>
        <p:nvPicPr>
          <p:cNvPr id="1170" name="Picture 1169">
            <a:extLst>
              <a:ext uri="{FF2B5EF4-FFF2-40B4-BE49-F238E27FC236}">
                <a16:creationId xmlns:a16="http://schemas.microsoft.com/office/drawing/2014/main" id="{3D8252ED-7B31-4A2E-8C1C-694DACB7526E}"/>
              </a:ext>
            </a:extLst>
          </p:cNvPr>
          <p:cNvPicPr>
            <a:picLocks noChangeAspect="1"/>
          </p:cNvPicPr>
          <p:nvPr/>
        </p:nvPicPr>
        <p:blipFill>
          <a:blip r:embed="rId24"/>
          <a:stretch>
            <a:fillRect/>
          </a:stretch>
        </p:blipFill>
        <p:spPr>
          <a:xfrm>
            <a:off x="6656484" y="3695084"/>
            <a:ext cx="166139" cy="124673"/>
          </a:xfrm>
          <a:prstGeom prst="rect">
            <a:avLst/>
          </a:prstGeom>
        </p:spPr>
      </p:pic>
      <p:sp>
        <p:nvSpPr>
          <p:cNvPr id="3" name="Rectangle 2">
            <a:extLst>
              <a:ext uri="{FF2B5EF4-FFF2-40B4-BE49-F238E27FC236}">
                <a16:creationId xmlns:a16="http://schemas.microsoft.com/office/drawing/2014/main" id="{7597006F-8618-4163-B2C1-F3F6F328B131}"/>
              </a:ext>
            </a:extLst>
          </p:cNvPr>
          <p:cNvSpPr/>
          <p:nvPr/>
        </p:nvSpPr>
        <p:spPr bwMode="auto">
          <a:xfrm>
            <a:off x="9786199" y="2253765"/>
            <a:ext cx="2371056" cy="20765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200000"/>
              </a:lnSpc>
              <a:spcBef>
                <a:spcPct val="0"/>
              </a:spcBef>
              <a:spcAft>
                <a:spcPct val="0"/>
              </a:spcAft>
              <a:buClrTx/>
              <a:buSzTx/>
              <a:buFontTx/>
              <a:buNone/>
              <a:tabLst/>
              <a:defRPr/>
            </a:pPr>
            <a:r>
              <a:rPr kumimoji="0" lang="en-US" sz="1050" b="1" i="0" u="sng" strike="noStrike" kern="1200" cap="none" spc="0" normalizeH="0" baseline="0" noProof="0" dirty="0">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t>Note:</a:t>
            </a:r>
            <a:endParaRPr kumimoji="0" lang="en-US" sz="1050" b="1" i="0" u="none" strike="noStrike" kern="1200" cap="none" spc="0" normalizeH="0" baseline="0" noProof="0" dirty="0">
              <a:ln>
                <a:noFill/>
              </a:ln>
              <a:solidFill>
                <a:srgbClr val="077BD6"/>
              </a:solidFill>
              <a:effectLst/>
              <a:uLnTx/>
              <a:uFillTx/>
              <a:latin typeface="Segoe UI Semibold"/>
              <a:ea typeface="Segoe UI" pitchFamily="34" charset="0"/>
              <a:cs typeface="Cascadia Code" panose="020B0609020000020004" pitchFamily="49" charset="0"/>
            </a:endParaRPr>
          </a:p>
          <a:p>
            <a:pPr marL="171450" marR="0" lvl="0" indent="-171450" algn="l" defTabSz="932472" rtl="0" eaLnBrk="1" fontAlgn="base" latinLnBrk="0" hangingPunct="1">
              <a:lnSpc>
                <a:spcPct val="125000"/>
              </a:lnSpc>
              <a:spcBef>
                <a:spcPct val="0"/>
              </a:spcBef>
              <a:spcAft>
                <a:spcPct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This method of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Domain Masking</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is one of several ways we can achieve this pattern in Azure.  </a:t>
            </a: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CDN Profiles</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allows us to configure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geo-filtering</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as well (e.g. block document access outside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Canada</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t>
            </a: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Note:</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this is different than </a:t>
            </a:r>
            <a:r>
              <a:rPr kumimoji="0" lang="en-US" sz="800" b="0" i="0" u="sng" strike="noStrike" kern="1200" cap="none" spc="0" normalizeH="0" baseline="0" noProof="0" dirty="0">
                <a:ln>
                  <a:noFill/>
                </a:ln>
                <a:solidFill>
                  <a:srgbClr val="000000"/>
                </a:solidFill>
                <a:effectLst/>
                <a:uLnTx/>
                <a:uFill>
                  <a:solidFill>
                    <a:srgbClr val="50E6FF"/>
                  </a:solidFill>
                </a:uFill>
                <a:latin typeface="Segoe UI Semibold"/>
                <a:ea typeface="Segoe UI" pitchFamily="34" charset="0"/>
                <a:cs typeface="Cascadia Code" panose="020B0609020000020004" pitchFamily="49" charset="0"/>
              </a:rPr>
              <a:t>IP filtering</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which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Blob Storage Firewall </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allows.</a:t>
            </a:r>
          </a:p>
        </p:txBody>
      </p:sp>
      <p:sp>
        <p:nvSpPr>
          <p:cNvPr id="180" name="TextBox 179">
            <a:extLst>
              <a:ext uri="{FF2B5EF4-FFF2-40B4-BE49-F238E27FC236}">
                <a16:creationId xmlns:a16="http://schemas.microsoft.com/office/drawing/2014/main" id="{215425A1-2BF0-4A45-9291-6F8BF848725B}"/>
              </a:ext>
            </a:extLst>
          </p:cNvPr>
          <p:cNvSpPr txBox="1"/>
          <p:nvPr/>
        </p:nvSpPr>
        <p:spPr>
          <a:xfrm>
            <a:off x="9821283" y="3282420"/>
            <a:ext cx="508802"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srgbClr val="000000"/>
                </a:solidFill>
                <a:effectLst/>
                <a:uLnTx/>
                <a:uFillTx/>
                <a:latin typeface="Segoe UI"/>
                <a:ea typeface="+mn-ea"/>
                <a:cs typeface="+mn-cs"/>
              </a:rPr>
              <a:t>🌍</a:t>
            </a:r>
          </a:p>
        </p:txBody>
      </p:sp>
      <p:sp>
        <p:nvSpPr>
          <p:cNvPr id="13" name="Rectangle 12">
            <a:extLst>
              <a:ext uri="{FF2B5EF4-FFF2-40B4-BE49-F238E27FC236}">
                <a16:creationId xmlns:a16="http://schemas.microsoft.com/office/drawing/2014/main" id="{B8993D1C-BB2B-4696-AEF0-635741191F10}"/>
              </a:ext>
            </a:extLst>
          </p:cNvPr>
          <p:cNvSpPr/>
          <p:nvPr/>
        </p:nvSpPr>
        <p:spPr bwMode="auto">
          <a:xfrm>
            <a:off x="777362" y="3360397"/>
            <a:ext cx="2031933" cy="208218"/>
          </a:xfrm>
          <a:prstGeom prst="rect">
            <a:avLst/>
          </a:prstGeom>
          <a:solidFill>
            <a:schemeClr val="accent4">
              <a:lumMod val="20000"/>
              <a:lumOff val="80000"/>
              <a:alpha val="65000"/>
            </a:scheme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2E3EEE1-9260-4503-9427-55AAAAC21A92}"/>
              </a:ext>
            </a:extLst>
          </p:cNvPr>
          <p:cNvSpPr/>
          <p:nvPr/>
        </p:nvSpPr>
        <p:spPr bwMode="auto">
          <a:xfrm>
            <a:off x="713116" y="3253637"/>
            <a:ext cx="209617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Service Principal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t>
            </a:r>
            <a:r>
              <a:rPr lang="en-US" sz="500" dirty="0">
                <a:solidFill>
                  <a:srgbClr val="000000"/>
                </a:solidFill>
                <a:ea typeface="Segoe UI" pitchFamily="34" charset="0"/>
                <a:cs typeface="Cascadia Code" panose="020B0609020000020004" pitchFamily="49" charset="0"/>
              </a:rPr>
              <a:t>Use</a:t>
            </a:r>
            <a:r>
              <a:rPr lang="en-US" sz="500" dirty="0">
                <a:solidFill>
                  <a:srgbClr val="000000"/>
                </a:solidFill>
                <a:latin typeface="Cascadia Code" panose="020B0609020000020004" pitchFamily="49" charset="0"/>
                <a:ea typeface="Segoe UI" pitchFamily="34" charset="0"/>
                <a:cs typeface="Cascadia Code" panose="020B0609020000020004" pitchFamily="49" charset="0"/>
              </a:rPr>
              <a:t> </a:t>
            </a:r>
            <a:r>
              <a:rPr lang="en-US" sz="500" u="sng" dirty="0" err="1">
                <a:solidFill>
                  <a:srgbClr val="000000"/>
                </a:solidFill>
                <a:uFill>
                  <a:solidFill>
                    <a:schemeClr val="accent4">
                      <a:lumMod val="60000"/>
                      <a:lumOff val="40000"/>
                    </a:schemeClr>
                  </a:solidFill>
                </a:uFill>
                <a:latin typeface="Cascadia Code" panose="020B0609020000020004" pitchFamily="49" charset="0"/>
                <a:ea typeface="Segoe UI" pitchFamily="34" charset="0"/>
                <a:cs typeface="Cascadia Code" panose="020B0609020000020004" pitchFamily="49" charset="0"/>
              </a:rPr>
              <a:t>PsExec</a:t>
            </a: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to Access </a:t>
            </a:r>
            <a:r>
              <a:rPr kumimoji="0" lang="en-US" sz="5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UNC</a:t>
            </a: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Path via Federated ID</a:t>
            </a:r>
            <a:endPar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nvGrpSpPr>
          <p:cNvPr id="10" name="Group 9">
            <a:extLst>
              <a:ext uri="{FF2B5EF4-FFF2-40B4-BE49-F238E27FC236}">
                <a16:creationId xmlns:a16="http://schemas.microsoft.com/office/drawing/2014/main" id="{6990BB14-C867-4063-AC8F-7C95F2AEFDB6}"/>
              </a:ext>
            </a:extLst>
          </p:cNvPr>
          <p:cNvGrpSpPr/>
          <p:nvPr/>
        </p:nvGrpSpPr>
        <p:grpSpPr>
          <a:xfrm>
            <a:off x="677441" y="3362628"/>
            <a:ext cx="204345" cy="215679"/>
            <a:chOff x="696195" y="3464857"/>
            <a:chExt cx="161370" cy="170320"/>
          </a:xfrm>
        </p:grpSpPr>
        <p:sp>
          <p:nvSpPr>
            <p:cNvPr id="8" name="Oval 7">
              <a:extLst>
                <a:ext uri="{FF2B5EF4-FFF2-40B4-BE49-F238E27FC236}">
                  <a16:creationId xmlns:a16="http://schemas.microsoft.com/office/drawing/2014/main" id="{EC849F88-CD98-4536-879E-B9077B033297}"/>
                </a:ext>
              </a:extLst>
            </p:cNvPr>
            <p:cNvSpPr/>
            <p:nvPr/>
          </p:nvSpPr>
          <p:spPr bwMode="auto">
            <a:xfrm>
              <a:off x="696195" y="3464857"/>
              <a:ext cx="161370" cy="161370"/>
            </a:xfrm>
            <a:prstGeom prst="ellipse">
              <a:avLst/>
            </a:prstGeom>
            <a:solidFill>
              <a:schemeClr val="bg1"/>
            </a:solidFill>
            <a:ln>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326D70F4-E205-4766-BFCE-2480E6843A87}"/>
                </a:ext>
              </a:extLst>
            </p:cNvPr>
            <p:cNvPicPr>
              <a:picLocks noChangeAspect="1"/>
            </p:cNvPicPr>
            <p:nvPr/>
          </p:nvPicPr>
          <p:blipFill>
            <a:blip r:embed="rId29"/>
            <a:stretch>
              <a:fillRect/>
            </a:stretch>
          </p:blipFill>
          <p:spPr>
            <a:xfrm>
              <a:off x="723314" y="3480828"/>
              <a:ext cx="127889" cy="154349"/>
            </a:xfrm>
            <a:prstGeom prst="rect">
              <a:avLst/>
            </a:prstGeom>
          </p:spPr>
        </p:pic>
      </p:grpSp>
      <p:cxnSp>
        <p:nvCxnSpPr>
          <p:cNvPr id="15" name="Straight Connector 14">
            <a:extLst>
              <a:ext uri="{FF2B5EF4-FFF2-40B4-BE49-F238E27FC236}">
                <a16:creationId xmlns:a16="http://schemas.microsoft.com/office/drawing/2014/main" id="{AA5E52B4-5A99-40D3-BE08-AA6E7B561D41}"/>
              </a:ext>
            </a:extLst>
          </p:cNvPr>
          <p:cNvCxnSpPr>
            <a:cxnSpLocks/>
          </p:cNvCxnSpPr>
          <p:nvPr/>
        </p:nvCxnSpPr>
        <p:spPr>
          <a:xfrm>
            <a:off x="812378" y="3360985"/>
            <a:ext cx="1996917" cy="0"/>
          </a:xfrm>
          <a:prstGeom prst="line">
            <a:avLst/>
          </a:prstGeom>
          <a:noFill/>
          <a:ln w="6350" cap="flat" cmpd="sng" algn="ctr">
            <a:solidFill>
              <a:schemeClr val="accent4">
                <a:lumMod val="60000"/>
                <a:lumOff val="40000"/>
              </a:schemeClr>
            </a:solidFill>
            <a:prstDash val="dash"/>
            <a:headEnd type="none" w="lg" len="med"/>
            <a:tailEnd type="none" w="lg" len="med"/>
          </a:ln>
          <a:effectLst/>
        </p:spPr>
      </p:cxnSp>
      <p:cxnSp>
        <p:nvCxnSpPr>
          <p:cNvPr id="17" name="Straight Connector 16">
            <a:extLst>
              <a:ext uri="{FF2B5EF4-FFF2-40B4-BE49-F238E27FC236}">
                <a16:creationId xmlns:a16="http://schemas.microsoft.com/office/drawing/2014/main" id="{47356789-9D70-468C-8A89-945F5F18E464}"/>
              </a:ext>
            </a:extLst>
          </p:cNvPr>
          <p:cNvCxnSpPr>
            <a:cxnSpLocks/>
          </p:cNvCxnSpPr>
          <p:nvPr/>
        </p:nvCxnSpPr>
        <p:spPr>
          <a:xfrm>
            <a:off x="812378" y="3566984"/>
            <a:ext cx="1996917" cy="0"/>
          </a:xfrm>
          <a:prstGeom prst="line">
            <a:avLst/>
          </a:prstGeom>
          <a:noFill/>
          <a:ln w="6350" cap="flat" cmpd="sng" algn="ctr">
            <a:solidFill>
              <a:schemeClr val="accent4">
                <a:lumMod val="60000"/>
                <a:lumOff val="40000"/>
              </a:schemeClr>
            </a:solidFill>
            <a:prstDash val="dash"/>
            <a:headEnd type="none" w="lg" len="med"/>
            <a:tailEnd type="none" w="lg" len="med"/>
          </a:ln>
          <a:effectLst/>
        </p:spPr>
      </p:cxnSp>
      <p:sp>
        <p:nvSpPr>
          <p:cNvPr id="197" name="TextBox 196">
            <a:extLst>
              <a:ext uri="{FF2B5EF4-FFF2-40B4-BE49-F238E27FC236}">
                <a16:creationId xmlns:a16="http://schemas.microsoft.com/office/drawing/2014/main" id="{C361C1B0-BBB2-40DA-89F1-AB8219846477}"/>
              </a:ext>
            </a:extLst>
          </p:cNvPr>
          <p:cNvSpPr txBox="1"/>
          <p:nvPr/>
        </p:nvSpPr>
        <p:spPr>
          <a:xfrm>
            <a:off x="734524" y="2435711"/>
            <a:ext cx="2255356" cy="215444"/>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800" i="0" u="none" strike="noStrike" kern="1200" cap="none" spc="0" normalizeH="0" baseline="0" noProof="0" dirty="0">
                <a:ln>
                  <a:noFill/>
                </a:ln>
                <a:solidFill>
                  <a:srgbClr val="000000"/>
                </a:solidFill>
                <a:effectLst/>
                <a:uLnTx/>
                <a:uFillTx/>
                <a:latin typeface="+mj-lt"/>
                <a:ea typeface="Segoe UI" pitchFamily="34" charset="0"/>
                <a:cs typeface="Cascadia Code" panose="020B0609020000020004" pitchFamily="49" charset="0"/>
              </a:rPr>
              <a:t>File Share</a:t>
            </a:r>
            <a:endParaRPr kumimoji="0" lang="en-US" sz="2000" i="0" u="none" strike="noStrike" kern="1200" cap="none" spc="0" normalizeH="0" baseline="0" noProof="0" dirty="0">
              <a:ln>
                <a:noFill/>
              </a:ln>
              <a:solidFill>
                <a:srgbClr val="000000"/>
              </a:solidFill>
              <a:effectLst/>
              <a:uLnTx/>
              <a:uFillTx/>
              <a:latin typeface="+mj-lt"/>
              <a:ea typeface="Segoe UI" pitchFamily="34" charset="0"/>
              <a:cs typeface="Segoe UI Semibold" panose="020B0702040204020203" pitchFamily="34" charset="0"/>
            </a:endParaRPr>
          </a:p>
        </p:txBody>
      </p:sp>
    </p:spTree>
    <p:extLst>
      <p:ext uri="{BB962C8B-B14F-4D97-AF65-F5344CB8AC3E}">
        <p14:creationId xmlns:p14="http://schemas.microsoft.com/office/powerpoint/2010/main" val="1133732367"/>
      </p:ext>
    </p:extLst>
  </p:cSld>
  <p:clrMapOvr>
    <a:masterClrMapping/>
  </p:clrMapOvr>
  <p:transition>
    <p:fade/>
  </p:transition>
</p:sld>
</file>

<file path=ppt/theme/theme1.xml><?xml version="1.0" encoding="utf-8"?>
<a:theme xmlns:a="http://schemas.openxmlformats.org/drawingml/2006/main" name="3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Consulting Services Master PPT.pptx" id="{FF7CD108-7256-4079-82C1-6048B867C23F}" vid="{DC1BDE7D-43E3-4652-942B-1BA72135A5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TotalTime>
  <Words>295</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Cascadia Code</vt:lpstr>
      <vt:lpstr>Consolas</vt:lpstr>
      <vt:lpstr>Segoe UI</vt:lpstr>
      <vt:lpstr>Segoe UI Semibold</vt:lpstr>
      <vt:lpstr>Segoe UI Semilight</vt:lpstr>
      <vt:lpstr>Wingdings</vt:lpstr>
      <vt:lpstr>3_White Template</vt:lpstr>
      <vt:lpstr>Reference Demo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Demo Architecture</dc:title>
  <dc:creator>Raki Rahman</dc:creator>
  <cp:lastModifiedBy>Raki Rahman</cp:lastModifiedBy>
  <cp:revision>13</cp:revision>
  <dcterms:created xsi:type="dcterms:W3CDTF">2021-02-10T17:40:53Z</dcterms:created>
  <dcterms:modified xsi:type="dcterms:W3CDTF">2021-02-12T16:52:04Z</dcterms:modified>
</cp:coreProperties>
</file>