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549"/>
    <a:srgbClr val="1FE6F5"/>
    <a:srgbClr val="0621A6"/>
    <a:srgbClr val="09B187"/>
    <a:srgbClr val="3CE9F6"/>
    <a:srgbClr val="51EAF7"/>
    <a:srgbClr val="0078D4"/>
    <a:srgbClr val="10E4F4"/>
    <a:srgbClr val="4EE4FD"/>
    <a:srgbClr val="005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94660"/>
  </p:normalViewPr>
  <p:slideViewPr>
    <p:cSldViewPr snapToGrid="0">
      <p:cViewPr>
        <p:scale>
          <a:sx n="100" d="100"/>
          <a:sy n="100" d="100"/>
        </p:scale>
        <p:origin x="180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50229-294D-40F8-8874-57A3CD12C83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F846-10EB-485B-A293-9D77A451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12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20.svg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530637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1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2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4919" b="8764"/>
          <a:stretch/>
        </p:blipFill>
        <p:spPr>
          <a:xfrm>
            <a:off x="-1" y="-18998"/>
            <a:ext cx="12252326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0" y="3498395"/>
            <a:ext cx="12252325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2949403" y="1325760"/>
            <a:ext cx="6774461" cy="2001041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6C179EE-1FC9-467F-B785-E904CB3C071B}"/>
              </a:ext>
            </a:extLst>
          </p:cNvPr>
          <p:cNvGrpSpPr/>
          <p:nvPr/>
        </p:nvGrpSpPr>
        <p:grpSpPr>
          <a:xfrm>
            <a:off x="2821849" y="3648015"/>
            <a:ext cx="7029568" cy="1497374"/>
            <a:chOff x="3045160" y="3648015"/>
            <a:chExt cx="7029568" cy="1497374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7C87D43-739E-4CF9-BA33-FF4B46D6A198}"/>
                </a:ext>
              </a:extLst>
            </p:cNvPr>
            <p:cNvGrpSpPr/>
            <p:nvPr/>
          </p:nvGrpSpPr>
          <p:grpSpPr>
            <a:xfrm>
              <a:off x="3045160" y="3648015"/>
              <a:ext cx="7029568" cy="1206865"/>
              <a:chOff x="3045160" y="3749615"/>
              <a:chExt cx="7029568" cy="1206865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58F924AF-F411-4A2E-BC19-CFA6B6BBB954}"/>
                  </a:ext>
                </a:extLst>
              </p:cNvPr>
              <p:cNvSpPr txBox="1"/>
              <p:nvPr/>
            </p:nvSpPr>
            <p:spPr>
              <a:xfrm>
                <a:off x="5140593" y="3749615"/>
                <a:ext cx="4934135" cy="11695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66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to</a:t>
                </a:r>
                <a:r>
                  <a:rPr lang="en-GB" sz="7000" spc="-143" dirty="0">
                    <a:solidFill>
                      <a:srgbClr val="4F5C62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 </a:t>
                </a:r>
                <a:r>
                  <a: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Inter SemiBold" panose="020B0502030000000004" pitchFamily="34" charset="0"/>
                    <a:cs typeface="Segoe UI" panose="020B0502040204020203" pitchFamily="34" charset="0"/>
                  </a:rPr>
                  <a:t>Synapse</a:t>
                </a:r>
                <a:endParaRPr lang="en-GB" sz="70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310" name="Picture 4">
                <a:extLst>
                  <a:ext uri="{FF2B5EF4-FFF2-40B4-BE49-F238E27FC236}">
                    <a16:creationId xmlns:a16="http://schemas.microsoft.com/office/drawing/2014/main" id="{15EA5CFA-C848-4A24-87E7-C246ABFE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5160" y="4042920"/>
                <a:ext cx="1978607" cy="91356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C4F78F8-1DA6-439C-9816-E94ECFFC3680}"/>
                </a:ext>
              </a:extLst>
            </p:cNvPr>
            <p:cNvSpPr txBox="1"/>
            <p:nvPr/>
          </p:nvSpPr>
          <p:spPr>
            <a:xfrm>
              <a:off x="3860225" y="4683724"/>
              <a:ext cx="42455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spc="-143" dirty="0">
                  <a:solidFill>
                    <a:schemeClr val="bg1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with Autoloader</a:t>
              </a:r>
              <a:endParaRPr lang="en-GB" sz="2400" spc="-143" dirty="0">
                <a:solidFill>
                  <a:srgbClr val="4EE4F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7B70C910-30BF-4099-A73F-CA7338834B14}"/>
              </a:ext>
            </a:extLst>
          </p:cNvPr>
          <p:cNvGrpSpPr/>
          <p:nvPr/>
        </p:nvGrpSpPr>
        <p:grpSpPr>
          <a:xfrm>
            <a:off x="1100682" y="3515909"/>
            <a:ext cx="1988569" cy="785998"/>
            <a:chOff x="1864988" y="4265066"/>
            <a:chExt cx="1988569" cy="785998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2428C7D-3C59-4347-99AA-C3582676EA6F}"/>
                </a:ext>
              </a:extLst>
            </p:cNvPr>
            <p:cNvSpPr/>
            <p:nvPr/>
          </p:nvSpPr>
          <p:spPr>
            <a:xfrm rot="21399419">
              <a:off x="1864988" y="4464970"/>
              <a:ext cx="1661210" cy="414192"/>
            </a:xfrm>
            <a:prstGeom prst="rect">
              <a:avLst/>
            </a:prstGeom>
            <a:solidFill>
              <a:srgbClr val="0056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Title 3">
              <a:extLst>
                <a:ext uri="{FF2B5EF4-FFF2-40B4-BE49-F238E27FC236}">
                  <a16:creationId xmlns:a16="http://schemas.microsoft.com/office/drawing/2014/main" id="{70342B2A-3914-41F7-9634-5C852EC08672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AUTOMATING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1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20023" b="8764"/>
          <a:stretch/>
        </p:blipFill>
        <p:spPr>
          <a:xfrm>
            <a:off x="1957656" y="0"/>
            <a:ext cx="10305997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3951105" y="3537258"/>
            <a:ext cx="8283973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2AFDDA7-F8DE-41E9-9707-A78C45828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"/>
          <a:stretch/>
        </p:blipFill>
        <p:spPr>
          <a:xfrm>
            <a:off x="132571" y="124535"/>
            <a:ext cx="7145897" cy="5796921"/>
          </a:xfrm>
          <a:custGeom>
            <a:avLst/>
            <a:gdLst>
              <a:gd name="connsiteX0" fmla="*/ 0 w 7170057"/>
              <a:gd name="connsiteY0" fmla="*/ 0 h 6008914"/>
              <a:gd name="connsiteX1" fmla="*/ 7170057 w 7170057"/>
              <a:gd name="connsiteY1" fmla="*/ 0 h 6008914"/>
              <a:gd name="connsiteX2" fmla="*/ 5428343 w 7170057"/>
              <a:gd name="connsiteY2" fmla="*/ 3759200 h 6008914"/>
              <a:gd name="connsiteX3" fmla="*/ 5065486 w 7170057"/>
              <a:gd name="connsiteY3" fmla="*/ 2728686 h 6008914"/>
              <a:gd name="connsiteX4" fmla="*/ 4005943 w 7170057"/>
              <a:gd name="connsiteY4" fmla="*/ 6008914 h 6008914"/>
              <a:gd name="connsiteX5" fmla="*/ 0 w 7170057"/>
              <a:gd name="connsiteY5" fmla="*/ 6008914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057" h="6008914">
                <a:moveTo>
                  <a:pt x="0" y="0"/>
                </a:moveTo>
                <a:lnTo>
                  <a:pt x="7170057" y="0"/>
                </a:lnTo>
                <a:lnTo>
                  <a:pt x="5428343" y="3759200"/>
                </a:lnTo>
                <a:lnTo>
                  <a:pt x="5065486" y="2728686"/>
                </a:lnTo>
                <a:lnTo>
                  <a:pt x="4005943" y="6008914"/>
                </a:lnTo>
                <a:lnTo>
                  <a:pt x="0" y="6008914"/>
                </a:lnTo>
                <a:close/>
              </a:path>
            </a:pathLst>
          </a:custGeom>
          <a:noFill/>
          <a:ln>
            <a:solidFill>
              <a:srgbClr val="51EAF7"/>
            </a:solidFill>
          </a:ln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2E70BB0-A2A7-4A48-8D0A-C1282E208C3C}"/>
              </a:ext>
            </a:extLst>
          </p:cNvPr>
          <p:cNvSpPr/>
          <p:nvPr/>
        </p:nvSpPr>
        <p:spPr>
          <a:xfrm>
            <a:off x="66675" y="77707"/>
            <a:ext cx="7211793" cy="5874627"/>
          </a:xfrm>
          <a:custGeom>
            <a:avLst/>
            <a:gdLst>
              <a:gd name="connsiteX0" fmla="*/ 0 w 7184571"/>
              <a:gd name="connsiteY0" fmla="*/ 6008914 h 6008914"/>
              <a:gd name="connsiteX1" fmla="*/ 4020457 w 7184571"/>
              <a:gd name="connsiteY1" fmla="*/ 6008914 h 6008914"/>
              <a:gd name="connsiteX2" fmla="*/ 5080000 w 7184571"/>
              <a:gd name="connsiteY2" fmla="*/ 2728686 h 6008914"/>
              <a:gd name="connsiteX3" fmla="*/ 5442857 w 7184571"/>
              <a:gd name="connsiteY3" fmla="*/ 3759200 h 6008914"/>
              <a:gd name="connsiteX4" fmla="*/ 7184571 w 7184571"/>
              <a:gd name="connsiteY4" fmla="*/ 0 h 6008914"/>
              <a:gd name="connsiteX5" fmla="*/ 14514 w 7184571"/>
              <a:gd name="connsiteY5" fmla="*/ 0 h 6008914"/>
              <a:gd name="connsiteX6" fmla="*/ 0 w 7184571"/>
              <a:gd name="connsiteY6" fmla="*/ 6008914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4571" h="6008914">
                <a:moveTo>
                  <a:pt x="0" y="6008914"/>
                </a:moveTo>
                <a:lnTo>
                  <a:pt x="4020457" y="6008914"/>
                </a:lnTo>
                <a:lnTo>
                  <a:pt x="5080000" y="2728686"/>
                </a:lnTo>
                <a:lnTo>
                  <a:pt x="5442857" y="3759200"/>
                </a:lnTo>
                <a:lnTo>
                  <a:pt x="7184571" y="0"/>
                </a:lnTo>
                <a:lnTo>
                  <a:pt x="14514" y="0"/>
                </a:lnTo>
                <a:lnTo>
                  <a:pt x="0" y="6008914"/>
                </a:lnTo>
                <a:close/>
              </a:path>
            </a:pathLst>
          </a:custGeom>
          <a:noFill/>
          <a:ln w="152400">
            <a:solidFill>
              <a:srgbClr val="51E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5687270" y="1420190"/>
            <a:ext cx="6285197" cy="1856522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7FC92-CB2B-453A-866F-C31367D6904E}"/>
              </a:ext>
            </a:extLst>
          </p:cNvPr>
          <p:cNvGrpSpPr/>
          <p:nvPr/>
        </p:nvGrpSpPr>
        <p:grpSpPr>
          <a:xfrm>
            <a:off x="3815253" y="3600535"/>
            <a:ext cx="8750789" cy="1629480"/>
            <a:chOff x="1100628" y="3515909"/>
            <a:chExt cx="8750789" cy="162948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C8B0628-1C52-4398-8AD0-6FAEA5D6AC99}"/>
                </a:ext>
              </a:extLst>
            </p:cNvPr>
            <p:cNvGrpSpPr/>
            <p:nvPr/>
          </p:nvGrpSpPr>
          <p:grpSpPr>
            <a:xfrm>
              <a:off x="2821849" y="3648015"/>
              <a:ext cx="7029568" cy="1497374"/>
              <a:chOff x="3045160" y="3648015"/>
              <a:chExt cx="7029568" cy="149737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C4E8355-573D-4EAF-9134-2E16E742D6DF}"/>
                  </a:ext>
                </a:extLst>
              </p:cNvPr>
              <p:cNvGrpSpPr/>
              <p:nvPr/>
            </p:nvGrpSpPr>
            <p:grpSpPr>
              <a:xfrm>
                <a:off x="3045160" y="3648015"/>
                <a:ext cx="7029568" cy="1206865"/>
                <a:chOff x="3045160" y="3749615"/>
                <a:chExt cx="7029568" cy="1206865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15C4F9-4A01-46F4-B34D-60A0EF6AAFFD}"/>
                    </a:ext>
                  </a:extLst>
                </p:cNvPr>
                <p:cNvSpPr txBox="1"/>
                <p:nvPr/>
              </p:nvSpPr>
              <p:spPr>
                <a:xfrm>
                  <a:off x="5140593" y="3749615"/>
                  <a:ext cx="4934135" cy="116955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6600" spc="-143" dirty="0">
                      <a:solidFill>
                        <a:schemeClr val="bg1"/>
                      </a:solidFill>
                      <a:latin typeface="MarkPro" panose="020B0504020101010102" pitchFamily="34" charset="0"/>
                      <a:ea typeface="Inter" panose="020B0502030000000004" pitchFamily="34" charset="0"/>
                      <a:cs typeface="Mark OT Light" charset="0"/>
                    </a:rPr>
                    <a:t>to</a:t>
                  </a:r>
                  <a:r>
                    <a:rPr lang="en-GB" sz="7000" spc="-143" dirty="0">
                      <a:solidFill>
                        <a:srgbClr val="4F5C62"/>
                      </a:solidFill>
                      <a:latin typeface="Inter SemiBold" panose="020B0502030000000004" pitchFamily="34" charset="0"/>
                      <a:ea typeface="Inter SemiBold" panose="020B0502030000000004" pitchFamily="34" charset="0"/>
                      <a:cs typeface="Mark OT Light" charset="0"/>
                    </a:rPr>
                    <a:t> </a:t>
                  </a:r>
                  <a:r>
                    <a:rPr lang="en-GB" sz="7000" spc="-143" dirty="0">
                      <a:solidFill>
                        <a:srgbClr val="4EE4FD"/>
                      </a:solidFill>
                      <a:latin typeface="Segoe UI" panose="020B0502040204020203" pitchFamily="34" charset="0"/>
                      <a:ea typeface="Inter SemiBold" panose="020B0502030000000004" pitchFamily="34" charset="0"/>
                      <a:cs typeface="Segoe UI" panose="020B0502040204020203" pitchFamily="34" charset="0"/>
                    </a:rPr>
                    <a:t>Synapse</a:t>
                  </a:r>
                  <a:endPara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98" name="Picture 4">
                  <a:extLst>
                    <a:ext uri="{FF2B5EF4-FFF2-40B4-BE49-F238E27FC236}">
                      <a16:creationId xmlns:a16="http://schemas.microsoft.com/office/drawing/2014/main" id="{3B7F5509-1F7F-485C-9DB3-0A93C25765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5160" y="4042920"/>
                  <a:ext cx="1978607" cy="91356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31FD77F-9088-4312-8017-690C6C33EE2B}"/>
                  </a:ext>
                </a:extLst>
              </p:cNvPr>
              <p:cNvSpPr txBox="1"/>
              <p:nvPr/>
            </p:nvSpPr>
            <p:spPr>
              <a:xfrm>
                <a:off x="3860225" y="4683724"/>
                <a:ext cx="4245506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24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with Autoloader</a:t>
                </a:r>
                <a:endParaRPr lang="en-GB" sz="24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DB9AF72-C4E5-4136-9B11-CE1500F1031D}"/>
                </a:ext>
              </a:extLst>
            </p:cNvPr>
            <p:cNvGrpSpPr/>
            <p:nvPr/>
          </p:nvGrpSpPr>
          <p:grpSpPr>
            <a:xfrm>
              <a:off x="1100628" y="3515909"/>
              <a:ext cx="1988623" cy="785998"/>
              <a:chOff x="1864934" y="4265066"/>
              <a:chExt cx="1988623" cy="78599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42B59B-E47B-4EC0-BC3F-5883D1DAB862}"/>
                  </a:ext>
                </a:extLst>
              </p:cNvPr>
              <p:cNvSpPr/>
              <p:nvPr/>
            </p:nvSpPr>
            <p:spPr>
              <a:xfrm rot="21399419">
                <a:off x="1864934" y="4463138"/>
                <a:ext cx="1724060" cy="414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itle 3">
                <a:extLst>
                  <a:ext uri="{FF2B5EF4-FFF2-40B4-BE49-F238E27FC236}">
                    <a16:creationId xmlns:a16="http://schemas.microsoft.com/office/drawing/2014/main" id="{91C751B8-3FC2-4A2B-8A20-000F61BF51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960" y="4265066"/>
                <a:ext cx="1883597" cy="785998"/>
              </a:xfrm>
              <a:prstGeom prst="rect">
                <a:avLst/>
              </a:prstGeom>
              <a:effectLst>
                <a:outerShdw blurRad="482600" dist="38100" dir="2700000" algn="tl" rotWithShape="0">
                  <a:srgbClr val="0070C0">
                    <a:alpha val="40000"/>
                  </a:srgb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500" spc="120" dirty="0">
                    <a:solidFill>
                      <a:srgbClr val="0078D4"/>
                    </a:solidFill>
                    <a:latin typeface="MarkPro-Bold" panose="020B0804020101010102" pitchFamily="34" charset="0"/>
                    <a:ea typeface="Inter SemiBold" panose="020B0502030000000004" pitchFamily="34" charset="0"/>
                    <a:cs typeface="Mark OT Light" charset="0"/>
                  </a:rPr>
                  <a:t>ILLUSTRATION</a:t>
                </a:r>
                <a:endParaRPr lang="en-GB" sz="1500" spc="120" dirty="0">
                  <a:solidFill>
                    <a:srgbClr val="0078D4"/>
                  </a:solidFill>
                  <a:latin typeface="MarkPro-Bold" panose="020B0804020101010102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64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4EE6F-D974-49F2-81AD-5BA8B418CC54}"/>
              </a:ext>
            </a:extLst>
          </p:cNvPr>
          <p:cNvGrpSpPr/>
          <p:nvPr/>
        </p:nvGrpSpPr>
        <p:grpSpPr>
          <a:xfrm>
            <a:off x="0" y="-1"/>
            <a:ext cx="12252325" cy="5999164"/>
            <a:chOff x="0" y="-1"/>
            <a:chExt cx="12252325" cy="59991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8CE907-8F00-46EE-A041-D5F0813C32E4}"/>
                </a:ext>
              </a:extLst>
            </p:cNvPr>
            <p:cNvSpPr/>
            <p:nvPr/>
          </p:nvSpPr>
          <p:spPr>
            <a:xfrm>
              <a:off x="0" y="0"/>
              <a:ext cx="12252325" cy="5999163"/>
            </a:xfrm>
            <a:prstGeom prst="rect">
              <a:avLst/>
            </a:prstGeom>
            <a:solidFill>
              <a:srgbClr val="1935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27C147-43EF-40AF-A25B-30D889DD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6270419" cy="5999163"/>
            </a:xfrm>
            <a:prstGeom prst="rect">
              <a:avLst/>
            </a:prstGeom>
          </p:spPr>
        </p:pic>
      </p:grp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F11A9E6-9EEF-47FD-BD19-17E9D4A0F01D}"/>
              </a:ext>
            </a:extLst>
          </p:cNvPr>
          <p:cNvSpPr/>
          <p:nvPr/>
        </p:nvSpPr>
        <p:spPr>
          <a:xfrm>
            <a:off x="3848100" y="-2"/>
            <a:ext cx="9982200" cy="5999164"/>
          </a:xfrm>
          <a:prstGeom prst="parallelogram">
            <a:avLst/>
          </a:prstGeom>
          <a:solidFill>
            <a:srgbClr val="0070C0">
              <a:alpha val="60000"/>
            </a:srgbClr>
          </a:solidFill>
          <a:ln>
            <a:noFill/>
          </a:ln>
          <a:effectLst>
            <a:outerShdw blurRad="508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DF41C-9D16-4B88-8DD6-D036ACF17623}"/>
              </a:ext>
            </a:extLst>
          </p:cNvPr>
          <p:cNvSpPr/>
          <p:nvPr/>
        </p:nvSpPr>
        <p:spPr>
          <a:xfrm>
            <a:off x="6434051" y="1221971"/>
            <a:ext cx="3624350" cy="3591098"/>
          </a:xfrm>
          <a:prstGeom prst="roundRect">
            <a:avLst>
              <a:gd name="adj" fmla="val 11306"/>
            </a:avLst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B96D7-2B1E-4FB7-A304-C7F98FF43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69786"/>
            <a:ext cx="7402513" cy="5929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6EC8A1E-3221-43C9-806F-00E49AEBD90A}"/>
              </a:ext>
            </a:extLst>
          </p:cNvPr>
          <p:cNvSpPr txBox="1"/>
          <p:nvPr/>
        </p:nvSpPr>
        <p:spPr>
          <a:xfrm>
            <a:off x="6943725" y="1850849"/>
            <a:ext cx="2702513" cy="20226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i="0" dirty="0">
                <a:solidFill>
                  <a:schemeClr val="bg1"/>
                </a:solidFill>
                <a:effectLst/>
                <a:latin typeface="Cascadia Code" pitchFamily="1" charset="0"/>
                <a:cs typeface="Cascadia Code" pitchFamily="1" charset="0"/>
              </a:rPr>
              <a:t>Exploring Azure Schema Registry with</a:t>
            </a: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43E19555-228F-4EEE-B521-D4D7EE132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2" y="3246361"/>
            <a:ext cx="1061387" cy="570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7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77</Words>
  <Application>Microsoft Office PowerPoint</Application>
  <PresentationFormat>Custom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Bebas Neue</vt:lpstr>
      <vt:lpstr>Calibri</vt:lpstr>
      <vt:lpstr>Calibri Light</vt:lpstr>
      <vt:lpstr>Cascadia Code</vt:lpstr>
      <vt:lpstr>Earth's Mightiest</vt:lpstr>
      <vt:lpstr>Inter SemiBold</vt:lpstr>
      <vt:lpstr>Lilita One</vt:lpstr>
      <vt:lpstr>MarkPro</vt:lpstr>
      <vt:lpstr>MarkPro-Bold</vt:lpstr>
      <vt:lpstr>Nutmeg Black Italic</vt:lpstr>
      <vt:lpstr>Nutmeg Regular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78</cp:revision>
  <dcterms:created xsi:type="dcterms:W3CDTF">2020-08-03T14:18:30Z</dcterms:created>
  <dcterms:modified xsi:type="dcterms:W3CDTF">2020-12-03T02:30:47Z</dcterms:modified>
</cp:coreProperties>
</file>