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134804997" r:id="rId2"/>
    <p:sldId id="2134804998" r:id="rId3"/>
    <p:sldId id="2134804999" r:id="rId4"/>
    <p:sldId id="2134805000" r:id="rId5"/>
    <p:sldId id="2134805001" r:id="rId6"/>
    <p:sldId id="2134805002" r:id="rId7"/>
    <p:sldId id="2134805003" r:id="rId8"/>
    <p:sldId id="2134805004" r:id="rId9"/>
    <p:sldId id="2134805006" r:id="rId10"/>
    <p:sldId id="2134805007" r:id="rId11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50E6FF"/>
    <a:srgbClr val="FEC000"/>
    <a:srgbClr val="FF0000"/>
    <a:srgbClr val="1A202C"/>
    <a:srgbClr val="343441"/>
    <a:srgbClr val="FFFFFF"/>
    <a:srgbClr val="825BC3"/>
    <a:srgbClr val="FAFBFC"/>
    <a:srgbClr val="FE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2" autoAdjust="0"/>
    <p:restoredTop sz="96242" autoAdjust="0"/>
  </p:normalViewPr>
  <p:slideViewPr>
    <p:cSldViewPr snapToGrid="0">
      <p:cViewPr>
        <p:scale>
          <a:sx n="125" d="100"/>
          <a:sy n="125" d="100"/>
        </p:scale>
        <p:origin x="73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4:32:03.7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1223 6447 0 0,'0'0'483'0'0,"-1"0"-326"0"0,-9 1 3822 0 0,33 18-3742 0 0,-7-13-22 0 0,1-1 0 0 0,-1 0 0 0 0,1-1-1 0 0,0-1 1 0 0,0 0 0 0 0,0-1-1 0 0,0-1 1 0 0,0-1 0 0 0,26-2 0 0 0,-7-2-258 0 0,0-2 0 0 0,0-1 0 0 0,51-17 0 0 0,-50 10 43 0 0,0-1 0 0 0,0-2 0 0 0,-2-1 0 0 0,0-2 0 0 0,-1-2 0 0 0,-1 0 0 0 0,40-38 0 0 0,-38 27 0 0 0,-2-1 0 0 0,-1-2 0 0 0,-2-1 0 0 0,-1-1 0 0 0,43-78 0 0 0,-43 64 0 0 0,-3-2 0 0 0,-2 0 0 0 0,26-84 0 0 0,5-83 122 0 0,-45 173-624 0 0,-3-1 0 0 0,3-80 0 0 0,-10 128 60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4:32:05.0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285 114 2759 0 0,'0'0'2232'0'0,"-12"-18"840"0"0,8 14-2768 0 0,3 2-189 0 0,-1 1-1 0 0,1-1 1 0 0,-1 1-1 0 0,1 0 1 0 0,-1-1 0 0 0,0 1-1 0 0,1 0 1 0 0,-1 0-1 0 0,0 0 1 0 0,0 0-1 0 0,0 0 1 0 0,0 1 0 0 0,0-1-1 0 0,0 1 1 0 0,0-1-1 0 0,0 1 1 0 0,0 0-1 0 0,0-1 1 0 0,0 1-1 0 0,0 0 1 0 0,0 0 0 0 0,0 1-1 0 0,0-1 1 0 0,-3 1-1 0 0,0 1-114 0 0,-1-1 0 0 0,1 2 0 0 0,0-1 0 0 0,0 0 0 0 0,0 1 0 0 0,0 0 0 0 0,1 0 0 0 0,-1 1 0 0 0,1-1 0 0 0,0 1 0 0 0,-7 7 0 0 0,-2 5 0 0 0,-21 34 0 0 0,-6 7 0 0 0,-28 22 0 0 0,189-208 0 0 0,-5 8 0 0 0,-58 61 0 0 0,-47 52 79 0 0,-6 9 1725 0 0,-5 0-1655 0 0,0 6-133 0 0,10 32-16 0 0,-5-22 0 0 0,4 13 0 0 0,2 0 0 0 0,0 0 0 0 0,2-1 0 0 0,1 0 0 0 0,2-1 0 0 0,31 43 0 0 0,-43-65-73 0 0,1 0-1 0 0,0-1 1 0 0,1 1-1 0 0,-1-1 1 0 0,1 0-1 0 0,0-1 1 0 0,11 7-1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4:32:42.8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 1524 4607 0 0,'0'0'2363'0'0,"-1"1"-2214"0"0,-3 3-61 0 0,4-3 283 0 0,-8 7 1218 0 0,7-8-1588 0 0,0 0 0 0 0,1 0-1 0 0,-1 0 1 0 0,0 1-1 0 0,0-1 1 0 0,0 0 0 0 0,1 0-1 0 0,-1 0 1 0 0,0 0-1 0 0,0 0 1 0 0,1-1 0 0 0,-1 1-1 0 0,0 0 1 0 0,0 0-1 0 0,1 0 1 0 0,-1-1 0 0 0,0 1-1 0 0,1 0 1 0 0,-1-1-1 0 0,0 1 1 0 0,1 0 0 0 0,-1-1-1 0 0,0 1 1 0 0,1-1 0 0 0,-1 1-1 0 0,1-1 1 0 0,-1 0-1 0 0,1 1 1 0 0,-1-1 0 0 0,1 1-1 0 0,-1-1 1 0 0,1-1-1 0 0,-10-18-4 0 0,7 4 4 0 0,1 0 0 0 0,0-1 0 0 0,1 1 0 0 0,1-1 0 0 0,1 1 0 0 0,3-21 0 0 0,-1 10 0 0 0,3-28 0 0 0,3 0 0 0 0,2 1 0 0 0,2 0 0 0 0,26-64 0 0 0,-8 41 0 0 0,3 0 0 0 0,50-80 0 0 0,-55 110 0 0 0,1 1 0 0 0,3 1 0 0 0,1 2 0 0 0,2 1 0 0 0,2 3 0 0 0,2 0 0 0 0,1 3 0 0 0,2 1 0 0 0,53-32 0 0 0,247-132 0 0 0,-217 150 0 0 0,-103 37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4:32:43.8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4607 0 0,'0'0'2363'0'0,"27"9"-1755"0"0,204 60 997 0 0,-160-49-1605 0 0,-27-6 0 0 0,50 8 0 0 0,-85-20 931 0 0,14 5 1626 0 0,-41 5-1949 0 0,2 2-608 0 0,0 2 0 0 0,1 0 0 0 0,1 1 0 0 0,1 1 0 0 0,-17 27 0 0 0,17-24 0 0 0,-151 235-2100 0 0,150-235-1992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5:03:19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1521 8287 0 0,'-6'4'786'0'0,"4"-3"-708"0"0,0 2 1837 0 0,2-3-1908 0 0,1 0 0 0 0,-1 1-1 0 0,0-1 1 0 0,1 0 0 0 0,-1 1 0 0 0,1-1-1 0 0,-1 0 1 0 0,0 0 0 0 0,1 1 0 0 0,-1-1 0 0 0,1 0-1 0 0,-1 0 1 0 0,1 0 0 0 0,-1 0 0 0 0,1 1 0 0 0,-1-1-1 0 0,1 0 1 0 0,-1 0 0 0 0,1 0 0 0 0,-1 0-1 0 0,1 0 1 0 0,-1 0 0 0 0,1 0 0 0 0,-1-1 0 0 0,1 1-1 0 0,-1 0 1 0 0,1 0 0 0 0,-1 0 0 0 0,0 0-1 0 0,1-1 1 0 0,0 1 0 0 0,18-7 624 0 0,-17 7-383 0 0,31-14-45 0 0,1-1-1 0 0,-2-2 1 0 0,0-1-1 0 0,-1-2 1 0 0,51-42-1 0 0,-14 1-251 0 0,69-77 0 0 0,-105 103 49 0 0,-2-1 0 0 0,-1-1 0 0 0,44-75 0 0 0,-70 105 133 0 0,1 1 0 0 0,-1-1 0 0 0,-1 0-1 0 0,1 0 1 0 0,-1 0 0 0 0,0 0 0 0 0,-1 0-1 0 0,0-1 1 0 0,0 1 0 0 0,0-13 0 0 0,-1 17-194 0 0,-1-1 1 0 0,0 0 0 0 0,0 1-1 0 0,0-1 1 0 0,0 1 0 0 0,-1 0-1 0 0,1-1 1 0 0,-1 1-1 0 0,0 0 1 0 0,0 0 0 0 0,0 0-1 0 0,0 0 1 0 0,0 0 0 0 0,-1 0-1 0 0,1 0 1 0 0,-1 1 0 0 0,0 0-1 0 0,0-1 1 0 0,0 1-1 0 0,0 0 1 0 0,0 0 0 0 0,-7-2-1 0 0,-91-31 45 0 0,100 35 27 0 0,1-1 0 0 0,-1 1-1 0 0,1 0 1 0 0,-1-1 0 0 0,0 1 0 0 0,1-1-1 0 0,-1 1 1 0 0,1-1 0 0 0,-1 1-1 0 0,1-1 1 0 0,-1 1 0 0 0,1-1-1 0 0,-1 1 1 0 0,1-1 0 0 0,0 0 0 0 0,-1 1-1 0 0,1-1 1 0 0,0 0 0 0 0,0 1-1 0 0,-1-1 1 0 0,1 0 0 0 0,0 0-1 0 0,0 1 1 0 0,0-1 0 0 0,0 0 0 0 0,0 1-1 0 0,0-3 1 0 0,10-21 653 0 0,24-15 347 0 0,-34 38-1010 0 0,73-67 5 0 0,3 3 0 0 0,149-98 0 0 0,189-80-9 0 0,-239 144 4 0 0,-104 61-2238 0 0,-60 32-2542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8T15:03:21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14 183 2759 0 0,'0'0'4211'0'0,"11"-25"-1998"0"0,24-30-1679 0 0,-28 42-317 0 0,0 0-1 0 0,1 1 0 0 0,1 0 0 0 0,0 0 1 0 0,0 1-1 0 0,21-18 0 0 0,-54 68-216 0 0,-1-5 0 0 0,18-24 0 0 0,1-1 0 0 0,-2 0 0 0 0,1 0 0 0 0,-1 0 0 0 0,-1-1 0 0 0,1 0 0 0 0,-17 11 0 0 0,22-18 0 0 0,1 1 0 0 0,-1 0 0 0 0,1 0 0 0 0,1 1 0 0 0,1-1 0 0 0,1 0 89 0 0,0 0-1 0 0,0 0 1 0 0,1 0-1 0 0,-1-1 0 0 0,1 1 1 0 0,-1-1-1 0 0,1 1 1 0 0,-1-1-1 0 0,1 0 1 0 0,0 1-1 0 0,0-1 0 0 0,-1 0 1 0 0,1 0-1 0 0,0 0 1 0 0,0 0-1 0 0,0-1 1 0 0,0 1-1 0 0,0 0 0 0 0,0-1 1 0 0,1 1-1 0 0,3-1 1 0 0,-1 1 13 0 0,7 1-240 0 0,1-1 0 0 0,-1 0-1 0 0,1-1 1 0 0,-1-1-1 0 0,0 0 1 0 0,1-1 0 0 0,-1 0-1 0 0,0 0 1 0 0,21-8-1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D168-4429-4263-9955-643F75F7DA5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7813" y="1143000"/>
            <a:ext cx="6302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C0E74-7EFD-429A-976D-4D3912C9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694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96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5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00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98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46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270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91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96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00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352416" y="0"/>
            <a:ext cx="6899909" cy="599916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1" y="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5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091" y="1255380"/>
            <a:ext cx="5237550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1303" y="1255380"/>
            <a:ext cx="5245527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683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7091" y="1255380"/>
            <a:ext cx="5237869" cy="1443090"/>
          </a:xfrm>
        </p:spPr>
        <p:txBody>
          <a:bodyPr wrap="square">
            <a:spAutoFit/>
          </a:bodyPr>
          <a:lstStyle>
            <a:lvl1pPr marL="0" indent="0">
              <a:spcBef>
                <a:spcPts val="1071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449" b="0">
                <a:latin typeface="+mn-lt"/>
                <a:cs typeface="Segoe UI" panose="020B0502040204020203" pitchFamily="34" charset="0"/>
              </a:defRPr>
            </a:lvl1pPr>
            <a:lvl2pPr marL="223588" indent="0">
              <a:buFont typeface="Wingdings" panose="05000000000000000000" pitchFamily="2" charset="2"/>
              <a:buNone/>
              <a:defRPr sz="1750" b="0">
                <a:latin typeface="+mn-lt"/>
              </a:defRPr>
            </a:lvl2pPr>
            <a:lvl3pPr marL="394404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3pPr>
            <a:lvl4pPr marL="570774" indent="0">
              <a:buFont typeface="Wingdings" panose="05000000000000000000" pitchFamily="2" charset="2"/>
              <a:buNone/>
              <a:defRPr sz="1225" b="0">
                <a:latin typeface="+mn-lt"/>
              </a:defRPr>
            </a:lvl4pPr>
            <a:lvl5pPr marL="747145" indent="0">
              <a:buFont typeface="Wingdings" panose="05000000000000000000" pitchFamily="2" charset="2"/>
              <a:buNone/>
              <a:tabLst/>
              <a:defRPr sz="1225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8824" y="1255380"/>
            <a:ext cx="5237869" cy="1443090"/>
          </a:xfrm>
        </p:spPr>
        <p:txBody>
          <a:bodyPr wrap="square">
            <a:spAutoFit/>
          </a:bodyPr>
          <a:lstStyle>
            <a:lvl1pPr marL="0" indent="0">
              <a:spcBef>
                <a:spcPts val="1071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449" b="0">
                <a:latin typeface="+mn-lt"/>
                <a:cs typeface="Segoe UI" panose="020B0502040204020203" pitchFamily="34" charset="0"/>
              </a:defRPr>
            </a:lvl1pPr>
            <a:lvl2pPr marL="223588" indent="0">
              <a:buFont typeface="Wingdings" panose="05000000000000000000" pitchFamily="2" charset="2"/>
              <a:buNone/>
              <a:defRPr sz="1750" b="0">
                <a:latin typeface="+mn-lt"/>
              </a:defRPr>
            </a:lvl2pPr>
            <a:lvl3pPr marL="394404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3pPr>
            <a:lvl4pPr marL="570774" indent="0">
              <a:buFont typeface="Wingdings" panose="05000000000000000000" pitchFamily="2" charset="2"/>
              <a:buNone/>
              <a:defRPr sz="1225" b="0">
                <a:latin typeface="+mn-lt"/>
              </a:defRPr>
            </a:lvl4pPr>
            <a:lvl5pPr marL="747145" indent="0">
              <a:buFont typeface="Wingdings" panose="05000000000000000000" pitchFamily="2" charset="2"/>
              <a:buNone/>
              <a:tabLst/>
              <a:defRPr sz="1225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13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0113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1045861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7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e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866099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1174" y="457630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735678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399944"/>
            <a:ext cx="5535674" cy="333938"/>
          </a:xfrm>
        </p:spPr>
        <p:txBody>
          <a:bodyPr tIns="64008"/>
          <a:lstStyle>
            <a:lvl1pPr>
              <a:defRPr sz="175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111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1145802"/>
            <a:ext cx="4178937" cy="9692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1" y="2996657"/>
            <a:ext cx="4183020" cy="296235"/>
          </a:xfrm>
        </p:spPr>
        <p:txBody>
          <a:bodyPr/>
          <a:lstStyle>
            <a:lvl1pPr marL="0" indent="0">
              <a:buNone/>
              <a:defRPr sz="1925">
                <a:latin typeface="+mn-lt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587091" y="2737277"/>
            <a:ext cx="418780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F3A13-C728-6542-B198-3BA2DF7BEA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091" y="2210773"/>
            <a:ext cx="4187807" cy="215386"/>
          </a:xfrm>
        </p:spPr>
        <p:txBody>
          <a:bodyPr/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79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949080" y="1600287"/>
            <a:ext cx="6303246" cy="3346296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1F877-9644-4DF2-B556-7EC1CCA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5"/>
            <a:ext cx="11073039" cy="376926"/>
          </a:xfrm>
        </p:spPr>
        <p:txBody>
          <a:bodyPr/>
          <a:lstStyle>
            <a:lvl1pPr>
              <a:defRPr sz="244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A7104-20E2-4EED-8AEE-6B3D8BE7B7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91" y="1600287"/>
            <a:ext cx="5065252" cy="1286935"/>
          </a:xfrm>
        </p:spPr>
        <p:txBody>
          <a:bodyPr/>
          <a:lstStyle>
            <a:lvl1pPr marL="0" indent="0">
              <a:spcAft>
                <a:spcPts val="525"/>
              </a:spcAft>
              <a:buNone/>
              <a:defRPr sz="1575">
                <a:latin typeface="+mn-lt"/>
              </a:defRPr>
            </a:lvl1pPr>
            <a:lvl2pPr marL="0" indent="0">
              <a:spcAft>
                <a:spcPts val="525"/>
              </a:spcAft>
              <a:buNone/>
              <a:defRPr sz="1225"/>
            </a:lvl2pPr>
            <a:lvl3pPr marL="0" indent="0">
              <a:spcAft>
                <a:spcPts val="525"/>
              </a:spcAft>
              <a:buNone/>
              <a:defRPr sz="1050">
                <a:solidFill>
                  <a:schemeClr val="accent2">
                    <a:lumMod val="75000"/>
                  </a:schemeClr>
                </a:solidFill>
              </a:defRPr>
            </a:lvl3pPr>
            <a:lvl4pPr marL="0" indent="0">
              <a:spcAft>
                <a:spcPts val="525"/>
              </a:spcAft>
              <a:buNone/>
              <a:defRPr sz="962"/>
            </a:lvl4pPr>
            <a:lvl5pPr marL="0" indent="0">
              <a:spcAft>
                <a:spcPts val="525"/>
              </a:spcAft>
              <a:buNone/>
              <a:defRPr sz="96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78517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587091" y="2737277"/>
            <a:ext cx="418780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5149996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546" y="1727864"/>
            <a:ext cx="5065252" cy="1421551"/>
          </a:xfrm>
        </p:spPr>
        <p:txBody>
          <a:bodyPr/>
          <a:lstStyle>
            <a:lvl1pPr marL="0" indent="0">
              <a:spcAft>
                <a:spcPts val="1575"/>
              </a:spcAft>
              <a:buNone/>
              <a:defRPr sz="1575">
                <a:latin typeface="+mj-lt"/>
              </a:defRPr>
            </a:lvl1pPr>
            <a:lvl2pPr marL="0" indent="0">
              <a:spcAft>
                <a:spcPts val="525"/>
              </a:spcAft>
              <a:buNone/>
              <a:defRPr sz="1225"/>
            </a:lvl2pPr>
            <a:lvl3pPr marL="0" indent="0">
              <a:spcAft>
                <a:spcPts val="525"/>
              </a:spcAft>
              <a:buNone/>
              <a:defRPr sz="1050"/>
            </a:lvl3pPr>
            <a:lvl4pPr marL="0" indent="0">
              <a:spcAft>
                <a:spcPts val="525"/>
              </a:spcAft>
              <a:buNone/>
              <a:defRPr sz="962"/>
            </a:lvl4pPr>
            <a:lvl5pPr marL="0" indent="0">
              <a:spcAft>
                <a:spcPts val="525"/>
              </a:spcAft>
              <a:buNone/>
              <a:defRPr sz="96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226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082513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810" y="2352076"/>
            <a:ext cx="6424441" cy="1295012"/>
          </a:xfrm>
        </p:spPr>
        <p:txBody>
          <a:bodyPr anchor="ctr"/>
          <a:lstStyle>
            <a:lvl1pPr marL="0" indent="0">
              <a:spcBef>
                <a:spcPts val="1050"/>
              </a:spcBef>
              <a:spcAft>
                <a:spcPts val="525"/>
              </a:spcAft>
              <a:buNone/>
              <a:defRPr sz="2100"/>
            </a:lvl1pPr>
            <a:lvl2pPr marL="0" indent="0">
              <a:buNone/>
              <a:defRPr sz="1575"/>
            </a:lvl2pPr>
            <a:lvl3pPr marL="0" indent="0">
              <a:buNone/>
              <a:defRPr sz="1225"/>
            </a:lvl3pPr>
            <a:lvl4pPr marL="0" indent="0">
              <a:buNone/>
              <a:defRPr sz="1050"/>
            </a:lvl4pPr>
            <a:lvl5pPr marL="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2458673"/>
            <a:ext cx="2866091" cy="484620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26127046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E32DCC-89E6-2942-BD28-909F19CCECED}"/>
              </a:ext>
            </a:extLst>
          </p:cNvPr>
          <p:cNvSpPr/>
          <p:nvPr userDrawn="1"/>
        </p:nvSpPr>
        <p:spPr bwMode="auto">
          <a:xfrm>
            <a:off x="1" y="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3134787-BE40-F64C-A6DE-5715D574A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1763711"/>
            <a:ext cx="4178937" cy="9692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1" y="3092780"/>
            <a:ext cx="4183020" cy="296235"/>
          </a:xfrm>
        </p:spPr>
        <p:txBody>
          <a:bodyPr/>
          <a:lstStyle>
            <a:lvl1pPr marL="0" indent="0">
              <a:buNone/>
              <a:defRPr sz="1925">
                <a:latin typeface="+mn-lt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00825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2513573"/>
            <a:ext cx="4180533" cy="96924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27656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621267"/>
            <a:ext cx="4183724" cy="753796"/>
          </a:xfrm>
        </p:spPr>
        <p:txBody>
          <a:bodyPr anchor="t"/>
          <a:lstStyle>
            <a:lvl1pPr>
              <a:defRPr sz="2449"/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5540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4755354"/>
            <a:ext cx="11073039" cy="4846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252325" cy="39994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22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5699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757800"/>
            <a:ext cx="11073039" cy="4846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93" y="1999721"/>
            <a:ext cx="12252325" cy="39994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22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9339592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090" y="4977083"/>
            <a:ext cx="5394086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5" y="1771975"/>
            <a:ext cx="5394086" cy="3039576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87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2744" y="4977083"/>
            <a:ext cx="5394086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70126" y="1771975"/>
            <a:ext cx="5394086" cy="3039576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87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41067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496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5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0207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80206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4600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2300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82360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495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4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30799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30799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6105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76105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21410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21410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504169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5454" y="1765032"/>
            <a:ext cx="3511376" cy="269304"/>
          </a:xfrm>
        </p:spPr>
        <p:txBody>
          <a:bodyPr/>
          <a:lstStyle>
            <a:lvl1pPr marL="0" indent="0">
              <a:buFontTx/>
              <a:buNone/>
              <a:defRPr sz="175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5495" y="1256770"/>
            <a:ext cx="7289177" cy="4227188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875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a screenshot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3860566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2017077"/>
            <a:ext cx="3486120" cy="969240"/>
          </a:xfrm>
        </p:spPr>
        <p:txBody>
          <a:bodyPr/>
          <a:lstStyle>
            <a:lvl1pPr>
              <a:defRPr sz="31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9093" y="2140592"/>
            <a:ext cx="6995631" cy="323165"/>
          </a:xfrm>
        </p:spPr>
        <p:txBody>
          <a:bodyPr/>
          <a:lstStyle>
            <a:lvl1pPr marL="0" indent="0">
              <a:spcAft>
                <a:spcPts val="1050"/>
              </a:spcAft>
              <a:buNone/>
              <a:defRPr sz="2100"/>
            </a:lvl1pPr>
            <a:lvl2pPr marL="19997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66781A4F-C4B1-BD4B-8B78-4DCBD222D0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88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E23F2-E1AE-BA41-B1A6-5983A9246D62}"/>
              </a:ext>
            </a:extLst>
          </p:cNvPr>
          <p:cNvSpPr/>
          <p:nvPr userDrawn="1"/>
        </p:nvSpPr>
        <p:spPr bwMode="auto">
          <a:xfrm>
            <a:off x="0" y="-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561F5A86-AB4E-BD4C-914B-A9F1DF6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2017077"/>
            <a:ext cx="3486120" cy="969240"/>
          </a:xfrm>
        </p:spPr>
        <p:txBody>
          <a:bodyPr/>
          <a:lstStyle>
            <a:lvl1pPr>
              <a:defRPr sz="31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9093" y="2140592"/>
            <a:ext cx="6995631" cy="323165"/>
          </a:xfrm>
        </p:spPr>
        <p:txBody>
          <a:bodyPr/>
          <a:lstStyle>
            <a:lvl1pPr marL="0" indent="0">
              <a:spcAft>
                <a:spcPts val="1050"/>
              </a:spcAft>
              <a:buNone/>
              <a:defRPr sz="2100"/>
            </a:lvl1pPr>
            <a:lvl2pPr marL="19997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703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3368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3479234"/>
            <a:ext cx="9189244" cy="29615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2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437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10717188" cy="43615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3479234"/>
            <a:ext cx="9189244" cy="29615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25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442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626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2" y="3228422"/>
            <a:ext cx="5908681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9236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090" y="987536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1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900758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5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73804" y="1241667"/>
            <a:ext cx="6396395" cy="352765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256770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094" y="5120267"/>
            <a:ext cx="11370091" cy="468590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575">
                <a:solidFill>
                  <a:schemeClr val="tx1"/>
                </a:solidFill>
              </a:defRPr>
            </a:lvl1pPr>
            <a:lvl2pPr marL="0" indent="0">
              <a:buNone/>
              <a:defRPr sz="1225">
                <a:solidFill>
                  <a:schemeClr val="tx1"/>
                </a:solidFill>
              </a:defRPr>
            </a:lvl2pPr>
            <a:lvl3pPr marL="0" indent="0">
              <a:buNone/>
              <a:defRPr sz="962">
                <a:solidFill>
                  <a:schemeClr val="tx1"/>
                </a:solidFill>
              </a:defRPr>
            </a:lvl3pPr>
            <a:lvl4pPr marL="0" indent="0">
              <a:buNone/>
              <a:defRPr sz="919">
                <a:solidFill>
                  <a:schemeClr val="tx1"/>
                </a:solidFill>
              </a:defRPr>
            </a:lvl4pPr>
            <a:lvl5pPr marL="0" indent="0">
              <a:buNone/>
              <a:defRPr sz="91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3644" y="4910139"/>
            <a:ext cx="11473541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70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5"/>
            <a:ext cx="4779054" cy="376926"/>
          </a:xfrm>
        </p:spPr>
        <p:txBody>
          <a:bodyPr/>
          <a:lstStyle>
            <a:lvl1pPr algn="l">
              <a:defRPr sz="24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765032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1603" y="0"/>
            <a:ext cx="6620722" cy="3768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2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312948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5342" y="1906555"/>
            <a:ext cx="4941202" cy="118468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3849" spc="-4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5341" y="3466183"/>
            <a:ext cx="4941202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7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7127" y="388835"/>
            <a:ext cx="2042549" cy="255964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</p:grpSp>
    </p:spTree>
    <p:extLst>
      <p:ext uri="{BB962C8B-B14F-4D97-AF65-F5344CB8AC3E}">
        <p14:creationId xmlns:p14="http://schemas.microsoft.com/office/powerpoint/2010/main" val="63284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4714" y="1765032"/>
            <a:ext cx="3692559" cy="1220524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2100">
                <a:solidFill>
                  <a:schemeClr val="tx1"/>
                </a:solidFill>
              </a:defRPr>
            </a:lvl1pPr>
            <a:lvl2pPr marL="0" indent="0">
              <a:spcBef>
                <a:spcPts val="700"/>
              </a:spcBef>
              <a:buNone/>
              <a:defRPr sz="157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225"/>
            </a:lvl4pPr>
            <a:lvl5pPr marL="0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620722" cy="3768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72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73804" y="1241667"/>
            <a:ext cx="6396395" cy="352765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256770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4822" y="5120267"/>
            <a:ext cx="7449795" cy="468590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575">
                <a:solidFill>
                  <a:schemeClr val="tx1"/>
                </a:solidFill>
              </a:defRPr>
            </a:lvl1pPr>
            <a:lvl2pPr marL="0" indent="0">
              <a:buNone/>
              <a:defRPr sz="1225">
                <a:solidFill>
                  <a:schemeClr val="tx1"/>
                </a:solidFill>
              </a:defRPr>
            </a:lvl2pPr>
            <a:lvl3pPr marL="0" indent="0">
              <a:buNone/>
              <a:defRPr sz="962">
                <a:solidFill>
                  <a:schemeClr val="tx1"/>
                </a:solidFill>
              </a:defRPr>
            </a:lvl3pPr>
            <a:lvl4pPr marL="0" indent="0">
              <a:buNone/>
              <a:defRPr sz="919">
                <a:solidFill>
                  <a:schemeClr val="tx1"/>
                </a:solidFill>
              </a:defRPr>
            </a:lvl4pPr>
            <a:lvl5pPr marL="0" indent="0">
              <a:buNone/>
              <a:defRPr sz="91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3644" y="4910139"/>
            <a:ext cx="11473541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314838" y="4994123"/>
            <a:ext cx="371577" cy="252286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61731" y="5636747"/>
            <a:ext cx="204962" cy="139161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233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2956" y="1765032"/>
            <a:ext cx="5874096" cy="1410782"/>
          </a:xfrm>
        </p:spPr>
        <p:txBody>
          <a:bodyPr/>
          <a:lstStyle>
            <a:lvl1pPr marL="0" indent="0">
              <a:spcBef>
                <a:spcPts val="157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91" y="3587840"/>
            <a:ext cx="3740341" cy="861546"/>
          </a:xfrm>
        </p:spPr>
        <p:txBody>
          <a:bodyPr/>
          <a:lstStyle>
            <a:lvl1pPr marL="0" indent="0" algn="ctr">
              <a:spcBef>
                <a:spcPts val="1575"/>
              </a:spcBef>
              <a:buNone/>
              <a:defRPr sz="279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066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174" y="901058"/>
            <a:ext cx="11075657" cy="271933"/>
          </a:xfrm>
        </p:spPr>
        <p:txBody>
          <a:bodyPr/>
          <a:lstStyle>
            <a:lvl1pPr marL="0" indent="0" algn="ctr">
              <a:buNone/>
              <a:defRPr kumimoji="0" lang="en-US" sz="1750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9D4D6-6723-4AFB-B86D-1485DA52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7855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1877204"/>
            <a:ext cx="5216124" cy="484620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173" y="2459363"/>
            <a:ext cx="5534985" cy="1620784"/>
          </a:xfrm>
        </p:spPr>
        <p:txBody>
          <a:bodyPr anchor="t"/>
          <a:lstStyle>
            <a:lvl1pPr marL="0" indent="0" algn="l" defTabSz="99990">
              <a:spcBef>
                <a:spcPts val="1575"/>
              </a:spcBef>
              <a:spcAft>
                <a:spcPts val="1050"/>
              </a:spcAft>
              <a:buNone/>
              <a:defRPr sz="2100">
                <a:solidFill>
                  <a:schemeClr val="accent2"/>
                </a:solidFill>
                <a:latin typeface="+mj-lt"/>
              </a:defRPr>
            </a:lvl1pPr>
            <a:lvl2pPr marL="0" indent="0" algn="l" defTabSz="99990"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2pPr>
            <a:lvl3pPr marL="0" indent="0" algn="l" defTabSz="99990"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575" b="1"/>
            </a:lvl3pPr>
            <a:lvl4pPr marL="0" indent="0" algn="l" defTabSz="9999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/>
            </a:lvl4pPr>
            <a:lvl5pPr marL="0" indent="0" algn="l" defTabSz="99990">
              <a:spcBef>
                <a:spcPts val="0"/>
              </a:spcBef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615754" y="675316"/>
            <a:ext cx="0" cy="4452913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7022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50190" y="3556026"/>
            <a:ext cx="2664881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83597" y="3556026"/>
            <a:ext cx="2330736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7004" y="3556026"/>
            <a:ext cx="2330736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294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Section Title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2" y="2437551"/>
            <a:ext cx="5908684" cy="654237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4" b="0" kern="1200" cap="none" spc="-4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E9DE65D-40BC-4346-B9D4-5D260E5ED2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2" y="3228422"/>
            <a:ext cx="5908681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6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38538" y="5625618"/>
            <a:ext cx="11382126" cy="83100"/>
            <a:chOff x="445128" y="6559056"/>
            <a:chExt cx="11553197" cy="968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854226" cy="968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14"/>
                </a:spcAft>
              </a:pPr>
              <a:r>
                <a:rPr lang="en-US" sz="6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686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9950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5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AED3-5C3B-4638-84D2-AFD40B0A6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724" y="965409"/>
            <a:ext cx="11392428" cy="269234"/>
          </a:xfrm>
        </p:spPr>
        <p:txBody>
          <a:bodyPr/>
          <a:lstStyle>
            <a:lvl1pPr algn="ctr">
              <a:defRPr sz="175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98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792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242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35" y="1110020"/>
            <a:ext cx="4873468" cy="9692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1E651-2C76-4DFB-BA46-04AC1CE3E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152" y="2204911"/>
            <a:ext cx="4872961" cy="242310"/>
          </a:xfrm>
        </p:spPr>
        <p:txBody>
          <a:bodyPr/>
          <a:lstStyle>
            <a:lvl1pPr marL="0" indent="0">
              <a:buNone/>
              <a:defRPr sz="15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2453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52325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858" y="1081199"/>
            <a:ext cx="3591828" cy="14110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75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7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174" y="1256770"/>
            <a:ext cx="11073039" cy="1669247"/>
          </a:xfrm>
        </p:spPr>
        <p:txBody>
          <a:bodyPr/>
          <a:lstStyle>
            <a:lvl1pPr marL="0" indent="0">
              <a:buNone/>
              <a:defRPr sz="24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3165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11414" indent="0">
              <a:buNone/>
              <a:defRPr sz="17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12580" indent="0">
              <a:buNone/>
              <a:defRPr sz="157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9412" indent="0">
              <a:buNone/>
              <a:defRPr sz="157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742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AD54E0-04DF-4670-90F2-D78B492D39BE}"/>
              </a:ext>
            </a:extLst>
          </p:cNvPr>
          <p:cNvSpPr/>
          <p:nvPr userDrawn="1"/>
        </p:nvSpPr>
        <p:spPr bwMode="auto">
          <a:xfrm>
            <a:off x="0" y="0"/>
            <a:ext cx="12252325" cy="599916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6833" tIns="125466" rIns="156833" bIns="1254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996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5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D11FC-E2DC-4EDA-918F-6F946D2969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48575" cy="5898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4F11C7-2FD2-43A5-A1DD-46842A8EAAFC}"/>
              </a:ext>
            </a:extLst>
          </p:cNvPr>
          <p:cNvSpPr/>
          <p:nvPr userDrawn="1"/>
        </p:nvSpPr>
        <p:spPr bwMode="auto">
          <a:xfrm>
            <a:off x="-4776" y="586823"/>
            <a:ext cx="12257102" cy="541234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6833" tIns="125466" rIns="156833" bIns="1254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9965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58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92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A5CCB-E0F3-4F35-9855-E09173B78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452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65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64EAFC3-A373-874C-B599-723CE8FB0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3534" y="5599219"/>
            <a:ext cx="5305257" cy="319400"/>
          </a:xfrm>
          <a:prstGeom prst="rect">
            <a:avLst/>
          </a:prstGeom>
        </p:spPr>
        <p:txBody>
          <a:bodyPr anchor="ctr"/>
          <a:lstStyle>
            <a:lvl1pPr algn="ctr">
              <a:defRPr sz="87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ed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8538" y="5625618"/>
            <a:ext cx="11382126" cy="83100"/>
            <a:chOff x="445128" y="6559056"/>
            <a:chExt cx="11553197" cy="968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854226" cy="968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14"/>
                </a:spcAft>
              </a:pPr>
              <a:r>
                <a:rPr lang="en-US" sz="6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686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9950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5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1BCAC9-E25C-4A29-A7D2-82C7DE40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28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112" y="2020551"/>
            <a:ext cx="3197771" cy="48462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6070" y="2020551"/>
            <a:ext cx="7290761" cy="376898"/>
          </a:xfrm>
        </p:spPr>
        <p:txBody>
          <a:bodyPr anchor="t"/>
          <a:lstStyle>
            <a:lvl1pPr marL="0" indent="0">
              <a:spcAft>
                <a:spcPts val="7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8112" y="1766420"/>
            <a:ext cx="3197857" cy="0"/>
          </a:xfrm>
          <a:prstGeom prst="line">
            <a:avLst/>
          </a:prstGeom>
          <a:ln w="28575">
            <a:solidFill>
              <a:srgbClr val="00549A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416857" y="-178404"/>
            <a:ext cx="506549" cy="134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75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76070" y="1766420"/>
            <a:ext cx="7290761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41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0392" y="0"/>
            <a:ext cx="6891933" cy="59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7090" y="2606616"/>
            <a:ext cx="9189244" cy="484620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149" spc="-4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7090" y="3466183"/>
            <a:ext cx="9189244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3C4C7C-7C8D-904E-88A9-EA8D40CF7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69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091" y="1255380"/>
            <a:ext cx="11073358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975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291" y="1254742"/>
            <a:ext cx="11073039" cy="1411027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99938" indent="0">
              <a:buNone/>
              <a:defRPr/>
            </a:lvl4pPr>
            <a:lvl5pPr marL="79991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362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1.emf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91174" y="399944"/>
            <a:ext cx="11073039" cy="48462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7090" y="1255733"/>
            <a:ext cx="11073039" cy="1410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252325" cy="5999163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8112" cy="51192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4056" cy="255964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"/>
          <a:stretch/>
        </p:blipFill>
        <p:spPr>
          <a:xfrm rot="5400000">
            <a:off x="9957714" y="2411459"/>
            <a:ext cx="5999163" cy="117624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806F-3D0A-4B42-9394-88C2FF98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3752" r:id="rId56"/>
    <p:sldLayoutId id="2147483753" r:id="rId57"/>
    <p:sldLayoutId id="2147483754" r:id="rId58"/>
    <p:sldLayoutId id="2147483755" r:id="rId59"/>
  </p:sldLayoutIdLst>
  <p:transition>
    <p:fade/>
  </p:transition>
  <p:hf sldNum="0" hdr="0" ftr="0" dt="0"/>
  <p:txStyles>
    <p:titleStyle>
      <a:lvl1pPr algn="l" defTabSz="815963" rtl="0" eaLnBrk="1" latinLnBrk="0" hangingPunct="1">
        <a:lnSpc>
          <a:spcPct val="100000"/>
        </a:lnSpc>
        <a:spcBef>
          <a:spcPct val="0"/>
        </a:spcBef>
        <a:buNone/>
        <a:defRPr lang="en-US" sz="3149" b="0" kern="1200" cap="none" spc="-44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99979" marR="0" indent="-199979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4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399959" marR="0" indent="-199979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74940" marR="0" indent="-174982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37424" marR="0" indent="-158317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95741" marR="0" indent="-147207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243897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51879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59861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67843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7981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15963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23944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31925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39908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47888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55869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63852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emf"/><Relationship Id="rId18" Type="http://schemas.openxmlformats.org/officeDocument/2006/relationships/customXml" Target="../ink/ink6.xml"/><Relationship Id="rId3" Type="http://schemas.openxmlformats.org/officeDocument/2006/relationships/image" Target="../media/image33.png"/><Relationship Id="rId7" Type="http://schemas.openxmlformats.org/officeDocument/2006/relationships/image" Target="../media/image37.emf"/><Relationship Id="rId12" Type="http://schemas.openxmlformats.org/officeDocument/2006/relationships/image" Target="../media/image42.sv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5D0C2-2E9A-40E8-A645-FACD184DB548}"/>
              </a:ext>
            </a:extLst>
          </p:cNvPr>
          <p:cNvSpPr/>
          <p:nvPr/>
        </p:nvSpPr>
        <p:spPr bwMode="auto">
          <a:xfrm>
            <a:off x="2120311" y="390531"/>
            <a:ext cx="7080839" cy="4851606"/>
          </a:xfrm>
          <a:prstGeom prst="roundRect">
            <a:avLst>
              <a:gd name="adj" fmla="val 2161"/>
            </a:avLst>
          </a:prstGeom>
          <a:solidFill>
            <a:srgbClr val="F9F9F9"/>
          </a:solidFill>
          <a:ln w="127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62A827A-B0B1-4D48-82B3-3DA1CFDF9B63}"/>
              </a:ext>
            </a:extLst>
          </p:cNvPr>
          <p:cNvSpPr/>
          <p:nvPr/>
        </p:nvSpPr>
        <p:spPr bwMode="auto">
          <a:xfrm>
            <a:off x="5760672" y="2419970"/>
            <a:ext cx="3343515" cy="2707408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D649DBA6-2D94-4C03-8C85-818A05672FC2}"/>
              </a:ext>
            </a:extLst>
          </p:cNvPr>
          <p:cNvSpPr/>
          <p:nvPr/>
        </p:nvSpPr>
        <p:spPr bwMode="auto">
          <a:xfrm>
            <a:off x="7243873" y="3956385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1A3BED25-6A4F-4A46-8095-70580BFF541A}"/>
              </a:ext>
            </a:extLst>
          </p:cNvPr>
          <p:cNvSpPr/>
          <p:nvPr/>
        </p:nvSpPr>
        <p:spPr bwMode="auto">
          <a:xfrm>
            <a:off x="7249262" y="3428673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398D2DFB-6810-463E-889D-0D12AA8EDC55}"/>
              </a:ext>
            </a:extLst>
          </p:cNvPr>
          <p:cNvSpPr/>
          <p:nvPr/>
        </p:nvSpPr>
        <p:spPr bwMode="auto">
          <a:xfrm>
            <a:off x="7245124" y="2701681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978790F-993F-4189-A424-66C2401FE004}"/>
              </a:ext>
            </a:extLst>
          </p:cNvPr>
          <p:cNvSpPr/>
          <p:nvPr/>
        </p:nvSpPr>
        <p:spPr bwMode="auto">
          <a:xfrm>
            <a:off x="5760672" y="1431130"/>
            <a:ext cx="3343515" cy="783891"/>
          </a:xfrm>
          <a:prstGeom prst="rect">
            <a:avLst/>
          </a:prstGeom>
          <a:solidFill>
            <a:srgbClr val="7030A0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ABF7D6-654A-4B5F-B822-2B7BFB65D46A}"/>
              </a:ext>
            </a:extLst>
          </p:cNvPr>
          <p:cNvCxnSpPr>
            <a:cxnSpLocks/>
          </p:cNvCxnSpPr>
          <p:nvPr/>
        </p:nvCxnSpPr>
        <p:spPr>
          <a:xfrm>
            <a:off x="2136186" y="1339734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B9CCA06-E831-4D0E-8A8D-46D27787CF4D}"/>
              </a:ext>
            </a:extLst>
          </p:cNvPr>
          <p:cNvCxnSpPr>
            <a:cxnSpLocks/>
          </p:cNvCxnSpPr>
          <p:nvPr/>
        </p:nvCxnSpPr>
        <p:spPr>
          <a:xfrm>
            <a:off x="2136186" y="2319828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748030B-A3BE-4120-86BB-5F432C0EE8AD}"/>
              </a:ext>
            </a:extLst>
          </p:cNvPr>
          <p:cNvCxnSpPr>
            <a:cxnSpLocks/>
          </p:cNvCxnSpPr>
          <p:nvPr/>
        </p:nvCxnSpPr>
        <p:spPr>
          <a:xfrm>
            <a:off x="2136186" y="3298601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391BE21-FCBB-43C6-BD90-CA73B6FAC928}"/>
              </a:ext>
            </a:extLst>
          </p:cNvPr>
          <p:cNvCxnSpPr>
            <a:cxnSpLocks/>
          </p:cNvCxnSpPr>
          <p:nvPr/>
        </p:nvCxnSpPr>
        <p:spPr>
          <a:xfrm>
            <a:off x="2136186" y="4277375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179" name="Group 178" descr="36M+ developers&#10;&#10;">
            <a:extLst>
              <a:ext uri="{FF2B5EF4-FFF2-40B4-BE49-F238E27FC236}">
                <a16:creationId xmlns:a16="http://schemas.microsoft.com/office/drawing/2014/main" id="{CE7631B2-4CAD-47DF-B07F-911B1B5CB9BA}"/>
              </a:ext>
            </a:extLst>
          </p:cNvPr>
          <p:cNvGrpSpPr/>
          <p:nvPr/>
        </p:nvGrpSpPr>
        <p:grpSpPr>
          <a:xfrm>
            <a:off x="2339744" y="1699301"/>
            <a:ext cx="275593" cy="275592"/>
            <a:chOff x="2227237" y="1839434"/>
            <a:chExt cx="3179134" cy="3179133"/>
          </a:xfrm>
        </p:grpSpPr>
        <p:sp>
          <p:nvSpPr>
            <p:cNvPr id="180" name="xbox circle">
              <a:extLst>
                <a:ext uri="{FF2B5EF4-FFF2-40B4-BE49-F238E27FC236}">
                  <a16:creationId xmlns:a16="http://schemas.microsoft.com/office/drawing/2014/main" id="{5047A6A6-C199-4D2F-BDC1-671758D01984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" name="outer ring">
              <a:extLst>
                <a:ext uri="{FF2B5EF4-FFF2-40B4-BE49-F238E27FC236}">
                  <a16:creationId xmlns:a16="http://schemas.microsoft.com/office/drawing/2014/main" id="{334ADA98-2023-48AB-8956-3C1954B203C0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91177DB-D4B2-4AF3-9DAF-C5402BFB011A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1</a:t>
              </a:r>
            </a:p>
          </p:txBody>
        </p:sp>
      </p:grpSp>
      <p:grpSp>
        <p:nvGrpSpPr>
          <p:cNvPr id="184" name="Group 183" descr="36M+ developers&#10;&#10;">
            <a:extLst>
              <a:ext uri="{FF2B5EF4-FFF2-40B4-BE49-F238E27FC236}">
                <a16:creationId xmlns:a16="http://schemas.microsoft.com/office/drawing/2014/main" id="{F6C16A93-8922-4CD4-AF2B-2D10B29E49F8}"/>
              </a:ext>
            </a:extLst>
          </p:cNvPr>
          <p:cNvGrpSpPr/>
          <p:nvPr/>
        </p:nvGrpSpPr>
        <p:grpSpPr>
          <a:xfrm>
            <a:off x="2339744" y="2678074"/>
            <a:ext cx="275593" cy="275592"/>
            <a:chOff x="2227237" y="1839434"/>
            <a:chExt cx="3179134" cy="3179133"/>
          </a:xfrm>
        </p:grpSpPr>
        <p:sp>
          <p:nvSpPr>
            <p:cNvPr id="185" name="xbox circle">
              <a:extLst>
                <a:ext uri="{FF2B5EF4-FFF2-40B4-BE49-F238E27FC236}">
                  <a16:creationId xmlns:a16="http://schemas.microsoft.com/office/drawing/2014/main" id="{320F3F3A-9170-4AE2-B036-7BFD447F9CFA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6" name="outer ring">
              <a:extLst>
                <a:ext uri="{FF2B5EF4-FFF2-40B4-BE49-F238E27FC236}">
                  <a16:creationId xmlns:a16="http://schemas.microsoft.com/office/drawing/2014/main" id="{82D4A03A-4A34-4605-8B49-5C5E23D71BD7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0D4F5EA-AA9F-4E7F-8885-6DB80C1EFB2A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2</a:t>
              </a:r>
            </a:p>
          </p:txBody>
        </p:sp>
      </p:grpSp>
      <p:grpSp>
        <p:nvGrpSpPr>
          <p:cNvPr id="188" name="Group 187" descr="36M+ developers&#10;&#10;">
            <a:extLst>
              <a:ext uri="{FF2B5EF4-FFF2-40B4-BE49-F238E27FC236}">
                <a16:creationId xmlns:a16="http://schemas.microsoft.com/office/drawing/2014/main" id="{C864B71B-1CAE-4D43-A2CF-5B46065FEE4E}"/>
              </a:ext>
            </a:extLst>
          </p:cNvPr>
          <p:cNvGrpSpPr/>
          <p:nvPr/>
        </p:nvGrpSpPr>
        <p:grpSpPr>
          <a:xfrm>
            <a:off x="2339744" y="3627972"/>
            <a:ext cx="275593" cy="275592"/>
            <a:chOff x="2227237" y="1839434"/>
            <a:chExt cx="3179134" cy="3179133"/>
          </a:xfrm>
        </p:grpSpPr>
        <p:sp>
          <p:nvSpPr>
            <p:cNvPr id="189" name="xbox circle">
              <a:extLst>
                <a:ext uri="{FF2B5EF4-FFF2-40B4-BE49-F238E27FC236}">
                  <a16:creationId xmlns:a16="http://schemas.microsoft.com/office/drawing/2014/main" id="{24515DCC-FDBE-4FAA-B996-B231F275BA05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0" name="outer ring">
              <a:extLst>
                <a:ext uri="{FF2B5EF4-FFF2-40B4-BE49-F238E27FC236}">
                  <a16:creationId xmlns:a16="http://schemas.microsoft.com/office/drawing/2014/main" id="{9254D8C3-2377-4A35-9E39-35547575C0EF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42AA232-C448-4B95-99E6-B57FA4DB8105}"/>
                </a:ext>
              </a:extLst>
            </p:cNvPr>
            <p:cNvSpPr/>
            <p:nvPr/>
          </p:nvSpPr>
          <p:spPr>
            <a:xfrm>
              <a:off x="3639715" y="2726364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3</a:t>
              </a:r>
            </a:p>
          </p:txBody>
        </p:sp>
      </p:grpSp>
      <p:grpSp>
        <p:nvGrpSpPr>
          <p:cNvPr id="192" name="Group 191" descr="36M+ developers&#10;&#10;">
            <a:extLst>
              <a:ext uri="{FF2B5EF4-FFF2-40B4-BE49-F238E27FC236}">
                <a16:creationId xmlns:a16="http://schemas.microsoft.com/office/drawing/2014/main" id="{A0CA74E5-1071-47CD-B117-C661841E72FA}"/>
              </a:ext>
            </a:extLst>
          </p:cNvPr>
          <p:cNvGrpSpPr/>
          <p:nvPr/>
        </p:nvGrpSpPr>
        <p:grpSpPr>
          <a:xfrm>
            <a:off x="2339744" y="4588380"/>
            <a:ext cx="275593" cy="275592"/>
            <a:chOff x="2227237" y="1839434"/>
            <a:chExt cx="3179134" cy="3179133"/>
          </a:xfrm>
        </p:grpSpPr>
        <p:sp>
          <p:nvSpPr>
            <p:cNvPr id="193" name="xbox circle">
              <a:extLst>
                <a:ext uri="{FF2B5EF4-FFF2-40B4-BE49-F238E27FC236}">
                  <a16:creationId xmlns:a16="http://schemas.microsoft.com/office/drawing/2014/main" id="{54BD7CE5-9B3A-4A1A-8869-D9542D156083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4" name="outer ring">
              <a:extLst>
                <a:ext uri="{FF2B5EF4-FFF2-40B4-BE49-F238E27FC236}">
                  <a16:creationId xmlns:a16="http://schemas.microsoft.com/office/drawing/2014/main" id="{614450A6-B2D8-4A48-9B38-CE0182C5FCE1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F14CFF0-B42A-403C-9E30-E75C1C2E42FE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4</a:t>
              </a: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91F26F2-7931-472C-8716-D3CDFA65FCF3}"/>
              </a:ext>
            </a:extLst>
          </p:cNvPr>
          <p:cNvSpPr/>
          <p:nvPr/>
        </p:nvSpPr>
        <p:spPr bwMode="auto">
          <a:xfrm>
            <a:off x="2647940" y="1538991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Intake and Aggregate Event Data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3639FCD-27FA-444C-B81C-4EE16790D753}"/>
              </a:ext>
            </a:extLst>
          </p:cNvPr>
          <p:cNvSpPr/>
          <p:nvPr/>
        </p:nvSpPr>
        <p:spPr bwMode="auto">
          <a:xfrm>
            <a:off x="2647940" y="2508334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Send Event Data to a Data Lake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75579C3-AE8F-4C18-86A2-0E56931CB221}"/>
              </a:ext>
            </a:extLst>
          </p:cNvPr>
          <p:cNvSpPr/>
          <p:nvPr/>
        </p:nvSpPr>
        <p:spPr bwMode="auto">
          <a:xfrm>
            <a:off x="2647940" y="3487107"/>
            <a:ext cx="3935196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Transform &amp; Store in Queryable Storage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38D3B6C-5650-428A-AF44-A6806FD4F17D}"/>
              </a:ext>
            </a:extLst>
          </p:cNvPr>
          <p:cNvSpPr/>
          <p:nvPr/>
        </p:nvSpPr>
        <p:spPr bwMode="auto">
          <a:xfrm>
            <a:off x="2647940" y="4447514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Use BI Tool to Manipulate / Visualize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D34EA5-8C4D-4FBB-BA2A-9DB9CC7ED713}"/>
              </a:ext>
            </a:extLst>
          </p:cNvPr>
          <p:cNvGrpSpPr/>
          <p:nvPr/>
        </p:nvGrpSpPr>
        <p:grpSpPr>
          <a:xfrm>
            <a:off x="6978266" y="641871"/>
            <a:ext cx="167321" cy="332863"/>
            <a:chOff x="8439150" y="1319213"/>
            <a:chExt cx="298450" cy="5937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9693F0-0037-457A-945A-FC367E63E4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39150" y="1319213"/>
              <a:ext cx="298450" cy="593725"/>
              <a:chOff x="5316" y="831"/>
              <a:chExt cx="188" cy="374"/>
            </a:xfrm>
          </p:grpSpPr>
          <p:sp>
            <p:nvSpPr>
              <p:cNvPr id="6" name="AutoShape 3">
                <a:extLst>
                  <a:ext uri="{FF2B5EF4-FFF2-40B4-BE49-F238E27FC236}">
                    <a16:creationId xmlns:a16="http://schemas.microsoft.com/office/drawing/2014/main" id="{B3A038E3-4BAD-418C-BCD7-94D93A6A054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316" y="831"/>
                <a:ext cx="188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A1551E53-E9AE-4C59-A8B9-5B287DE9C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" y="831"/>
                <a:ext cx="188" cy="374"/>
              </a:xfrm>
              <a:custGeom>
                <a:avLst/>
                <a:gdLst>
                  <a:gd name="T0" fmla="*/ 598 w 683"/>
                  <a:gd name="T1" fmla="*/ 1365 h 1365"/>
                  <a:gd name="T2" fmla="*/ 86 w 683"/>
                  <a:gd name="T3" fmla="*/ 1365 h 1365"/>
                  <a:gd name="T4" fmla="*/ 0 w 683"/>
                  <a:gd name="T5" fmla="*/ 1280 h 1365"/>
                  <a:gd name="T6" fmla="*/ 0 w 683"/>
                  <a:gd name="T7" fmla="*/ 85 h 1365"/>
                  <a:gd name="T8" fmla="*/ 86 w 683"/>
                  <a:gd name="T9" fmla="*/ 0 h 1365"/>
                  <a:gd name="T10" fmla="*/ 598 w 683"/>
                  <a:gd name="T11" fmla="*/ 0 h 1365"/>
                  <a:gd name="T12" fmla="*/ 683 w 683"/>
                  <a:gd name="T13" fmla="*/ 85 h 1365"/>
                  <a:gd name="T14" fmla="*/ 683 w 683"/>
                  <a:gd name="T15" fmla="*/ 1280 h 1365"/>
                  <a:gd name="T16" fmla="*/ 598 w 683"/>
                  <a:gd name="T17" fmla="*/ 1365 h 1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3" h="1365">
                    <a:moveTo>
                      <a:pt x="598" y="1365"/>
                    </a:moveTo>
                    <a:cubicBezTo>
                      <a:pt x="86" y="1365"/>
                      <a:pt x="86" y="1365"/>
                      <a:pt x="86" y="1365"/>
                    </a:cubicBezTo>
                    <a:cubicBezTo>
                      <a:pt x="38" y="1365"/>
                      <a:pt x="0" y="1327"/>
                      <a:pt x="0" y="12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8" y="0"/>
                      <a:pt x="86" y="0"/>
                    </a:cubicBezTo>
                    <a:cubicBezTo>
                      <a:pt x="598" y="0"/>
                      <a:pt x="598" y="0"/>
                      <a:pt x="598" y="0"/>
                    </a:cubicBezTo>
                    <a:cubicBezTo>
                      <a:pt x="645" y="0"/>
                      <a:pt x="683" y="38"/>
                      <a:pt x="683" y="85"/>
                    </a:cubicBezTo>
                    <a:cubicBezTo>
                      <a:pt x="683" y="1280"/>
                      <a:pt x="683" y="1280"/>
                      <a:pt x="683" y="1280"/>
                    </a:cubicBezTo>
                    <a:cubicBezTo>
                      <a:pt x="683" y="1327"/>
                      <a:pt x="645" y="1365"/>
                      <a:pt x="598" y="1365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168C50A9-A48E-4551-B510-843D4B9E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6" y="854"/>
                <a:ext cx="48" cy="6"/>
              </a:xfrm>
              <a:custGeom>
                <a:avLst/>
                <a:gdLst>
                  <a:gd name="T0" fmla="*/ 160 w 171"/>
                  <a:gd name="T1" fmla="*/ 21 h 21"/>
                  <a:gd name="T2" fmla="*/ 11 w 171"/>
                  <a:gd name="T3" fmla="*/ 21 h 21"/>
                  <a:gd name="T4" fmla="*/ 0 w 171"/>
                  <a:gd name="T5" fmla="*/ 11 h 21"/>
                  <a:gd name="T6" fmla="*/ 0 w 171"/>
                  <a:gd name="T7" fmla="*/ 11 h 21"/>
                  <a:gd name="T8" fmla="*/ 11 w 171"/>
                  <a:gd name="T9" fmla="*/ 0 h 21"/>
                  <a:gd name="T10" fmla="*/ 160 w 171"/>
                  <a:gd name="T11" fmla="*/ 0 h 21"/>
                  <a:gd name="T12" fmla="*/ 171 w 171"/>
                  <a:gd name="T13" fmla="*/ 11 h 21"/>
                  <a:gd name="T14" fmla="*/ 171 w 171"/>
                  <a:gd name="T15" fmla="*/ 11 h 21"/>
                  <a:gd name="T16" fmla="*/ 160 w 17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1" h="21">
                    <a:moveTo>
                      <a:pt x="160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6" y="0"/>
                      <a:pt x="171" y="5"/>
                      <a:pt x="171" y="11"/>
                    </a:cubicBezTo>
                    <a:cubicBezTo>
                      <a:pt x="171" y="11"/>
                      <a:pt x="171" y="11"/>
                      <a:pt x="171" y="11"/>
                    </a:cubicBezTo>
                    <a:cubicBezTo>
                      <a:pt x="171" y="17"/>
                      <a:pt x="166" y="21"/>
                      <a:pt x="16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080B9CCD-44F0-46BB-9D43-E7AE2F100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3" y="1147"/>
                <a:ext cx="35" cy="3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29D0CB-09C9-47AF-8EBC-892C653B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5038" y="1524616"/>
              <a:ext cx="65088" cy="65088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A6C99A7-84F3-4751-8906-4689E1EFC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599229"/>
              <a:ext cx="130175" cy="65088"/>
            </a:xfrm>
            <a:custGeom>
              <a:avLst/>
              <a:gdLst>
                <a:gd name="T0" fmla="*/ 0 w 512"/>
                <a:gd name="T1" fmla="*/ 256 h 256"/>
                <a:gd name="T2" fmla="*/ 256 w 512"/>
                <a:gd name="T3" fmla="*/ 0 h 256"/>
                <a:gd name="T4" fmla="*/ 512 w 512"/>
                <a:gd name="T5" fmla="*/ 256 h 256"/>
                <a:gd name="T6" fmla="*/ 0 w 512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256">
                  <a:moveTo>
                    <a:pt x="0" y="256"/>
                  </a:moveTo>
                  <a:cubicBezTo>
                    <a:pt x="0" y="114"/>
                    <a:pt x="115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6AC16B-1F1E-4DC3-BACB-0D536176D16A}"/>
              </a:ext>
            </a:extLst>
          </p:cNvPr>
          <p:cNvGrpSpPr/>
          <p:nvPr/>
        </p:nvGrpSpPr>
        <p:grpSpPr>
          <a:xfrm>
            <a:off x="6816130" y="1009656"/>
            <a:ext cx="491598" cy="234832"/>
            <a:chOff x="8314531" y="1884076"/>
            <a:chExt cx="561975" cy="2684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4384B2-C506-4A91-B437-5E7E93795F50}"/>
                </a:ext>
              </a:extLst>
            </p:cNvPr>
            <p:cNvGrpSpPr/>
            <p:nvPr/>
          </p:nvGrpSpPr>
          <p:grpSpPr>
            <a:xfrm>
              <a:off x="8521699" y="1989014"/>
              <a:ext cx="147638" cy="163512"/>
              <a:chOff x="7473950" y="1327151"/>
              <a:chExt cx="147638" cy="163512"/>
            </a:xfrm>
          </p:grpSpPr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BE824F61-5A3E-4FBD-8EF0-5215A5864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1373188"/>
                <a:ext cx="66675" cy="117475"/>
              </a:xfrm>
              <a:custGeom>
                <a:avLst/>
                <a:gdLst>
                  <a:gd name="T0" fmla="*/ 0 w 42"/>
                  <a:gd name="T1" fmla="*/ 49 h 74"/>
                  <a:gd name="T2" fmla="*/ 42 w 42"/>
                  <a:gd name="T3" fmla="*/ 74 h 74"/>
                  <a:gd name="T4" fmla="*/ 42 w 42"/>
                  <a:gd name="T5" fmla="*/ 25 h 74"/>
                  <a:gd name="T6" fmla="*/ 0 w 42"/>
                  <a:gd name="T7" fmla="*/ 0 h 74"/>
                  <a:gd name="T8" fmla="*/ 0 w 42"/>
                  <a:gd name="T9" fmla="*/ 4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49"/>
                    </a:moveTo>
                    <a:lnTo>
                      <a:pt x="42" y="74"/>
                    </a:lnTo>
                    <a:lnTo>
                      <a:pt x="42" y="25"/>
                    </a:lnTo>
                    <a:lnTo>
                      <a:pt x="0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7F33D5D0-51D0-4BED-B81E-511B9DC40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300" y="1327151"/>
                <a:ext cx="134937" cy="76200"/>
              </a:xfrm>
              <a:custGeom>
                <a:avLst/>
                <a:gdLst>
                  <a:gd name="T0" fmla="*/ 43 w 85"/>
                  <a:gd name="T1" fmla="*/ 0 h 48"/>
                  <a:gd name="T2" fmla="*/ 0 w 85"/>
                  <a:gd name="T3" fmla="*/ 24 h 48"/>
                  <a:gd name="T4" fmla="*/ 43 w 85"/>
                  <a:gd name="T5" fmla="*/ 48 h 48"/>
                  <a:gd name="T6" fmla="*/ 85 w 85"/>
                  <a:gd name="T7" fmla="*/ 24 h 48"/>
                  <a:gd name="T8" fmla="*/ 43 w 85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43" y="0"/>
                    </a:moveTo>
                    <a:lnTo>
                      <a:pt x="0" y="24"/>
                    </a:lnTo>
                    <a:lnTo>
                      <a:pt x="43" y="48"/>
                    </a:lnTo>
                    <a:lnTo>
                      <a:pt x="85" y="2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DD9FD34F-BC1B-4788-A4B3-249F53F3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4913" y="1373188"/>
                <a:ext cx="66675" cy="117475"/>
              </a:xfrm>
              <a:custGeom>
                <a:avLst/>
                <a:gdLst>
                  <a:gd name="T0" fmla="*/ 0 w 42"/>
                  <a:gd name="T1" fmla="*/ 25 h 74"/>
                  <a:gd name="T2" fmla="*/ 0 w 42"/>
                  <a:gd name="T3" fmla="*/ 74 h 74"/>
                  <a:gd name="T4" fmla="*/ 42 w 42"/>
                  <a:gd name="T5" fmla="*/ 49 h 74"/>
                  <a:gd name="T6" fmla="*/ 42 w 42"/>
                  <a:gd name="T7" fmla="*/ 0 h 74"/>
                  <a:gd name="T8" fmla="*/ 0 w 42"/>
                  <a:gd name="T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25"/>
                    </a:moveTo>
                    <a:lnTo>
                      <a:pt x="0" y="74"/>
                    </a:lnTo>
                    <a:lnTo>
                      <a:pt x="42" y="49"/>
                    </a:lnTo>
                    <a:lnTo>
                      <a:pt x="4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B0585E-48F2-4ACF-AF99-E03532E30899}"/>
                </a:ext>
              </a:extLst>
            </p:cNvPr>
            <p:cNvSpPr txBox="1"/>
            <p:nvPr/>
          </p:nvSpPr>
          <p:spPr>
            <a:xfrm>
              <a:off x="8314531" y="1884076"/>
              <a:ext cx="561975" cy="1076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799888"/>
              <a:r>
                <a:rPr lang="en-US" sz="612">
                  <a:solidFill>
                    <a:srgbClr val="0078D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70C96A-5B0E-4324-9D6F-60F2F687B8A8}"/>
              </a:ext>
            </a:extLst>
          </p:cNvPr>
          <p:cNvGrpSpPr/>
          <p:nvPr/>
        </p:nvGrpSpPr>
        <p:grpSpPr>
          <a:xfrm>
            <a:off x="7484298" y="724641"/>
            <a:ext cx="332863" cy="250093"/>
            <a:chOff x="9277350" y="1377950"/>
            <a:chExt cx="593725" cy="446088"/>
          </a:xfrm>
        </p:grpSpPr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343D1477-7B80-4654-B600-85E0179BFA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77350" y="1377950"/>
              <a:ext cx="593725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BA5FD6-B69C-4FFD-9922-5754C0B40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7350" y="1377950"/>
              <a:ext cx="593725" cy="55563"/>
            </a:xfrm>
            <a:prstGeom prst="rect">
              <a:avLst/>
            </a:prstGeom>
            <a:solidFill>
              <a:srgbClr val="50E6FF"/>
            </a:solidFill>
            <a:ln w="3175">
              <a:noFill/>
              <a:miter lim="800000"/>
              <a:headEnd/>
              <a:tailEnd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1613EA-2819-42E7-9E6B-1A85345A5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7350" y="1433513"/>
              <a:ext cx="593725" cy="390525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7A3575-62BD-4F74-A642-DCE75F2D6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6400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0E454-725A-45F7-901F-F817AFEDA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3388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0C9C75-5BC0-43E5-8B99-6EEC2FE7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1963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88BF63-7BE3-44ED-AFCF-D0CEFF04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875" y="1571625"/>
              <a:ext cx="65088" cy="65088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4269320-F015-481B-9E9A-74B7CCD2A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125" y="1646238"/>
              <a:ext cx="130175" cy="65088"/>
            </a:xfrm>
            <a:custGeom>
              <a:avLst/>
              <a:gdLst>
                <a:gd name="T0" fmla="*/ 0 w 512"/>
                <a:gd name="T1" fmla="*/ 256 h 256"/>
                <a:gd name="T2" fmla="*/ 256 w 512"/>
                <a:gd name="T3" fmla="*/ 0 h 256"/>
                <a:gd name="T4" fmla="*/ 512 w 512"/>
                <a:gd name="T5" fmla="*/ 256 h 256"/>
                <a:gd name="T6" fmla="*/ 0 w 512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256">
                  <a:moveTo>
                    <a:pt x="0" y="256"/>
                  </a:moveTo>
                  <a:cubicBezTo>
                    <a:pt x="0" y="114"/>
                    <a:pt x="115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E205AD-5E5F-47B2-9745-BC15DCAE9BC9}"/>
              </a:ext>
            </a:extLst>
          </p:cNvPr>
          <p:cNvGrpSpPr/>
          <p:nvPr/>
        </p:nvGrpSpPr>
        <p:grpSpPr>
          <a:xfrm>
            <a:off x="7404932" y="1009656"/>
            <a:ext cx="491598" cy="234832"/>
            <a:chOff x="8314531" y="1884076"/>
            <a:chExt cx="561975" cy="26845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5F1650E-18E0-4965-8452-D4FFE30FB0AB}"/>
                </a:ext>
              </a:extLst>
            </p:cNvPr>
            <p:cNvGrpSpPr/>
            <p:nvPr/>
          </p:nvGrpSpPr>
          <p:grpSpPr>
            <a:xfrm>
              <a:off x="8521699" y="1989014"/>
              <a:ext cx="147638" cy="163512"/>
              <a:chOff x="7473950" y="1327151"/>
              <a:chExt cx="147638" cy="163512"/>
            </a:xfrm>
          </p:grpSpPr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06CB9DE4-DB2E-4DE3-823B-9BAF9DE2D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1373188"/>
                <a:ext cx="66675" cy="117475"/>
              </a:xfrm>
              <a:custGeom>
                <a:avLst/>
                <a:gdLst>
                  <a:gd name="T0" fmla="*/ 0 w 42"/>
                  <a:gd name="T1" fmla="*/ 49 h 74"/>
                  <a:gd name="T2" fmla="*/ 42 w 42"/>
                  <a:gd name="T3" fmla="*/ 74 h 74"/>
                  <a:gd name="T4" fmla="*/ 42 w 42"/>
                  <a:gd name="T5" fmla="*/ 25 h 74"/>
                  <a:gd name="T6" fmla="*/ 0 w 42"/>
                  <a:gd name="T7" fmla="*/ 0 h 74"/>
                  <a:gd name="T8" fmla="*/ 0 w 42"/>
                  <a:gd name="T9" fmla="*/ 4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49"/>
                    </a:moveTo>
                    <a:lnTo>
                      <a:pt x="42" y="74"/>
                    </a:lnTo>
                    <a:lnTo>
                      <a:pt x="42" y="25"/>
                    </a:lnTo>
                    <a:lnTo>
                      <a:pt x="0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F661025C-9B5B-4242-891E-EC3C8578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300" y="1327151"/>
                <a:ext cx="134937" cy="76200"/>
              </a:xfrm>
              <a:custGeom>
                <a:avLst/>
                <a:gdLst>
                  <a:gd name="T0" fmla="*/ 43 w 85"/>
                  <a:gd name="T1" fmla="*/ 0 h 48"/>
                  <a:gd name="T2" fmla="*/ 0 w 85"/>
                  <a:gd name="T3" fmla="*/ 24 h 48"/>
                  <a:gd name="T4" fmla="*/ 43 w 85"/>
                  <a:gd name="T5" fmla="*/ 48 h 48"/>
                  <a:gd name="T6" fmla="*/ 85 w 85"/>
                  <a:gd name="T7" fmla="*/ 24 h 48"/>
                  <a:gd name="T8" fmla="*/ 43 w 85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43" y="0"/>
                    </a:moveTo>
                    <a:lnTo>
                      <a:pt x="0" y="24"/>
                    </a:lnTo>
                    <a:lnTo>
                      <a:pt x="43" y="48"/>
                    </a:lnTo>
                    <a:lnTo>
                      <a:pt x="85" y="2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7DF41AFE-EFEF-41C8-8BF3-A34F27949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4913" y="1373188"/>
                <a:ext cx="66675" cy="117475"/>
              </a:xfrm>
              <a:custGeom>
                <a:avLst/>
                <a:gdLst>
                  <a:gd name="T0" fmla="*/ 0 w 42"/>
                  <a:gd name="T1" fmla="*/ 25 h 74"/>
                  <a:gd name="T2" fmla="*/ 0 w 42"/>
                  <a:gd name="T3" fmla="*/ 74 h 74"/>
                  <a:gd name="T4" fmla="*/ 42 w 42"/>
                  <a:gd name="T5" fmla="*/ 49 h 74"/>
                  <a:gd name="T6" fmla="*/ 42 w 42"/>
                  <a:gd name="T7" fmla="*/ 0 h 74"/>
                  <a:gd name="T8" fmla="*/ 0 w 42"/>
                  <a:gd name="T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25"/>
                    </a:moveTo>
                    <a:lnTo>
                      <a:pt x="0" y="74"/>
                    </a:lnTo>
                    <a:lnTo>
                      <a:pt x="42" y="49"/>
                    </a:lnTo>
                    <a:lnTo>
                      <a:pt x="4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214D8BD-DA2F-494B-92DF-C6D8AFD8C98A}"/>
                </a:ext>
              </a:extLst>
            </p:cNvPr>
            <p:cNvSpPr txBox="1"/>
            <p:nvPr/>
          </p:nvSpPr>
          <p:spPr>
            <a:xfrm>
              <a:off x="8314531" y="1884076"/>
              <a:ext cx="561975" cy="1076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799888"/>
              <a:r>
                <a:rPr lang="en-US" sz="612">
                  <a:solidFill>
                    <a:srgbClr val="0078D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</a:p>
          </p:txBody>
        </p:sp>
      </p:grpSp>
      <p:grpSp>
        <p:nvGrpSpPr>
          <p:cNvPr id="142" name="simplify" descr="simplify">
            <a:extLst>
              <a:ext uri="{FF2B5EF4-FFF2-40B4-BE49-F238E27FC236}">
                <a16:creationId xmlns:a16="http://schemas.microsoft.com/office/drawing/2014/main" id="{4AF37E12-231A-4A00-9011-A4BA8BA504EE}"/>
              </a:ext>
            </a:extLst>
          </p:cNvPr>
          <p:cNvGrpSpPr/>
          <p:nvPr/>
        </p:nvGrpSpPr>
        <p:grpSpPr>
          <a:xfrm rot="5400000">
            <a:off x="7209299" y="1620105"/>
            <a:ext cx="284781" cy="310021"/>
            <a:chOff x="2668477" y="1234611"/>
            <a:chExt cx="412069" cy="448596"/>
          </a:xfrm>
        </p:grpSpPr>
        <p:sp>
          <p:nvSpPr>
            <p:cNvPr id="176" name="Freeform 987">
              <a:extLst>
                <a:ext uri="{FF2B5EF4-FFF2-40B4-BE49-F238E27FC236}">
                  <a16:creationId xmlns:a16="http://schemas.microsoft.com/office/drawing/2014/main" id="{E1629CB9-9226-42A1-B824-11B0BF45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9447" y="1282935"/>
              <a:ext cx="331099" cy="344110"/>
            </a:xfrm>
            <a:custGeom>
              <a:avLst/>
              <a:gdLst>
                <a:gd name="T0" fmla="*/ 229 w 229"/>
                <a:gd name="T1" fmla="*/ 112 h 238"/>
                <a:gd name="T2" fmla="*/ 200 w 229"/>
                <a:gd name="T3" fmla="*/ 81 h 238"/>
                <a:gd name="T4" fmla="*/ 200 w 229"/>
                <a:gd name="T5" fmla="*/ 104 h 238"/>
                <a:gd name="T6" fmla="*/ 125 w 229"/>
                <a:gd name="T7" fmla="*/ 104 h 238"/>
                <a:gd name="T8" fmla="*/ 125 w 229"/>
                <a:gd name="T9" fmla="*/ 0 h 238"/>
                <a:gd name="T10" fmla="*/ 0 w 229"/>
                <a:gd name="T11" fmla="*/ 0 h 238"/>
                <a:gd name="T12" fmla="*/ 0 w 229"/>
                <a:gd name="T13" fmla="*/ 15 h 238"/>
                <a:gd name="T14" fmla="*/ 110 w 229"/>
                <a:gd name="T15" fmla="*/ 15 h 238"/>
                <a:gd name="T16" fmla="*/ 110 w 229"/>
                <a:gd name="T17" fmla="*/ 104 h 238"/>
                <a:gd name="T18" fmla="*/ 5 w 229"/>
                <a:gd name="T19" fmla="*/ 104 h 238"/>
                <a:gd name="T20" fmla="*/ 5 w 229"/>
                <a:gd name="T21" fmla="*/ 119 h 238"/>
                <a:gd name="T22" fmla="*/ 110 w 229"/>
                <a:gd name="T23" fmla="*/ 119 h 238"/>
                <a:gd name="T24" fmla="*/ 110 w 229"/>
                <a:gd name="T25" fmla="*/ 223 h 238"/>
                <a:gd name="T26" fmla="*/ 0 w 229"/>
                <a:gd name="T27" fmla="*/ 223 h 238"/>
                <a:gd name="T28" fmla="*/ 0 w 229"/>
                <a:gd name="T29" fmla="*/ 238 h 238"/>
                <a:gd name="T30" fmla="*/ 125 w 229"/>
                <a:gd name="T31" fmla="*/ 238 h 238"/>
                <a:gd name="T32" fmla="*/ 125 w 229"/>
                <a:gd name="T33" fmla="*/ 119 h 238"/>
                <a:gd name="T34" fmla="*/ 200 w 229"/>
                <a:gd name="T35" fmla="*/ 119 h 238"/>
                <a:gd name="T36" fmla="*/ 200 w 229"/>
                <a:gd name="T37" fmla="*/ 141 h 238"/>
                <a:gd name="T38" fmla="*/ 229 w 229"/>
                <a:gd name="T39" fmla="*/ 11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9" h="238">
                  <a:moveTo>
                    <a:pt x="229" y="112"/>
                  </a:moveTo>
                  <a:lnTo>
                    <a:pt x="200" y="81"/>
                  </a:lnTo>
                  <a:lnTo>
                    <a:pt x="200" y="104"/>
                  </a:lnTo>
                  <a:lnTo>
                    <a:pt x="125" y="104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0" y="15"/>
                  </a:lnTo>
                  <a:lnTo>
                    <a:pt x="110" y="104"/>
                  </a:lnTo>
                  <a:lnTo>
                    <a:pt x="5" y="104"/>
                  </a:lnTo>
                  <a:lnTo>
                    <a:pt x="5" y="119"/>
                  </a:lnTo>
                  <a:lnTo>
                    <a:pt x="110" y="119"/>
                  </a:lnTo>
                  <a:lnTo>
                    <a:pt x="110" y="223"/>
                  </a:lnTo>
                  <a:lnTo>
                    <a:pt x="0" y="223"/>
                  </a:lnTo>
                  <a:lnTo>
                    <a:pt x="0" y="238"/>
                  </a:lnTo>
                  <a:lnTo>
                    <a:pt x="125" y="238"/>
                  </a:lnTo>
                  <a:lnTo>
                    <a:pt x="125" y="119"/>
                  </a:lnTo>
                  <a:lnTo>
                    <a:pt x="200" y="119"/>
                  </a:lnTo>
                  <a:lnTo>
                    <a:pt x="200" y="141"/>
                  </a:lnTo>
                  <a:lnTo>
                    <a:pt x="229" y="112"/>
                  </a:lnTo>
                  <a:close/>
                </a:path>
              </a:pathLst>
            </a:custGeom>
            <a:solidFill>
              <a:srgbClr val="008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77" name="Freeform 988">
              <a:extLst>
                <a:ext uri="{FF2B5EF4-FFF2-40B4-BE49-F238E27FC236}">
                  <a16:creationId xmlns:a16="http://schemas.microsoft.com/office/drawing/2014/main" id="{BEC945AB-E3EE-4BBA-B4B1-BCB0411F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925" y="1378360"/>
              <a:ext cx="127234" cy="127234"/>
            </a:xfrm>
            <a:custGeom>
              <a:avLst/>
              <a:gdLst>
                <a:gd name="T0" fmla="*/ 118 w 118"/>
                <a:gd name="T1" fmla="*/ 66 h 119"/>
                <a:gd name="T2" fmla="*/ 118 w 118"/>
                <a:gd name="T3" fmla="*/ 53 h 119"/>
                <a:gd name="T4" fmla="*/ 105 w 118"/>
                <a:gd name="T5" fmla="*/ 53 h 119"/>
                <a:gd name="T6" fmla="*/ 96 w 118"/>
                <a:gd name="T7" fmla="*/ 31 h 119"/>
                <a:gd name="T8" fmla="*/ 105 w 118"/>
                <a:gd name="T9" fmla="*/ 22 h 119"/>
                <a:gd name="T10" fmla="*/ 97 w 118"/>
                <a:gd name="T11" fmla="*/ 13 h 119"/>
                <a:gd name="T12" fmla="*/ 87 w 118"/>
                <a:gd name="T13" fmla="*/ 22 h 119"/>
                <a:gd name="T14" fmla="*/ 65 w 118"/>
                <a:gd name="T15" fmla="*/ 13 h 119"/>
                <a:gd name="T16" fmla="*/ 65 w 118"/>
                <a:gd name="T17" fmla="*/ 0 h 119"/>
                <a:gd name="T18" fmla="*/ 53 w 118"/>
                <a:gd name="T19" fmla="*/ 0 h 119"/>
                <a:gd name="T20" fmla="*/ 53 w 118"/>
                <a:gd name="T21" fmla="*/ 13 h 119"/>
                <a:gd name="T22" fmla="*/ 31 w 118"/>
                <a:gd name="T23" fmla="*/ 22 h 119"/>
                <a:gd name="T24" fmla="*/ 22 w 118"/>
                <a:gd name="T25" fmla="*/ 13 h 119"/>
                <a:gd name="T26" fmla="*/ 13 w 118"/>
                <a:gd name="T27" fmla="*/ 22 h 119"/>
                <a:gd name="T28" fmla="*/ 22 w 118"/>
                <a:gd name="T29" fmla="*/ 31 h 119"/>
                <a:gd name="T30" fmla="*/ 13 w 118"/>
                <a:gd name="T31" fmla="*/ 53 h 119"/>
                <a:gd name="T32" fmla="*/ 0 w 118"/>
                <a:gd name="T33" fmla="*/ 53 h 119"/>
                <a:gd name="T34" fmla="*/ 0 w 118"/>
                <a:gd name="T35" fmla="*/ 66 h 119"/>
                <a:gd name="T36" fmla="*/ 13 w 118"/>
                <a:gd name="T37" fmla="*/ 66 h 119"/>
                <a:gd name="T38" fmla="*/ 22 w 118"/>
                <a:gd name="T39" fmla="*/ 88 h 119"/>
                <a:gd name="T40" fmla="*/ 13 w 118"/>
                <a:gd name="T41" fmla="*/ 97 h 119"/>
                <a:gd name="T42" fmla="*/ 21 w 118"/>
                <a:gd name="T43" fmla="*/ 106 h 119"/>
                <a:gd name="T44" fmla="*/ 31 w 118"/>
                <a:gd name="T45" fmla="*/ 97 h 119"/>
                <a:gd name="T46" fmla="*/ 53 w 118"/>
                <a:gd name="T47" fmla="*/ 106 h 119"/>
                <a:gd name="T48" fmla="*/ 53 w 118"/>
                <a:gd name="T49" fmla="*/ 119 h 119"/>
                <a:gd name="T50" fmla="*/ 65 w 118"/>
                <a:gd name="T51" fmla="*/ 119 h 119"/>
                <a:gd name="T52" fmla="*/ 65 w 118"/>
                <a:gd name="T53" fmla="*/ 106 h 119"/>
                <a:gd name="T54" fmla="*/ 87 w 118"/>
                <a:gd name="T55" fmla="*/ 97 h 119"/>
                <a:gd name="T56" fmla="*/ 97 w 118"/>
                <a:gd name="T57" fmla="*/ 106 h 119"/>
                <a:gd name="T58" fmla="*/ 105 w 118"/>
                <a:gd name="T59" fmla="*/ 97 h 119"/>
                <a:gd name="T60" fmla="*/ 96 w 118"/>
                <a:gd name="T61" fmla="*/ 88 h 119"/>
                <a:gd name="T62" fmla="*/ 105 w 118"/>
                <a:gd name="T63" fmla="*/ 66 h 119"/>
                <a:gd name="T64" fmla="*/ 118 w 118"/>
                <a:gd name="T65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" h="119">
                  <a:moveTo>
                    <a:pt x="118" y="66"/>
                  </a:moveTo>
                  <a:cubicBezTo>
                    <a:pt x="118" y="53"/>
                    <a:pt x="118" y="53"/>
                    <a:pt x="118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45"/>
                    <a:pt x="101" y="37"/>
                    <a:pt x="96" y="3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1" y="18"/>
                    <a:pt x="73" y="14"/>
                    <a:pt x="65" y="13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45" y="14"/>
                    <a:pt x="37" y="18"/>
                    <a:pt x="31" y="2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17" y="38"/>
                    <a:pt x="14" y="45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4" y="74"/>
                    <a:pt x="17" y="82"/>
                    <a:pt x="22" y="88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7" y="102"/>
                    <a:pt x="45" y="105"/>
                    <a:pt x="53" y="106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74" y="105"/>
                    <a:pt x="81" y="102"/>
                    <a:pt x="87" y="97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01" y="82"/>
                    <a:pt x="104" y="74"/>
                    <a:pt x="105" y="66"/>
                  </a:cubicBezTo>
                  <a:lnTo>
                    <a:pt x="118" y="6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78" name="Oval 989">
              <a:extLst>
                <a:ext uri="{FF2B5EF4-FFF2-40B4-BE49-F238E27FC236}">
                  <a16:creationId xmlns:a16="http://schemas.microsoft.com/office/drawing/2014/main" id="{3A853FD0-0ECB-4CE9-BDA1-C622360D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964" y="1418844"/>
              <a:ext cx="49159" cy="477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83" name="Rectangle 990">
              <a:extLst>
                <a:ext uri="{FF2B5EF4-FFF2-40B4-BE49-F238E27FC236}">
                  <a16:creationId xmlns:a16="http://schemas.microsoft.com/office/drawing/2014/main" id="{397B40F7-D0D4-46EE-9379-C944BA79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47" y="1234611"/>
              <a:ext cx="108439" cy="108439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96" name="Freeform 991">
              <a:extLst>
                <a:ext uri="{FF2B5EF4-FFF2-40B4-BE49-F238E27FC236}">
                  <a16:creationId xmlns:a16="http://schemas.microsoft.com/office/drawing/2014/main" id="{F74FB681-BC76-4DD9-A58E-3E6385F00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477" y="1551635"/>
              <a:ext cx="133018" cy="131572"/>
            </a:xfrm>
            <a:custGeom>
              <a:avLst/>
              <a:gdLst>
                <a:gd name="T0" fmla="*/ 92 w 92"/>
                <a:gd name="T1" fmla="*/ 46 h 91"/>
                <a:gd name="T2" fmla="*/ 46 w 92"/>
                <a:gd name="T3" fmla="*/ 0 h 91"/>
                <a:gd name="T4" fmla="*/ 0 w 92"/>
                <a:gd name="T5" fmla="*/ 46 h 91"/>
                <a:gd name="T6" fmla="*/ 46 w 92"/>
                <a:gd name="T7" fmla="*/ 91 h 91"/>
                <a:gd name="T8" fmla="*/ 92 w 92"/>
                <a:gd name="T9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5FB25BC-145C-4164-9CBA-4DB163C02437}"/>
              </a:ext>
            </a:extLst>
          </p:cNvPr>
          <p:cNvCxnSpPr>
            <a:cxnSpLocks/>
            <a:endCxn id="196" idx="3"/>
          </p:cNvCxnSpPr>
          <p:nvPr/>
        </p:nvCxnSpPr>
        <p:spPr>
          <a:xfrm rot="16200000" flipH="1">
            <a:off x="6925797" y="1407808"/>
            <a:ext cx="400766" cy="140999"/>
          </a:xfrm>
          <a:prstGeom prst="bentConnector3">
            <a:avLst>
              <a:gd name="adj1" fmla="val 100429"/>
            </a:avLst>
          </a:prstGeom>
          <a:ln w="19050">
            <a:solidFill>
              <a:srgbClr val="0088EE"/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A318EB77-5EFF-4B9C-A4AA-4B1B1ECFDC25}"/>
              </a:ext>
            </a:extLst>
          </p:cNvPr>
          <p:cNvCxnSpPr>
            <a:cxnSpLocks/>
            <a:endCxn id="183" idx="0"/>
          </p:cNvCxnSpPr>
          <p:nvPr/>
        </p:nvCxnSpPr>
        <p:spPr>
          <a:xfrm rot="5400000">
            <a:off x="7381457" y="1402671"/>
            <a:ext cx="400766" cy="150278"/>
          </a:xfrm>
          <a:prstGeom prst="bentConnector2">
            <a:avLst/>
          </a:prstGeom>
          <a:ln w="19050">
            <a:solidFill>
              <a:srgbClr val="0088EE"/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F5AA2B0-C145-4D9A-833C-72BDCBE95D7F}"/>
              </a:ext>
            </a:extLst>
          </p:cNvPr>
          <p:cNvGrpSpPr/>
          <p:nvPr/>
        </p:nvGrpSpPr>
        <p:grpSpPr>
          <a:xfrm>
            <a:off x="7290779" y="1923964"/>
            <a:ext cx="148076" cy="148076"/>
            <a:chOff x="8830394" y="2929277"/>
            <a:chExt cx="219652" cy="21965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F29D88D-B9CA-48CB-85CF-A9C3F635F8E5}"/>
                </a:ext>
              </a:extLst>
            </p:cNvPr>
            <p:cNvSpPr/>
            <p:nvPr/>
          </p:nvSpPr>
          <p:spPr bwMode="auto">
            <a:xfrm>
              <a:off x="8830394" y="2929277"/>
              <a:ext cx="219652" cy="219652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oup 38">
              <a:extLst>
                <a:ext uri="{FF2B5EF4-FFF2-40B4-BE49-F238E27FC236}">
                  <a16:creationId xmlns:a16="http://schemas.microsoft.com/office/drawing/2014/main" id="{E06987CE-7BE5-4DA2-A2B5-CF1F837BF5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57446" y="3002683"/>
              <a:ext cx="165548" cy="72841"/>
              <a:chOff x="5455" y="1805"/>
              <a:chExt cx="375" cy="165"/>
            </a:xfrm>
          </p:grpSpPr>
          <p:sp>
            <p:nvSpPr>
              <p:cNvPr id="89" name="AutoShape 37">
                <a:extLst>
                  <a:ext uri="{FF2B5EF4-FFF2-40B4-BE49-F238E27FC236}">
                    <a16:creationId xmlns:a16="http://schemas.microsoft.com/office/drawing/2014/main" id="{620F0800-6A87-4BD8-996C-C8F4808AF9C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455" y="1805"/>
                <a:ext cx="37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5C7FB931-7D3C-4A43-A034-227C789E1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63"/>
                <a:ext cx="108" cy="107"/>
              </a:xfrm>
              <a:custGeom>
                <a:avLst/>
                <a:gdLst>
                  <a:gd name="T0" fmla="*/ 83 w 108"/>
                  <a:gd name="T1" fmla="*/ 0 h 107"/>
                  <a:gd name="T2" fmla="*/ 108 w 108"/>
                  <a:gd name="T3" fmla="*/ 24 h 107"/>
                  <a:gd name="T4" fmla="*/ 25 w 108"/>
                  <a:gd name="T5" fmla="*/ 107 h 107"/>
                  <a:gd name="T6" fmla="*/ 0 w 108"/>
                  <a:gd name="T7" fmla="*/ 82 h 107"/>
                  <a:gd name="T8" fmla="*/ 83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83" y="0"/>
                    </a:moveTo>
                    <a:lnTo>
                      <a:pt x="108" y="24"/>
                    </a:lnTo>
                    <a:lnTo>
                      <a:pt x="25" y="107"/>
                    </a:lnTo>
                    <a:lnTo>
                      <a:pt x="0" y="8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3A51168F-4B43-45BE-A0B5-805721C55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05"/>
                <a:ext cx="108" cy="107"/>
              </a:xfrm>
              <a:custGeom>
                <a:avLst/>
                <a:gdLst>
                  <a:gd name="T0" fmla="*/ 108 w 108"/>
                  <a:gd name="T1" fmla="*/ 82 h 107"/>
                  <a:gd name="T2" fmla="*/ 83 w 108"/>
                  <a:gd name="T3" fmla="*/ 107 h 107"/>
                  <a:gd name="T4" fmla="*/ 0 w 108"/>
                  <a:gd name="T5" fmla="*/ 25 h 107"/>
                  <a:gd name="T6" fmla="*/ 25 w 108"/>
                  <a:gd name="T7" fmla="*/ 0 h 107"/>
                  <a:gd name="T8" fmla="*/ 108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108" y="82"/>
                    </a:moveTo>
                    <a:lnTo>
                      <a:pt x="83" y="107"/>
                    </a:lnTo>
                    <a:lnTo>
                      <a:pt x="0" y="25"/>
                    </a:lnTo>
                    <a:lnTo>
                      <a:pt x="25" y="0"/>
                    </a:lnTo>
                    <a:lnTo>
                      <a:pt x="108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CDEB1EF2-CCD4-4618-877C-0688F40ED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63"/>
                <a:ext cx="108" cy="107"/>
              </a:xfrm>
              <a:custGeom>
                <a:avLst/>
                <a:gdLst>
                  <a:gd name="T0" fmla="*/ 25 w 108"/>
                  <a:gd name="T1" fmla="*/ 0 h 107"/>
                  <a:gd name="T2" fmla="*/ 0 w 108"/>
                  <a:gd name="T3" fmla="*/ 24 h 107"/>
                  <a:gd name="T4" fmla="*/ 83 w 108"/>
                  <a:gd name="T5" fmla="*/ 107 h 107"/>
                  <a:gd name="T6" fmla="*/ 108 w 108"/>
                  <a:gd name="T7" fmla="*/ 82 h 107"/>
                  <a:gd name="T8" fmla="*/ 25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25" y="0"/>
                    </a:moveTo>
                    <a:lnTo>
                      <a:pt x="0" y="24"/>
                    </a:lnTo>
                    <a:lnTo>
                      <a:pt x="83" y="107"/>
                    </a:lnTo>
                    <a:lnTo>
                      <a:pt x="108" y="8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1FD7F6E1-845F-4682-A9D3-8FD702B8A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05"/>
                <a:ext cx="108" cy="107"/>
              </a:xfrm>
              <a:custGeom>
                <a:avLst/>
                <a:gdLst>
                  <a:gd name="T0" fmla="*/ 0 w 108"/>
                  <a:gd name="T1" fmla="*/ 82 h 107"/>
                  <a:gd name="T2" fmla="*/ 25 w 108"/>
                  <a:gd name="T3" fmla="*/ 107 h 107"/>
                  <a:gd name="T4" fmla="*/ 108 w 108"/>
                  <a:gd name="T5" fmla="*/ 25 h 107"/>
                  <a:gd name="T6" fmla="*/ 83 w 108"/>
                  <a:gd name="T7" fmla="*/ 0 h 107"/>
                  <a:gd name="T8" fmla="*/ 0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0" y="82"/>
                    </a:moveTo>
                    <a:lnTo>
                      <a:pt x="25" y="107"/>
                    </a:lnTo>
                    <a:lnTo>
                      <a:pt x="108" y="25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7" name="Oval 43">
                <a:extLst>
                  <a:ext uri="{FF2B5EF4-FFF2-40B4-BE49-F238E27FC236}">
                    <a16:creationId xmlns:a16="http://schemas.microsoft.com/office/drawing/2014/main" id="{369AAE5E-1C56-4CCF-B9E1-95AFFEEAF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9" name="Oval 44">
                <a:extLst>
                  <a:ext uri="{FF2B5EF4-FFF2-40B4-BE49-F238E27FC236}">
                    <a16:creationId xmlns:a16="http://schemas.microsoft.com/office/drawing/2014/main" id="{F41188D4-9E59-4E95-9EB4-017BB46DE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8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0" name="Oval 45">
                <a:extLst>
                  <a:ext uri="{FF2B5EF4-FFF2-40B4-BE49-F238E27FC236}">
                    <a16:creationId xmlns:a16="http://schemas.microsoft.com/office/drawing/2014/main" id="{AE5C153F-7A51-4BE7-B14B-69A6383DD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7DC04F-AE80-4D0C-9F71-D9BEDB14D97A}"/>
              </a:ext>
            </a:extLst>
          </p:cNvPr>
          <p:cNvGrpSpPr/>
          <p:nvPr/>
        </p:nvGrpSpPr>
        <p:grpSpPr>
          <a:xfrm>
            <a:off x="5760672" y="2043562"/>
            <a:ext cx="3343515" cy="171763"/>
            <a:chOff x="7161105" y="3065998"/>
            <a:chExt cx="3822171" cy="19635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94E9536-1DF9-4419-83C2-8FB66B5BA9B7}"/>
                </a:ext>
              </a:extLst>
            </p:cNvPr>
            <p:cNvSpPr txBox="1"/>
            <p:nvPr/>
          </p:nvSpPr>
          <p:spPr>
            <a:xfrm>
              <a:off x="7199209" y="3065998"/>
              <a:ext cx="1140638" cy="169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799888"/>
              <a:r>
                <a:rPr lang="en-US" sz="962">
                  <a:solidFill>
                    <a:srgbClr val="7030A0"/>
                  </a:solidFill>
                  <a:latin typeface="Segoe UI Semibold"/>
                </a:rPr>
                <a:t>BRAZE</a:t>
              </a:r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8051460-C052-41A0-8D77-063309828344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05" y="3262350"/>
              <a:ext cx="3822171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7030A0">
                  <a:alpha val="25000"/>
                </a:srgb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DAD7244-2C0D-448F-BC65-5A964C720657}"/>
              </a:ext>
            </a:extLst>
          </p:cNvPr>
          <p:cNvGrpSpPr/>
          <p:nvPr/>
        </p:nvGrpSpPr>
        <p:grpSpPr>
          <a:xfrm>
            <a:off x="5760672" y="2419975"/>
            <a:ext cx="3343515" cy="178322"/>
            <a:chOff x="7161105" y="3496292"/>
            <a:chExt cx="3822171" cy="20385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7143E02-10C2-41BE-896D-A85F0F3933B7}"/>
                </a:ext>
              </a:extLst>
            </p:cNvPr>
            <p:cNvSpPr txBox="1"/>
            <p:nvPr/>
          </p:nvSpPr>
          <p:spPr>
            <a:xfrm>
              <a:off x="7199209" y="3530893"/>
              <a:ext cx="1140638" cy="169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799888"/>
              <a:r>
                <a:rPr lang="en-US" sz="962">
                  <a:solidFill>
                    <a:srgbClr val="0088EE"/>
                  </a:solidFill>
                  <a:latin typeface="Segoe UI Semibold"/>
                </a:rPr>
                <a:t>AZURE</a:t>
              </a: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984609A-4BB7-4F9E-AB63-A632ACFA5EF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05" y="3496292"/>
              <a:ext cx="3822171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88EE">
                  <a:alpha val="25000"/>
                </a:srgb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A43A2B3-0E5A-4A1B-9C47-F1C608B014A3}"/>
              </a:ext>
            </a:extLst>
          </p:cNvPr>
          <p:cNvGrpSpPr/>
          <p:nvPr/>
        </p:nvGrpSpPr>
        <p:grpSpPr>
          <a:xfrm>
            <a:off x="7290779" y="2515375"/>
            <a:ext cx="148076" cy="148076"/>
            <a:chOff x="8830394" y="2929277"/>
            <a:chExt cx="219652" cy="219652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AFF5C9C6-F019-42B0-A911-9F6A8509F2EA}"/>
                </a:ext>
              </a:extLst>
            </p:cNvPr>
            <p:cNvSpPr/>
            <p:nvPr/>
          </p:nvSpPr>
          <p:spPr bwMode="auto">
            <a:xfrm>
              <a:off x="8830394" y="2929277"/>
              <a:ext cx="219652" cy="219652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8" name="Group 38">
              <a:extLst>
                <a:ext uri="{FF2B5EF4-FFF2-40B4-BE49-F238E27FC236}">
                  <a16:creationId xmlns:a16="http://schemas.microsoft.com/office/drawing/2014/main" id="{7CEC918F-7F20-44D2-BADE-DB9DBFC5CD6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57446" y="3002683"/>
              <a:ext cx="165548" cy="72841"/>
              <a:chOff x="5455" y="1805"/>
              <a:chExt cx="375" cy="165"/>
            </a:xfrm>
          </p:grpSpPr>
          <p:sp>
            <p:nvSpPr>
              <p:cNvPr id="219" name="AutoShape 37">
                <a:extLst>
                  <a:ext uri="{FF2B5EF4-FFF2-40B4-BE49-F238E27FC236}">
                    <a16:creationId xmlns:a16="http://schemas.microsoft.com/office/drawing/2014/main" id="{ADB39AAA-42A1-4EF3-BB12-C1DC4BC870B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455" y="1805"/>
                <a:ext cx="37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0" name="Freeform 39">
                <a:extLst>
                  <a:ext uri="{FF2B5EF4-FFF2-40B4-BE49-F238E27FC236}">
                    <a16:creationId xmlns:a16="http://schemas.microsoft.com/office/drawing/2014/main" id="{AABB0903-A05B-40CF-B15B-871440889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63"/>
                <a:ext cx="108" cy="107"/>
              </a:xfrm>
              <a:custGeom>
                <a:avLst/>
                <a:gdLst>
                  <a:gd name="T0" fmla="*/ 83 w 108"/>
                  <a:gd name="T1" fmla="*/ 0 h 107"/>
                  <a:gd name="T2" fmla="*/ 108 w 108"/>
                  <a:gd name="T3" fmla="*/ 24 h 107"/>
                  <a:gd name="T4" fmla="*/ 25 w 108"/>
                  <a:gd name="T5" fmla="*/ 107 h 107"/>
                  <a:gd name="T6" fmla="*/ 0 w 108"/>
                  <a:gd name="T7" fmla="*/ 82 h 107"/>
                  <a:gd name="T8" fmla="*/ 83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83" y="0"/>
                    </a:moveTo>
                    <a:lnTo>
                      <a:pt x="108" y="24"/>
                    </a:lnTo>
                    <a:lnTo>
                      <a:pt x="25" y="107"/>
                    </a:lnTo>
                    <a:lnTo>
                      <a:pt x="0" y="8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1" name="Freeform 40">
                <a:extLst>
                  <a:ext uri="{FF2B5EF4-FFF2-40B4-BE49-F238E27FC236}">
                    <a16:creationId xmlns:a16="http://schemas.microsoft.com/office/drawing/2014/main" id="{95E172CE-DD26-4974-9137-F44C87355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05"/>
                <a:ext cx="108" cy="107"/>
              </a:xfrm>
              <a:custGeom>
                <a:avLst/>
                <a:gdLst>
                  <a:gd name="T0" fmla="*/ 108 w 108"/>
                  <a:gd name="T1" fmla="*/ 82 h 107"/>
                  <a:gd name="T2" fmla="*/ 83 w 108"/>
                  <a:gd name="T3" fmla="*/ 107 h 107"/>
                  <a:gd name="T4" fmla="*/ 0 w 108"/>
                  <a:gd name="T5" fmla="*/ 25 h 107"/>
                  <a:gd name="T6" fmla="*/ 25 w 108"/>
                  <a:gd name="T7" fmla="*/ 0 h 107"/>
                  <a:gd name="T8" fmla="*/ 108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108" y="82"/>
                    </a:moveTo>
                    <a:lnTo>
                      <a:pt x="83" y="107"/>
                    </a:lnTo>
                    <a:lnTo>
                      <a:pt x="0" y="25"/>
                    </a:lnTo>
                    <a:lnTo>
                      <a:pt x="25" y="0"/>
                    </a:lnTo>
                    <a:lnTo>
                      <a:pt x="108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2" name="Freeform 41">
                <a:extLst>
                  <a:ext uri="{FF2B5EF4-FFF2-40B4-BE49-F238E27FC236}">
                    <a16:creationId xmlns:a16="http://schemas.microsoft.com/office/drawing/2014/main" id="{7369E480-2A3B-44C9-BAC7-48D845BEA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63"/>
                <a:ext cx="108" cy="107"/>
              </a:xfrm>
              <a:custGeom>
                <a:avLst/>
                <a:gdLst>
                  <a:gd name="T0" fmla="*/ 25 w 108"/>
                  <a:gd name="T1" fmla="*/ 0 h 107"/>
                  <a:gd name="T2" fmla="*/ 0 w 108"/>
                  <a:gd name="T3" fmla="*/ 24 h 107"/>
                  <a:gd name="T4" fmla="*/ 83 w 108"/>
                  <a:gd name="T5" fmla="*/ 107 h 107"/>
                  <a:gd name="T6" fmla="*/ 108 w 108"/>
                  <a:gd name="T7" fmla="*/ 82 h 107"/>
                  <a:gd name="T8" fmla="*/ 25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25" y="0"/>
                    </a:moveTo>
                    <a:lnTo>
                      <a:pt x="0" y="24"/>
                    </a:lnTo>
                    <a:lnTo>
                      <a:pt x="83" y="107"/>
                    </a:lnTo>
                    <a:lnTo>
                      <a:pt x="108" y="8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3" name="Freeform 42">
                <a:extLst>
                  <a:ext uri="{FF2B5EF4-FFF2-40B4-BE49-F238E27FC236}">
                    <a16:creationId xmlns:a16="http://schemas.microsoft.com/office/drawing/2014/main" id="{A3798A46-4875-4FBB-8539-7277C933A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05"/>
                <a:ext cx="108" cy="107"/>
              </a:xfrm>
              <a:custGeom>
                <a:avLst/>
                <a:gdLst>
                  <a:gd name="T0" fmla="*/ 0 w 108"/>
                  <a:gd name="T1" fmla="*/ 82 h 107"/>
                  <a:gd name="T2" fmla="*/ 25 w 108"/>
                  <a:gd name="T3" fmla="*/ 107 h 107"/>
                  <a:gd name="T4" fmla="*/ 108 w 108"/>
                  <a:gd name="T5" fmla="*/ 25 h 107"/>
                  <a:gd name="T6" fmla="*/ 83 w 108"/>
                  <a:gd name="T7" fmla="*/ 0 h 107"/>
                  <a:gd name="T8" fmla="*/ 0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0" y="82"/>
                    </a:moveTo>
                    <a:lnTo>
                      <a:pt x="25" y="107"/>
                    </a:lnTo>
                    <a:lnTo>
                      <a:pt x="108" y="25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4" name="Oval 43">
                <a:extLst>
                  <a:ext uri="{FF2B5EF4-FFF2-40B4-BE49-F238E27FC236}">
                    <a16:creationId xmlns:a16="http://schemas.microsoft.com/office/drawing/2014/main" id="{838936C7-A0B3-4585-AC58-5FA51F6E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5" name="Oval 44">
                <a:extLst>
                  <a:ext uri="{FF2B5EF4-FFF2-40B4-BE49-F238E27FC236}">
                    <a16:creationId xmlns:a16="http://schemas.microsoft.com/office/drawing/2014/main" id="{2985C13D-CB26-4526-9753-F3E160ECF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8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6" name="Oval 45">
                <a:extLst>
                  <a:ext uri="{FF2B5EF4-FFF2-40B4-BE49-F238E27FC236}">
                    <a16:creationId xmlns:a16="http://schemas.microsoft.com/office/drawing/2014/main" id="{6E4AABC2-B07B-4B85-BC4F-F004E2E91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pic>
        <p:nvPicPr>
          <p:cNvPr id="126" name="Graphic 125">
            <a:extLst>
              <a:ext uri="{FF2B5EF4-FFF2-40B4-BE49-F238E27FC236}">
                <a16:creationId xmlns:a16="http://schemas.microsoft.com/office/drawing/2014/main" id="{1F51D608-6273-4A74-BCFA-9468D08F3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1951" y="2753174"/>
            <a:ext cx="140040" cy="14004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B119DB-FBCF-4F5C-A1AD-23AFD5A81EEA}"/>
              </a:ext>
            </a:extLst>
          </p:cNvPr>
          <p:cNvCxnSpPr>
            <a:stCxn id="106" idx="4"/>
            <a:endCxn id="217" idx="0"/>
          </p:cNvCxnSpPr>
          <p:nvPr/>
        </p:nvCxnSpPr>
        <p:spPr>
          <a:xfrm>
            <a:off x="7364817" y="2072040"/>
            <a:ext cx="0" cy="443334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046789-12EB-49A8-8AE5-AF335DB2E9D7}"/>
              </a:ext>
            </a:extLst>
          </p:cNvPr>
          <p:cNvCxnSpPr>
            <a:endCxn id="217" idx="0"/>
          </p:cNvCxnSpPr>
          <p:nvPr/>
        </p:nvCxnSpPr>
        <p:spPr>
          <a:xfrm>
            <a:off x="7364817" y="2072040"/>
            <a:ext cx="0" cy="443334"/>
          </a:xfrm>
          <a:prstGeom prst="line">
            <a:avLst/>
          </a:prstGeom>
          <a:ln w="19050">
            <a:solidFill>
              <a:srgbClr val="0088EE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FCB1FC42-FBDF-44F6-BA66-D8A4F1F75D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492" r="1753" b="34433"/>
          <a:stretch/>
        </p:blipFill>
        <p:spPr>
          <a:xfrm>
            <a:off x="7381873" y="2040406"/>
            <a:ext cx="39994" cy="455623"/>
          </a:xfrm>
          <a:prstGeom prst="rect">
            <a:avLst/>
          </a:prstGeom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D1475E4F-2E73-494B-B1C0-1EBF966A7317}"/>
              </a:ext>
            </a:extLst>
          </p:cNvPr>
          <p:cNvSpPr txBox="1"/>
          <p:nvPr/>
        </p:nvSpPr>
        <p:spPr>
          <a:xfrm>
            <a:off x="7906313" y="723393"/>
            <a:ext cx="1097098" cy="34150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User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 Points</a:t>
            </a:r>
            <a:r>
              <a:rPr lang="en-US" sz="612">
                <a:solidFill>
                  <a:prstClr val="black"/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 gathered by Braze via SDK (or API).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752A27F-BD8A-4393-9B3F-712E769F1B3C}"/>
              </a:ext>
            </a:extLst>
          </p:cNvPr>
          <p:cNvSpPr txBox="1"/>
          <p:nvPr/>
        </p:nvSpPr>
        <p:spPr>
          <a:xfrm>
            <a:off x="7906313" y="1538721"/>
            <a:ext cx="1097098" cy="5769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User Events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and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Message Engagement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Events sent to Partner Storage with “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Currents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” – Braze managed delivery service.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782E19D2-47DA-48F1-B1D2-D9394754E6B6}"/>
              </a:ext>
            </a:extLst>
          </p:cNvPr>
          <p:cNvSpPr txBox="1"/>
          <p:nvPr/>
        </p:nvSpPr>
        <p:spPr>
          <a:xfrm>
            <a:off x="7906313" y="2570645"/>
            <a:ext cx="1097098" cy="5769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Real-time (~5 min) Events available on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Azure Storage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in </a:t>
            </a:r>
            <a:r>
              <a:rPr lang="en-US" sz="612">
                <a:solidFill>
                  <a:prstClr val="black"/>
                </a:solidFill>
                <a:latin typeface="Courier New" panose="02070309020205020404" pitchFamily="49" charset="0"/>
                <a:ea typeface="Segoe Pro" charset="0"/>
                <a:cs typeface="Courier New" panose="02070309020205020404" pitchFamily="49" charset="0"/>
              </a:rPr>
              <a:t>.a</a:t>
            </a:r>
            <a:r>
              <a:rPr lang="en-US" sz="612" err="1">
                <a:solidFill>
                  <a:prstClr val="black"/>
                </a:solidFill>
                <a:latin typeface="Courier New" panose="02070309020205020404" pitchFamily="49" charset="0"/>
                <a:ea typeface="Segoe Pro" charset="0"/>
                <a:cs typeface="Courier New" panose="02070309020205020404" pitchFamily="49" charset="0"/>
              </a:rPr>
              <a:t>vro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format. Event Delivery semantics managed by Braze.</a:t>
            </a:r>
          </a:p>
        </p:txBody>
      </p:sp>
      <p:pic>
        <p:nvPicPr>
          <p:cNvPr id="1033" name="Graphic 1032">
            <a:extLst>
              <a:ext uri="{FF2B5EF4-FFF2-40B4-BE49-F238E27FC236}">
                <a16:creationId xmlns:a16="http://schemas.microsoft.com/office/drawing/2014/main" id="{E23611DB-9F3F-457D-8796-855D8E0B8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78345" y="3992816"/>
            <a:ext cx="174663" cy="174663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24681E64-6578-49B1-A876-FEC2A456665A}"/>
              </a:ext>
            </a:extLst>
          </p:cNvPr>
          <p:cNvSpPr txBox="1"/>
          <p:nvPr/>
        </p:nvSpPr>
        <p:spPr>
          <a:xfrm>
            <a:off x="7906313" y="3381559"/>
            <a:ext cx="1097098" cy="81240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Process Events Stream in real-time with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Databricks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(Auto Loader) and persist to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 Lake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(downstream analysis) and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Synapse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(queryable and consumable).</a:t>
            </a:r>
            <a:endParaRPr lang="en-US" sz="612">
              <a:solidFill>
                <a:prstClr val="black"/>
              </a:solidFill>
              <a:latin typeface="Segoe UI Semibold"/>
              <a:ea typeface="Segoe Pro" charset="0"/>
              <a:cs typeface="Segoe UI Regular" panose="020B0502040204020203" pitchFamily="34" charset="0"/>
            </a:endParaRP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BBB9D1E-B3F5-4490-86A9-32B35BFB85EA}"/>
              </a:ext>
            </a:extLst>
          </p:cNvPr>
          <p:cNvCxnSpPr>
            <a:cxnSpLocks/>
          </p:cNvCxnSpPr>
          <p:nvPr/>
        </p:nvCxnSpPr>
        <p:spPr>
          <a:xfrm>
            <a:off x="7365676" y="2949500"/>
            <a:ext cx="6421" cy="476436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02C5C50-13B7-40F6-9C76-313EDCCE5764}"/>
              </a:ext>
            </a:extLst>
          </p:cNvPr>
          <p:cNvCxnSpPr>
            <a:cxnSpLocks/>
          </p:cNvCxnSpPr>
          <p:nvPr/>
        </p:nvCxnSpPr>
        <p:spPr>
          <a:xfrm>
            <a:off x="7368887" y="3679686"/>
            <a:ext cx="0" cy="272864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Graphic 246">
            <a:extLst>
              <a:ext uri="{FF2B5EF4-FFF2-40B4-BE49-F238E27FC236}">
                <a16:creationId xmlns:a16="http://schemas.microsoft.com/office/drawing/2014/main" id="{9C6A4CDD-A947-429B-9EDD-ED2B1490D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97361" y="3478155"/>
            <a:ext cx="155701" cy="155701"/>
          </a:xfrm>
          <a:prstGeom prst="rect">
            <a:avLst/>
          </a:prstGeom>
        </p:spPr>
      </p:pic>
      <p:sp>
        <p:nvSpPr>
          <p:cNvPr id="1049" name="Oval 1048">
            <a:extLst>
              <a:ext uri="{FF2B5EF4-FFF2-40B4-BE49-F238E27FC236}">
                <a16:creationId xmlns:a16="http://schemas.microsoft.com/office/drawing/2014/main" id="{3E42FACE-B5B6-4A10-AB89-4B1B5386ACAC}"/>
              </a:ext>
            </a:extLst>
          </p:cNvPr>
          <p:cNvSpPr/>
          <p:nvPr/>
        </p:nvSpPr>
        <p:spPr bwMode="auto">
          <a:xfrm>
            <a:off x="6950540" y="3959162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50" name="Graphic 1049">
            <a:extLst>
              <a:ext uri="{FF2B5EF4-FFF2-40B4-BE49-F238E27FC236}">
                <a16:creationId xmlns:a16="http://schemas.microsoft.com/office/drawing/2014/main" id="{2E57BF62-CA92-4C77-80C1-729486B23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7368" y="4010656"/>
            <a:ext cx="140040" cy="140040"/>
          </a:xfrm>
          <a:prstGeom prst="rect">
            <a:avLst/>
          </a:prstGeom>
        </p:spPr>
      </p:pic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2DA00C6-B2FA-4DF0-8A38-CDAC788C5419}"/>
              </a:ext>
            </a:extLst>
          </p:cNvPr>
          <p:cNvCxnSpPr>
            <a:cxnSpLocks/>
            <a:stCxn id="1049" idx="2"/>
          </p:cNvCxnSpPr>
          <p:nvPr/>
        </p:nvCxnSpPr>
        <p:spPr>
          <a:xfrm flipH="1">
            <a:off x="5924631" y="4082925"/>
            <a:ext cx="1025909" cy="0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2AC8A946-78EA-4914-BC2E-961076955AB6}"/>
              </a:ext>
            </a:extLst>
          </p:cNvPr>
          <p:cNvGrpSpPr/>
          <p:nvPr/>
        </p:nvGrpSpPr>
        <p:grpSpPr>
          <a:xfrm>
            <a:off x="6131409" y="3818074"/>
            <a:ext cx="621812" cy="171768"/>
            <a:chOff x="7556344" y="5146940"/>
            <a:chExt cx="710830" cy="196358"/>
          </a:xfrm>
        </p:grpSpPr>
        <p:sp>
          <p:nvSpPr>
            <p:cNvPr id="1054" name="Rectangle: Rounded Corners 1053">
              <a:extLst>
                <a:ext uri="{FF2B5EF4-FFF2-40B4-BE49-F238E27FC236}">
                  <a16:creationId xmlns:a16="http://schemas.microsoft.com/office/drawing/2014/main" id="{C66DA4D6-400E-4990-964C-20EBED5E44FF}"/>
                </a:ext>
              </a:extLst>
            </p:cNvPr>
            <p:cNvSpPr/>
            <p:nvPr/>
          </p:nvSpPr>
          <p:spPr bwMode="auto">
            <a:xfrm>
              <a:off x="7556344" y="5146940"/>
              <a:ext cx="710830" cy="196358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rgbClr val="0088E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56" name="Graphic 246">
              <a:extLst>
                <a:ext uri="{FF2B5EF4-FFF2-40B4-BE49-F238E27FC236}">
                  <a16:creationId xmlns:a16="http://schemas.microsoft.com/office/drawing/2014/main" id="{ECE0FFEC-4A3F-42C9-950B-25D3C5E5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931206" y="5177743"/>
              <a:ext cx="130643" cy="130643"/>
            </a:xfrm>
            <a:prstGeom prst="rect">
              <a:avLst/>
            </a:prstGeom>
          </p:spPr>
        </p:pic>
        <p:pic>
          <p:nvPicPr>
            <p:cNvPr id="1058" name="Graphic 1057">
              <a:extLst>
                <a:ext uri="{FF2B5EF4-FFF2-40B4-BE49-F238E27FC236}">
                  <a16:creationId xmlns:a16="http://schemas.microsoft.com/office/drawing/2014/main" id="{17DAD969-DBE7-4858-8E49-A10B6B8B2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768322" y="5175717"/>
              <a:ext cx="125732" cy="125732"/>
            </a:xfrm>
            <a:prstGeom prst="rect">
              <a:avLst/>
            </a:prstGeom>
          </p:spPr>
        </p:pic>
        <p:pic>
          <p:nvPicPr>
            <p:cNvPr id="1060" name="Picture 12">
              <a:extLst>
                <a:ext uri="{FF2B5EF4-FFF2-40B4-BE49-F238E27FC236}">
                  <a16:creationId xmlns:a16="http://schemas.microsoft.com/office/drawing/2014/main" id="{91DD8923-9EEC-4AA4-B406-AF41F466F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001" y="5172411"/>
              <a:ext cx="118050" cy="12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813EB0BC-3A2A-4C0D-BB0F-6DB8103E0416}"/>
                </a:ext>
              </a:extLst>
            </p:cNvPr>
            <p:cNvGrpSpPr/>
            <p:nvPr/>
          </p:nvGrpSpPr>
          <p:grpSpPr>
            <a:xfrm>
              <a:off x="7605437" y="5174792"/>
              <a:ext cx="125733" cy="126069"/>
              <a:chOff x="6188075" y="4616450"/>
              <a:chExt cx="593726" cy="595313"/>
            </a:xfrm>
          </p:grpSpPr>
          <p:sp>
            <p:nvSpPr>
              <p:cNvPr id="1064" name="AutoShape 47">
                <a:extLst>
                  <a:ext uri="{FF2B5EF4-FFF2-40B4-BE49-F238E27FC236}">
                    <a16:creationId xmlns:a16="http://schemas.microsoft.com/office/drawing/2014/main" id="{2FBDA31C-BE7D-4B14-8F2E-5E52CB7A81F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188075" y="4616450"/>
                <a:ext cx="593725" cy="595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5" name="Rectangle 49">
                <a:extLst>
                  <a:ext uri="{FF2B5EF4-FFF2-40B4-BE49-F238E27FC236}">
                    <a16:creationId xmlns:a16="http://schemas.microsoft.com/office/drawing/2014/main" id="{8F943495-2D76-4D41-B95C-8490EC7B6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8075" y="4616450"/>
                <a:ext cx="593725" cy="595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6" name="Rectangle 50">
                <a:extLst>
                  <a:ext uri="{FF2B5EF4-FFF2-40B4-BE49-F238E27FC236}">
                    <a16:creationId xmlns:a16="http://schemas.microsoft.com/office/drawing/2014/main" id="{89D6035D-822B-413D-AD0C-3C390013C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8075" y="4616450"/>
                <a:ext cx="296863" cy="595313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7" name="Rectangle 51">
                <a:extLst>
                  <a:ext uri="{FF2B5EF4-FFF2-40B4-BE49-F238E27FC236}">
                    <a16:creationId xmlns:a16="http://schemas.microsoft.com/office/drawing/2014/main" id="{B3D8160C-412B-47A4-90B4-CAB97963B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938" y="4913313"/>
                <a:ext cx="296863" cy="2984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8" name="Rectangle 52">
                <a:extLst>
                  <a:ext uri="{FF2B5EF4-FFF2-40B4-BE49-F238E27FC236}">
                    <a16:creationId xmlns:a16="http://schemas.microsoft.com/office/drawing/2014/main" id="{76E5B2C0-3FE1-42A7-8F35-0BD042325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710113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9" name="Rectangle 53">
                <a:extLst>
                  <a:ext uri="{FF2B5EF4-FFF2-40B4-BE49-F238E27FC236}">
                    <a16:creationId xmlns:a16="http://schemas.microsoft.com/office/drawing/2014/main" id="{DF24086F-17E5-4CD8-B5E2-1C67B69A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710113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0" name="Rectangle 54">
                <a:extLst>
                  <a:ext uri="{FF2B5EF4-FFF2-40B4-BE49-F238E27FC236}">
                    <a16:creationId xmlns:a16="http://schemas.microsoft.com/office/drawing/2014/main" id="{2D0BD73C-53D0-484C-9842-9860D0009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802188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1" name="Rectangle 55">
                <a:extLst>
                  <a:ext uri="{FF2B5EF4-FFF2-40B4-BE49-F238E27FC236}">
                    <a16:creationId xmlns:a16="http://schemas.microsoft.com/office/drawing/2014/main" id="{F33150ED-DB12-411F-8EB8-D84BE6D43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802188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2" name="Rectangle 56">
                <a:extLst>
                  <a:ext uri="{FF2B5EF4-FFF2-40B4-BE49-F238E27FC236}">
                    <a16:creationId xmlns:a16="http://schemas.microsoft.com/office/drawing/2014/main" id="{6C23DED6-5264-4DB0-87C7-4A57D86CE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895850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3" name="Rectangle 57">
                <a:extLst>
                  <a:ext uri="{FF2B5EF4-FFF2-40B4-BE49-F238E27FC236}">
                    <a16:creationId xmlns:a16="http://schemas.microsoft.com/office/drawing/2014/main" id="{7F665C1D-5C7C-4679-B84C-10B29DE45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895850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4" name="Rectangle 58">
                <a:extLst>
                  <a:ext uri="{FF2B5EF4-FFF2-40B4-BE49-F238E27FC236}">
                    <a16:creationId xmlns:a16="http://schemas.microsoft.com/office/drawing/2014/main" id="{F75410E7-8CE7-4E8F-8F2B-0E1018476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987925"/>
                <a:ext cx="55563" cy="571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5" name="Rectangle 59">
                <a:extLst>
                  <a:ext uri="{FF2B5EF4-FFF2-40B4-BE49-F238E27FC236}">
                    <a16:creationId xmlns:a16="http://schemas.microsoft.com/office/drawing/2014/main" id="{9B78C039-3973-4D14-897E-A69B6B654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987925"/>
                <a:ext cx="55563" cy="571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6" name="Rectangle 60">
                <a:extLst>
                  <a:ext uri="{FF2B5EF4-FFF2-40B4-BE49-F238E27FC236}">
                    <a16:creationId xmlns:a16="http://schemas.microsoft.com/office/drawing/2014/main" id="{7D9468BA-D270-4E2B-9CC5-BED7F4FBD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9200" y="5137150"/>
                <a:ext cx="74613" cy="746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7" name="Rectangle 61">
                <a:extLst>
                  <a:ext uri="{FF2B5EF4-FFF2-40B4-BE49-F238E27FC236}">
                    <a16:creationId xmlns:a16="http://schemas.microsoft.com/office/drawing/2014/main" id="{9C7469D0-67E6-4DCB-889F-84B5125EE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550" y="4987925"/>
                <a:ext cx="55563" cy="571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8" name="Rectangle 62">
                <a:extLst>
                  <a:ext uri="{FF2B5EF4-FFF2-40B4-BE49-F238E27FC236}">
                    <a16:creationId xmlns:a16="http://schemas.microsoft.com/office/drawing/2014/main" id="{E14AC057-5319-4E94-92A9-DB86F5CD0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1625" y="4987925"/>
                <a:ext cx="55563" cy="571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9" name="Rectangle 63">
                <a:extLst>
                  <a:ext uri="{FF2B5EF4-FFF2-40B4-BE49-F238E27FC236}">
                    <a16:creationId xmlns:a16="http://schemas.microsoft.com/office/drawing/2014/main" id="{E94CD650-D938-4188-AA84-BC7CC436E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5137150"/>
                <a:ext cx="74613" cy="746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0" name="Oval 64">
                <a:extLst>
                  <a:ext uri="{FF2B5EF4-FFF2-40B4-BE49-F238E27FC236}">
                    <a16:creationId xmlns:a16="http://schemas.microsoft.com/office/drawing/2014/main" id="{28C0052C-1EB7-484D-B678-303A67567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550" y="4710113"/>
                <a:ext cx="111125" cy="11112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1" name="Freeform 65">
                <a:extLst>
                  <a:ext uri="{FF2B5EF4-FFF2-40B4-BE49-F238E27FC236}">
                    <a16:creationId xmlns:a16="http://schemas.microsoft.com/office/drawing/2014/main" id="{82BAB0E4-EC88-4708-81BC-78FDE1DB7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500" y="4779963"/>
                <a:ext cx="185738" cy="41275"/>
              </a:xfrm>
              <a:custGeom>
                <a:avLst/>
                <a:gdLst>
                  <a:gd name="T0" fmla="*/ 378 w 426"/>
                  <a:gd name="T1" fmla="*/ 96 h 96"/>
                  <a:gd name="T2" fmla="*/ 48 w 426"/>
                  <a:gd name="T3" fmla="*/ 96 h 96"/>
                  <a:gd name="T4" fmla="*/ 0 w 426"/>
                  <a:gd name="T5" fmla="*/ 48 h 96"/>
                  <a:gd name="T6" fmla="*/ 0 w 426"/>
                  <a:gd name="T7" fmla="*/ 48 h 96"/>
                  <a:gd name="T8" fmla="*/ 48 w 426"/>
                  <a:gd name="T9" fmla="*/ 0 h 96"/>
                  <a:gd name="T10" fmla="*/ 378 w 426"/>
                  <a:gd name="T11" fmla="*/ 0 h 96"/>
                  <a:gd name="T12" fmla="*/ 426 w 426"/>
                  <a:gd name="T13" fmla="*/ 48 h 96"/>
                  <a:gd name="T14" fmla="*/ 426 w 426"/>
                  <a:gd name="T15" fmla="*/ 48 h 96"/>
                  <a:gd name="T16" fmla="*/ 378 w 426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96">
                    <a:moveTo>
                      <a:pt x="378" y="96"/>
                    </a:moveTo>
                    <a:cubicBezTo>
                      <a:pt x="48" y="96"/>
                      <a:pt x="48" y="96"/>
                      <a:pt x="48" y="96"/>
                    </a:cubicBezTo>
                    <a:cubicBezTo>
                      <a:pt x="21" y="96"/>
                      <a:pt x="0" y="75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378" y="0"/>
                      <a:pt x="378" y="0"/>
                      <a:pt x="378" y="0"/>
                    </a:cubicBezTo>
                    <a:cubicBezTo>
                      <a:pt x="405" y="0"/>
                      <a:pt x="426" y="21"/>
                      <a:pt x="426" y="48"/>
                    </a:cubicBezTo>
                    <a:cubicBezTo>
                      <a:pt x="426" y="48"/>
                      <a:pt x="426" y="48"/>
                      <a:pt x="426" y="48"/>
                    </a:cubicBezTo>
                    <a:cubicBezTo>
                      <a:pt x="426" y="75"/>
                      <a:pt x="405" y="96"/>
                      <a:pt x="378" y="96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2" name="Oval 66">
                <a:extLst>
                  <a:ext uri="{FF2B5EF4-FFF2-40B4-BE49-F238E27FC236}">
                    <a16:creationId xmlns:a16="http://schemas.microsoft.com/office/drawing/2014/main" id="{CC413D72-A373-49BC-8909-5716C52C7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4163" y="4727575"/>
                <a:ext cx="73025" cy="74613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F8CD229-1012-42D1-B7E5-77CB46D09F9C}"/>
              </a:ext>
            </a:extLst>
          </p:cNvPr>
          <p:cNvSpPr txBox="1"/>
          <p:nvPr/>
        </p:nvSpPr>
        <p:spPr>
          <a:xfrm>
            <a:off x="5778917" y="3398579"/>
            <a:ext cx="1412725" cy="34150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 defTabSz="959901">
              <a:lnSpc>
                <a:spcPct val="125000"/>
              </a:lnSpc>
              <a:defRPr/>
            </a:pPr>
            <a:r>
              <a:rPr lang="en-US" sz="612" dirty="0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Onboard additional data sources and enable advanced analytics use-cases downstream.</a:t>
            </a:r>
            <a:endParaRPr lang="en-US" sz="612" dirty="0">
              <a:solidFill>
                <a:prstClr val="black"/>
              </a:solidFill>
              <a:latin typeface="Segoe UI Semibold"/>
              <a:ea typeface="Segoe Pro" charset="0"/>
              <a:cs typeface="Segoe UI Regular" panose="020B0502040204020203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F4D900E-77C9-4579-BB59-0A425306EEED}"/>
              </a:ext>
            </a:extLst>
          </p:cNvPr>
          <p:cNvGrpSpPr/>
          <p:nvPr/>
        </p:nvGrpSpPr>
        <p:grpSpPr>
          <a:xfrm>
            <a:off x="7243873" y="4573167"/>
            <a:ext cx="247526" cy="247526"/>
            <a:chOff x="8836727" y="5935515"/>
            <a:chExt cx="282962" cy="282962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358F0CD-7AFB-44B8-835C-32959624C4AC}"/>
                </a:ext>
              </a:extLst>
            </p:cNvPr>
            <p:cNvSpPr/>
            <p:nvPr/>
          </p:nvSpPr>
          <p:spPr bwMode="auto">
            <a:xfrm>
              <a:off x="8836727" y="5935515"/>
              <a:ext cx="282962" cy="28296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88E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4359A674-3024-411F-8557-5A78DE368AC1}"/>
                </a:ext>
              </a:extLst>
            </p:cNvPr>
            <p:cNvGrpSpPr/>
            <p:nvPr/>
          </p:nvGrpSpPr>
          <p:grpSpPr>
            <a:xfrm>
              <a:off x="8894739" y="6024787"/>
              <a:ext cx="154390" cy="119903"/>
              <a:chOff x="2892376" y="1128944"/>
              <a:chExt cx="2671499" cy="2074746"/>
            </a:xfrm>
          </p:grpSpPr>
          <p:sp>
            <p:nvSpPr>
              <p:cNvPr id="338" name="Freeform: Shape 338">
                <a:extLst>
                  <a:ext uri="{FF2B5EF4-FFF2-40B4-BE49-F238E27FC236}">
                    <a16:creationId xmlns:a16="http://schemas.microsoft.com/office/drawing/2014/main" id="{692BADC9-CA1F-423B-9BF1-40620887A186}"/>
                  </a:ext>
                </a:extLst>
              </p:cNvPr>
              <p:cNvSpPr/>
              <p:nvPr/>
            </p:nvSpPr>
            <p:spPr>
              <a:xfrm>
                <a:off x="2892376" y="1128944"/>
                <a:ext cx="2671499" cy="1729800"/>
              </a:xfrm>
              <a:custGeom>
                <a:avLst/>
                <a:gdLst>
                  <a:gd name="connsiteX0" fmla="*/ 61230 w 493108"/>
                  <a:gd name="connsiteY0" fmla="*/ 0 h 319287"/>
                  <a:gd name="connsiteX1" fmla="*/ 431878 w 493108"/>
                  <a:gd name="connsiteY1" fmla="*/ 0 h 319287"/>
                  <a:gd name="connsiteX2" fmla="*/ 493108 w 493108"/>
                  <a:gd name="connsiteY2" fmla="*/ 61230 h 319287"/>
                  <a:gd name="connsiteX3" fmla="*/ 493108 w 493108"/>
                  <a:gd name="connsiteY3" fmla="*/ 258057 h 319287"/>
                  <a:gd name="connsiteX4" fmla="*/ 431878 w 493108"/>
                  <a:gd name="connsiteY4" fmla="*/ 319287 h 319287"/>
                  <a:gd name="connsiteX5" fmla="*/ 425306 w 493108"/>
                  <a:gd name="connsiteY5" fmla="*/ 319287 h 319287"/>
                  <a:gd name="connsiteX6" fmla="*/ 425306 w 493108"/>
                  <a:gd name="connsiteY6" fmla="*/ 298563 h 319287"/>
                  <a:gd name="connsiteX7" fmla="*/ 434307 w 493108"/>
                  <a:gd name="connsiteY7" fmla="*/ 298563 h 319287"/>
                  <a:gd name="connsiteX8" fmla="*/ 474000 w 493108"/>
                  <a:gd name="connsiteY8" fmla="*/ 258870 h 319287"/>
                  <a:gd name="connsiteX9" fmla="*/ 474000 w 493108"/>
                  <a:gd name="connsiteY9" fmla="*/ 59417 h 319287"/>
                  <a:gd name="connsiteX10" fmla="*/ 434307 w 493108"/>
                  <a:gd name="connsiteY10" fmla="*/ 19724 h 319287"/>
                  <a:gd name="connsiteX11" fmla="*/ 60650 w 493108"/>
                  <a:gd name="connsiteY11" fmla="*/ 19724 h 319287"/>
                  <a:gd name="connsiteX12" fmla="*/ 20957 w 493108"/>
                  <a:gd name="connsiteY12" fmla="*/ 59417 h 319287"/>
                  <a:gd name="connsiteX13" fmla="*/ 20957 w 493108"/>
                  <a:gd name="connsiteY13" fmla="*/ 258870 h 319287"/>
                  <a:gd name="connsiteX14" fmla="*/ 60650 w 493108"/>
                  <a:gd name="connsiteY14" fmla="*/ 298563 h 319287"/>
                  <a:gd name="connsiteX15" fmla="*/ 69652 w 493108"/>
                  <a:gd name="connsiteY15" fmla="*/ 298563 h 319287"/>
                  <a:gd name="connsiteX16" fmla="*/ 69652 w 493108"/>
                  <a:gd name="connsiteY16" fmla="*/ 319287 h 319287"/>
                  <a:gd name="connsiteX17" fmla="*/ 61230 w 493108"/>
                  <a:gd name="connsiteY17" fmla="*/ 319287 h 319287"/>
                  <a:gd name="connsiteX18" fmla="*/ 0 w 493108"/>
                  <a:gd name="connsiteY18" fmla="*/ 258057 h 319287"/>
                  <a:gd name="connsiteX19" fmla="*/ 0 w 493108"/>
                  <a:gd name="connsiteY19" fmla="*/ 61230 h 319287"/>
                  <a:gd name="connsiteX20" fmla="*/ 61230 w 493108"/>
                  <a:gd name="connsiteY20" fmla="*/ 0 h 3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3108" h="319287">
                    <a:moveTo>
                      <a:pt x="61230" y="0"/>
                    </a:moveTo>
                    <a:lnTo>
                      <a:pt x="431878" y="0"/>
                    </a:lnTo>
                    <a:cubicBezTo>
                      <a:pt x="465695" y="0"/>
                      <a:pt x="493108" y="27414"/>
                      <a:pt x="493108" y="61230"/>
                    </a:cubicBezTo>
                    <a:lnTo>
                      <a:pt x="493108" y="258057"/>
                    </a:lnTo>
                    <a:cubicBezTo>
                      <a:pt x="493108" y="291874"/>
                      <a:pt x="465695" y="319287"/>
                      <a:pt x="431878" y="319287"/>
                    </a:cubicBezTo>
                    <a:lnTo>
                      <a:pt x="425306" y="319287"/>
                    </a:lnTo>
                    <a:lnTo>
                      <a:pt x="425306" y="298563"/>
                    </a:lnTo>
                    <a:lnTo>
                      <a:pt x="434307" y="298563"/>
                    </a:lnTo>
                    <a:cubicBezTo>
                      <a:pt x="456229" y="298563"/>
                      <a:pt x="474000" y="280792"/>
                      <a:pt x="474000" y="258870"/>
                    </a:cubicBezTo>
                    <a:lnTo>
                      <a:pt x="474000" y="59417"/>
                    </a:lnTo>
                    <a:cubicBezTo>
                      <a:pt x="474000" y="37495"/>
                      <a:pt x="456229" y="19724"/>
                      <a:pt x="434307" y="19724"/>
                    </a:cubicBezTo>
                    <a:lnTo>
                      <a:pt x="60650" y="19724"/>
                    </a:lnTo>
                    <a:cubicBezTo>
                      <a:pt x="38728" y="19724"/>
                      <a:pt x="20957" y="37495"/>
                      <a:pt x="20957" y="59417"/>
                    </a:cubicBezTo>
                    <a:lnTo>
                      <a:pt x="20957" y="258870"/>
                    </a:lnTo>
                    <a:cubicBezTo>
                      <a:pt x="20957" y="280792"/>
                      <a:pt x="38728" y="298563"/>
                      <a:pt x="60650" y="298563"/>
                    </a:cubicBezTo>
                    <a:lnTo>
                      <a:pt x="69652" y="298563"/>
                    </a:lnTo>
                    <a:lnTo>
                      <a:pt x="69652" y="319287"/>
                    </a:lnTo>
                    <a:lnTo>
                      <a:pt x="61230" y="319287"/>
                    </a:lnTo>
                    <a:cubicBezTo>
                      <a:pt x="27414" y="319287"/>
                      <a:pt x="0" y="291874"/>
                      <a:pt x="0" y="258057"/>
                    </a:cubicBezTo>
                    <a:lnTo>
                      <a:pt x="0" y="61230"/>
                    </a:lnTo>
                    <a:cubicBezTo>
                      <a:pt x="0" y="27414"/>
                      <a:pt x="27414" y="0"/>
                      <a:pt x="61230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342900" cap="sq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799888">
                  <a:defRPr/>
                </a:pPr>
                <a:endParaRPr lang="en-US" sz="1544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39" name="Freeform: Shape 339">
                <a:extLst>
                  <a:ext uri="{FF2B5EF4-FFF2-40B4-BE49-F238E27FC236}">
                    <a16:creationId xmlns:a16="http://schemas.microsoft.com/office/drawing/2014/main" id="{B58F4814-7FB2-462E-9B8E-76EDA29166A9}"/>
                  </a:ext>
                </a:extLst>
              </p:cNvPr>
              <p:cNvSpPr/>
              <p:nvPr/>
            </p:nvSpPr>
            <p:spPr>
              <a:xfrm>
                <a:off x="3423630" y="1624015"/>
                <a:ext cx="1730427" cy="1579675"/>
              </a:xfrm>
              <a:custGeom>
                <a:avLst/>
                <a:gdLst>
                  <a:gd name="connsiteX0" fmla="*/ 169583 w 1959012"/>
                  <a:gd name="connsiteY0" fmla="*/ 1054931 h 1788347"/>
                  <a:gd name="connsiteX1" fmla="*/ 339166 w 1959012"/>
                  <a:gd name="connsiteY1" fmla="*/ 1224514 h 1788347"/>
                  <a:gd name="connsiteX2" fmla="*/ 339166 w 1959012"/>
                  <a:gd name="connsiteY2" fmla="*/ 1618758 h 1788347"/>
                  <a:gd name="connsiteX3" fmla="*/ 169583 w 1959012"/>
                  <a:gd name="connsiteY3" fmla="*/ 1788341 h 1788347"/>
                  <a:gd name="connsiteX4" fmla="*/ 0 w 1959012"/>
                  <a:gd name="connsiteY4" fmla="*/ 1618758 h 1788347"/>
                  <a:gd name="connsiteX5" fmla="*/ 0 w 1959012"/>
                  <a:gd name="connsiteY5" fmla="*/ 1224514 h 1788347"/>
                  <a:gd name="connsiteX6" fmla="*/ 169583 w 1959012"/>
                  <a:gd name="connsiteY6" fmla="*/ 1054931 h 1788347"/>
                  <a:gd name="connsiteX7" fmla="*/ 1255480 w 1959012"/>
                  <a:gd name="connsiteY7" fmla="*/ 692010 h 1788347"/>
                  <a:gd name="connsiteX8" fmla="*/ 1425063 w 1959012"/>
                  <a:gd name="connsiteY8" fmla="*/ 861593 h 1788347"/>
                  <a:gd name="connsiteX9" fmla="*/ 1425063 w 1959012"/>
                  <a:gd name="connsiteY9" fmla="*/ 1618764 h 1788347"/>
                  <a:gd name="connsiteX10" fmla="*/ 1255480 w 1959012"/>
                  <a:gd name="connsiteY10" fmla="*/ 1788347 h 1788347"/>
                  <a:gd name="connsiteX11" fmla="*/ 1085897 w 1959012"/>
                  <a:gd name="connsiteY11" fmla="*/ 1618764 h 1788347"/>
                  <a:gd name="connsiteX12" fmla="*/ 1085897 w 1959012"/>
                  <a:gd name="connsiteY12" fmla="*/ 861593 h 1788347"/>
                  <a:gd name="connsiteX13" fmla="*/ 1255480 w 1959012"/>
                  <a:gd name="connsiteY13" fmla="*/ 692010 h 1788347"/>
                  <a:gd name="connsiteX14" fmla="*/ 712526 w 1959012"/>
                  <a:gd name="connsiteY14" fmla="*/ 438716 h 1788347"/>
                  <a:gd name="connsiteX15" fmla="*/ 882106 w 1959012"/>
                  <a:gd name="connsiteY15" fmla="*/ 608296 h 1788347"/>
                  <a:gd name="connsiteX16" fmla="*/ 882106 w 1959012"/>
                  <a:gd name="connsiteY16" fmla="*/ 1618767 h 1788347"/>
                  <a:gd name="connsiteX17" fmla="*/ 712526 w 1959012"/>
                  <a:gd name="connsiteY17" fmla="*/ 1788347 h 1788347"/>
                  <a:gd name="connsiteX18" fmla="*/ 542946 w 1959012"/>
                  <a:gd name="connsiteY18" fmla="*/ 1618767 h 1788347"/>
                  <a:gd name="connsiteX19" fmla="*/ 542946 w 1959012"/>
                  <a:gd name="connsiteY19" fmla="*/ 608296 h 1788347"/>
                  <a:gd name="connsiteX20" fmla="*/ 712526 w 1959012"/>
                  <a:gd name="connsiteY20" fmla="*/ 438716 h 1788347"/>
                  <a:gd name="connsiteX21" fmla="*/ 1789429 w 1959012"/>
                  <a:gd name="connsiteY21" fmla="*/ 0 h 1788347"/>
                  <a:gd name="connsiteX22" fmla="*/ 1959012 w 1959012"/>
                  <a:gd name="connsiteY22" fmla="*/ 169583 h 1788347"/>
                  <a:gd name="connsiteX23" fmla="*/ 1959012 w 1959012"/>
                  <a:gd name="connsiteY23" fmla="*/ 1618764 h 1788347"/>
                  <a:gd name="connsiteX24" fmla="*/ 1789429 w 1959012"/>
                  <a:gd name="connsiteY24" fmla="*/ 1788347 h 1788347"/>
                  <a:gd name="connsiteX25" fmla="*/ 1619846 w 1959012"/>
                  <a:gd name="connsiteY25" fmla="*/ 1618764 h 1788347"/>
                  <a:gd name="connsiteX26" fmla="*/ 1619846 w 1959012"/>
                  <a:gd name="connsiteY26" fmla="*/ 169583 h 1788347"/>
                  <a:gd name="connsiteX27" fmla="*/ 1789429 w 1959012"/>
                  <a:gd name="connsiteY27" fmla="*/ 0 h 178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59012" h="1788347">
                    <a:moveTo>
                      <a:pt x="169583" y="1054931"/>
                    </a:moveTo>
                    <a:cubicBezTo>
                      <a:pt x="263241" y="1054931"/>
                      <a:pt x="339166" y="1130856"/>
                      <a:pt x="339166" y="1224514"/>
                    </a:cubicBezTo>
                    <a:lnTo>
                      <a:pt x="339166" y="1618758"/>
                    </a:lnTo>
                    <a:cubicBezTo>
                      <a:pt x="339166" y="1712416"/>
                      <a:pt x="263241" y="1788341"/>
                      <a:pt x="169583" y="1788341"/>
                    </a:cubicBezTo>
                    <a:cubicBezTo>
                      <a:pt x="75925" y="1788341"/>
                      <a:pt x="0" y="1712416"/>
                      <a:pt x="0" y="1618758"/>
                    </a:cubicBezTo>
                    <a:lnTo>
                      <a:pt x="0" y="1224514"/>
                    </a:lnTo>
                    <a:cubicBezTo>
                      <a:pt x="0" y="1130856"/>
                      <a:pt x="75925" y="1054931"/>
                      <a:pt x="169583" y="1054931"/>
                    </a:cubicBezTo>
                    <a:close/>
                    <a:moveTo>
                      <a:pt x="1255480" y="692010"/>
                    </a:moveTo>
                    <a:cubicBezTo>
                      <a:pt x="1349138" y="692010"/>
                      <a:pt x="1425063" y="767935"/>
                      <a:pt x="1425063" y="861593"/>
                    </a:cubicBezTo>
                    <a:lnTo>
                      <a:pt x="1425063" y="1618764"/>
                    </a:lnTo>
                    <a:cubicBezTo>
                      <a:pt x="1425063" y="1712422"/>
                      <a:pt x="1349138" y="1788347"/>
                      <a:pt x="1255480" y="1788347"/>
                    </a:cubicBezTo>
                    <a:cubicBezTo>
                      <a:pt x="1161822" y="1788347"/>
                      <a:pt x="1085897" y="1712422"/>
                      <a:pt x="1085897" y="1618764"/>
                    </a:cubicBezTo>
                    <a:lnTo>
                      <a:pt x="1085897" y="861593"/>
                    </a:lnTo>
                    <a:cubicBezTo>
                      <a:pt x="1085897" y="767935"/>
                      <a:pt x="1161822" y="692010"/>
                      <a:pt x="1255480" y="692010"/>
                    </a:cubicBezTo>
                    <a:close/>
                    <a:moveTo>
                      <a:pt x="712526" y="438716"/>
                    </a:moveTo>
                    <a:cubicBezTo>
                      <a:pt x="806182" y="438716"/>
                      <a:pt x="882106" y="514640"/>
                      <a:pt x="882106" y="608296"/>
                    </a:cubicBezTo>
                    <a:lnTo>
                      <a:pt x="882106" y="1618767"/>
                    </a:lnTo>
                    <a:cubicBezTo>
                      <a:pt x="882106" y="1712423"/>
                      <a:pt x="806182" y="1788347"/>
                      <a:pt x="712526" y="1788347"/>
                    </a:cubicBezTo>
                    <a:cubicBezTo>
                      <a:pt x="618870" y="1788347"/>
                      <a:pt x="542946" y="1712423"/>
                      <a:pt x="542946" y="1618767"/>
                    </a:cubicBezTo>
                    <a:lnTo>
                      <a:pt x="542946" y="608296"/>
                    </a:lnTo>
                    <a:cubicBezTo>
                      <a:pt x="542946" y="514640"/>
                      <a:pt x="618870" y="438716"/>
                      <a:pt x="712526" y="438716"/>
                    </a:cubicBezTo>
                    <a:close/>
                    <a:moveTo>
                      <a:pt x="1789429" y="0"/>
                    </a:moveTo>
                    <a:cubicBezTo>
                      <a:pt x="1883087" y="0"/>
                      <a:pt x="1959012" y="75925"/>
                      <a:pt x="1959012" y="169583"/>
                    </a:cubicBezTo>
                    <a:lnTo>
                      <a:pt x="1959012" y="1618764"/>
                    </a:lnTo>
                    <a:cubicBezTo>
                      <a:pt x="1959012" y="1712422"/>
                      <a:pt x="1883087" y="1788347"/>
                      <a:pt x="1789429" y="1788347"/>
                    </a:cubicBezTo>
                    <a:cubicBezTo>
                      <a:pt x="1695771" y="1788347"/>
                      <a:pt x="1619846" y="1712422"/>
                      <a:pt x="1619846" y="1618764"/>
                    </a:cubicBezTo>
                    <a:lnTo>
                      <a:pt x="1619846" y="169583"/>
                    </a:lnTo>
                    <a:cubicBezTo>
                      <a:pt x="1619846" y="75925"/>
                      <a:pt x="1695771" y="0"/>
                      <a:pt x="1789429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 w="342900" cap="sq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799888">
                  <a:defRPr/>
                </a:pPr>
                <a:endParaRPr lang="en-US" sz="1544" kern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3301BF00-16CE-4063-98E9-5ECC5C46A708}"/>
              </a:ext>
            </a:extLst>
          </p:cNvPr>
          <p:cNvCxnSpPr>
            <a:cxnSpLocks/>
            <a:stCxn id="1048" idx="4"/>
            <a:endCxn id="229" idx="0"/>
          </p:cNvCxnSpPr>
          <p:nvPr/>
        </p:nvCxnSpPr>
        <p:spPr>
          <a:xfrm>
            <a:off x="7367636" y="4203911"/>
            <a:ext cx="0" cy="369256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2C1CD033-9A06-49A0-9DCB-EFFBC9902949}"/>
              </a:ext>
            </a:extLst>
          </p:cNvPr>
          <p:cNvSpPr txBox="1"/>
          <p:nvPr/>
        </p:nvSpPr>
        <p:spPr>
          <a:xfrm>
            <a:off x="7906313" y="4469483"/>
            <a:ext cx="1097098" cy="45922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Analyze data visually with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Power BI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and build Business Aligned data models and dashboards. </a:t>
            </a:r>
          </a:p>
        </p:txBody>
      </p:sp>
    </p:spTree>
    <p:extLst>
      <p:ext uri="{BB962C8B-B14F-4D97-AF65-F5344CB8AC3E}">
        <p14:creationId xmlns:p14="http://schemas.microsoft.com/office/powerpoint/2010/main" val="1252164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2.9611E-6 L 3.72117E-6 0.0359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2.25456E-6 L 3.72117E-6 0.0359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-6.66843E-7 L 3.72117E-6 0.0359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4.06986E-6 L 3.72117E-6 0.0359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15A417-0898-4916-B3BA-59730ED55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2" y="0"/>
            <a:ext cx="10872421" cy="5999163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532C480D-1764-45E3-8047-A5EC31440325}"/>
              </a:ext>
            </a:extLst>
          </p:cNvPr>
          <p:cNvSpPr/>
          <p:nvPr/>
        </p:nvSpPr>
        <p:spPr>
          <a:xfrm>
            <a:off x="1863737" y="956185"/>
            <a:ext cx="193663" cy="2239453"/>
          </a:xfrm>
          <a:prstGeom prst="leftBrace">
            <a:avLst>
              <a:gd name="adj1" fmla="val 55208"/>
              <a:gd name="adj2" fmla="val 50027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A6B7D-1CCD-4D8B-A367-8864EDD254B8}"/>
              </a:ext>
            </a:extLst>
          </p:cNvPr>
          <p:cNvSpPr/>
          <p:nvPr/>
        </p:nvSpPr>
        <p:spPr bwMode="auto">
          <a:xfrm>
            <a:off x="1026724" y="1895377"/>
            <a:ext cx="959239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Full asset list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89735CF-574F-403C-B58F-8070CED14372}"/>
              </a:ext>
            </a:extLst>
          </p:cNvPr>
          <p:cNvSpPr/>
          <p:nvPr/>
        </p:nvSpPr>
        <p:spPr>
          <a:xfrm rot="5400000">
            <a:off x="8251293" y="1802870"/>
            <a:ext cx="135468" cy="906995"/>
          </a:xfrm>
          <a:prstGeom prst="leftBrace">
            <a:avLst>
              <a:gd name="adj1" fmla="val 55208"/>
              <a:gd name="adj2" fmla="val 50027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C5640-F398-44E6-A2E1-08DA5FE9C0E8}"/>
              </a:ext>
            </a:extLst>
          </p:cNvPr>
          <p:cNvSpPr/>
          <p:nvPr/>
        </p:nvSpPr>
        <p:spPr bwMode="auto">
          <a:xfrm>
            <a:off x="7839407" y="1895376"/>
            <a:ext cx="959239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Full asset list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13705D2F-C065-4F59-BBC4-56329787D823}"/>
              </a:ext>
            </a:extLst>
          </p:cNvPr>
          <p:cNvSpPr/>
          <p:nvPr/>
        </p:nvSpPr>
        <p:spPr>
          <a:xfrm rot="10800000">
            <a:off x="2973557" y="4667034"/>
            <a:ext cx="135468" cy="951445"/>
          </a:xfrm>
          <a:prstGeom prst="leftBrace">
            <a:avLst>
              <a:gd name="adj1" fmla="val 55208"/>
              <a:gd name="adj2" fmla="val 50027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1E0EE-E519-45CC-86C2-A0B66C056CCA}"/>
              </a:ext>
            </a:extLst>
          </p:cNvPr>
          <p:cNvSpPr/>
          <p:nvPr/>
        </p:nvSpPr>
        <p:spPr bwMode="auto">
          <a:xfrm>
            <a:off x="3041290" y="5055395"/>
            <a:ext cx="1154473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Schema and classifications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1DD7E7-A09C-4F10-938F-912A67C56E63}"/>
              </a:ext>
            </a:extLst>
          </p:cNvPr>
          <p:cNvSpPr/>
          <p:nvPr/>
        </p:nvSpPr>
        <p:spPr bwMode="auto">
          <a:xfrm>
            <a:off x="8824769" y="1957653"/>
            <a:ext cx="1995631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Schema and classifications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C9BD1335-6133-4812-B68D-08DAAE2E6C90}"/>
              </a:ext>
            </a:extLst>
          </p:cNvPr>
          <p:cNvSpPr/>
          <p:nvPr/>
        </p:nvSpPr>
        <p:spPr>
          <a:xfrm rot="5400000">
            <a:off x="9728728" y="1232430"/>
            <a:ext cx="135468" cy="2047875"/>
          </a:xfrm>
          <a:prstGeom prst="leftBrace">
            <a:avLst>
              <a:gd name="adj1" fmla="val 55208"/>
              <a:gd name="adj2" fmla="val 50027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FCD9D58-4E95-494B-85B1-3539BBDEA780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879458" y="1034303"/>
            <a:ext cx="1223081" cy="2956399"/>
          </a:xfrm>
          <a:prstGeom prst="bentConnector2">
            <a:avLst/>
          </a:prstGeom>
          <a:ln w="19050">
            <a:solidFill>
              <a:srgbClr val="0078D4"/>
            </a:solidFill>
            <a:headEnd type="none" w="lg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764E320-8456-4AE6-B0E4-BAEB297174A8}"/>
              </a:ext>
            </a:extLst>
          </p:cNvPr>
          <p:cNvSpPr/>
          <p:nvPr/>
        </p:nvSpPr>
        <p:spPr bwMode="auto">
          <a:xfrm rot="16200000">
            <a:off x="245112" y="2067239"/>
            <a:ext cx="959239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Drill down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6E3CBAE-8B61-4E96-A4C6-67223EA60AB0}"/>
              </a:ext>
            </a:extLst>
          </p:cNvPr>
          <p:cNvSpPr/>
          <p:nvPr/>
        </p:nvSpPr>
        <p:spPr bwMode="auto">
          <a:xfrm rot="16200000">
            <a:off x="8150066" y="2805662"/>
            <a:ext cx="959239" cy="21917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Drill down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DB46ED-B101-4EB3-B9A5-07774D2E0361}"/>
              </a:ext>
            </a:extLst>
          </p:cNvPr>
          <p:cNvCxnSpPr/>
          <p:nvPr/>
        </p:nvCxnSpPr>
        <p:spPr>
          <a:xfrm>
            <a:off x="4748348" y="0"/>
            <a:ext cx="0" cy="5999163"/>
          </a:xfrm>
          <a:prstGeom prst="line">
            <a:avLst/>
          </a:prstGeom>
          <a:ln w="25400">
            <a:solidFill>
              <a:srgbClr val="50E6FF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FC64766-1867-4BEF-9637-B20CF4D7B262}"/>
              </a:ext>
            </a:extLst>
          </p:cNvPr>
          <p:cNvGrpSpPr/>
          <p:nvPr/>
        </p:nvGrpSpPr>
        <p:grpSpPr>
          <a:xfrm>
            <a:off x="3747240" y="72150"/>
            <a:ext cx="1001108" cy="241992"/>
            <a:chOff x="2162177" y="34050"/>
            <a:chExt cx="1001108" cy="241992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F1DEB90-5692-4D99-B032-B73B434D2380}"/>
                </a:ext>
              </a:extLst>
            </p:cNvPr>
            <p:cNvSpPr/>
            <p:nvPr/>
          </p:nvSpPr>
          <p:spPr bwMode="auto">
            <a:xfrm>
              <a:off x="2162177" y="38774"/>
              <a:ext cx="926302" cy="237268"/>
            </a:xfrm>
            <a:prstGeom prst="roundRect">
              <a:avLst>
                <a:gd name="adj" fmla="val 32780"/>
              </a:avLst>
            </a:prstGeom>
            <a:solidFill>
              <a:srgbClr val="0078D4">
                <a:alpha val="84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CB26C822-CEBD-47E0-AEE7-F9265BA56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12484" y="46227"/>
              <a:ext cx="209248" cy="2092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4E2590-5EAD-408D-8478-017392CD43AA}"/>
                </a:ext>
              </a:extLst>
            </p:cNvPr>
            <p:cNvSpPr txBox="1"/>
            <p:nvPr/>
          </p:nvSpPr>
          <p:spPr>
            <a:xfrm>
              <a:off x="2383339" y="34050"/>
              <a:ext cx="779946" cy="207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Pro" charset="0"/>
                  <a:cs typeface="Segoe UI Semibold" panose="020B0702040204020203" pitchFamily="34" charset="0"/>
                </a:rPr>
                <a:t>Purview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F49579F-0F81-445E-8044-BD58D88EB979}"/>
              </a:ext>
            </a:extLst>
          </p:cNvPr>
          <p:cNvGrpSpPr/>
          <p:nvPr/>
        </p:nvGrpSpPr>
        <p:grpSpPr>
          <a:xfrm>
            <a:off x="4823154" y="74512"/>
            <a:ext cx="1001108" cy="241992"/>
            <a:chOff x="2162177" y="34050"/>
            <a:chExt cx="1001108" cy="241992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01E2B89-B4E5-420A-896B-B1DDC90DF1F1}"/>
                </a:ext>
              </a:extLst>
            </p:cNvPr>
            <p:cNvSpPr/>
            <p:nvPr/>
          </p:nvSpPr>
          <p:spPr bwMode="auto">
            <a:xfrm>
              <a:off x="2162177" y="38774"/>
              <a:ext cx="926302" cy="237268"/>
            </a:xfrm>
            <a:prstGeom prst="roundRect">
              <a:avLst>
                <a:gd name="adj" fmla="val 32780"/>
              </a:avLst>
            </a:prstGeom>
            <a:solidFill>
              <a:srgbClr val="0078D4">
                <a:alpha val="84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A721D194-9360-4475-9277-3AC4AC70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28925" y="46227"/>
              <a:ext cx="176366" cy="2092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FDDD316-4F17-420F-9F36-7A96B60FCFE6}"/>
                </a:ext>
              </a:extLst>
            </p:cNvPr>
            <p:cNvSpPr txBox="1"/>
            <p:nvPr/>
          </p:nvSpPr>
          <p:spPr>
            <a:xfrm>
              <a:off x="2383339" y="34050"/>
              <a:ext cx="779946" cy="207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Segoe Pro" charset="0"/>
                  <a:cs typeface="Segoe UI Semibold" panose="020B0702040204020203" pitchFamily="34" charset="0"/>
                </a:rPr>
                <a:t>Synapse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5BFE377-614E-4E23-A029-BFE4E7D73EE3}"/>
              </a:ext>
            </a:extLst>
          </p:cNvPr>
          <p:cNvCxnSpPr>
            <a:stCxn id="4" idx="0"/>
          </p:cNvCxnSpPr>
          <p:nvPr/>
        </p:nvCxnSpPr>
        <p:spPr>
          <a:xfrm>
            <a:off x="2057400" y="956185"/>
            <a:ext cx="2501900" cy="0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3983E0C-48E2-4B97-B624-DE43A484DDA0}"/>
              </a:ext>
            </a:extLst>
          </p:cNvPr>
          <p:cNvSpPr/>
          <p:nvPr/>
        </p:nvSpPr>
        <p:spPr bwMode="auto">
          <a:xfrm>
            <a:off x="2102538" y="956185"/>
            <a:ext cx="1223082" cy="156238"/>
          </a:xfrm>
          <a:prstGeom prst="roundRect">
            <a:avLst/>
          </a:prstGeom>
          <a:noFill/>
          <a:ln w="19050">
            <a:solidFill>
              <a:srgbClr val="0078D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CA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BBB2B9B-C45D-4F29-8F1B-C118C46E7509}"/>
              </a:ext>
            </a:extLst>
          </p:cNvPr>
          <p:cNvCxnSpPr>
            <a:cxnSpLocks/>
          </p:cNvCxnSpPr>
          <p:nvPr/>
        </p:nvCxnSpPr>
        <p:spPr>
          <a:xfrm>
            <a:off x="2057400" y="3199323"/>
            <a:ext cx="2501900" cy="0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E637012-3308-4208-87F1-EA1B633FF74E}"/>
              </a:ext>
            </a:extLst>
          </p:cNvPr>
          <p:cNvCxnSpPr>
            <a:cxnSpLocks/>
          </p:cNvCxnSpPr>
          <p:nvPr/>
        </p:nvCxnSpPr>
        <p:spPr>
          <a:xfrm>
            <a:off x="831143" y="4667035"/>
            <a:ext cx="2139238" cy="0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EA7FE0-2A88-464A-B98F-1390C95D0E99}"/>
              </a:ext>
            </a:extLst>
          </p:cNvPr>
          <p:cNvCxnSpPr>
            <a:cxnSpLocks/>
          </p:cNvCxnSpPr>
          <p:nvPr/>
        </p:nvCxnSpPr>
        <p:spPr>
          <a:xfrm>
            <a:off x="831143" y="5618479"/>
            <a:ext cx="2139238" cy="0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DD84D2-43C7-496E-971A-B33DA0C4B152}"/>
              </a:ext>
            </a:extLst>
          </p:cNvPr>
          <p:cNvCxnSpPr>
            <a:cxnSpLocks/>
          </p:cNvCxnSpPr>
          <p:nvPr/>
        </p:nvCxnSpPr>
        <p:spPr>
          <a:xfrm flipV="1">
            <a:off x="7873191" y="2324103"/>
            <a:ext cx="0" cy="2152647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3F94857-D7CE-4699-A2FE-95C00A422421}"/>
              </a:ext>
            </a:extLst>
          </p:cNvPr>
          <p:cNvCxnSpPr>
            <a:cxnSpLocks/>
          </p:cNvCxnSpPr>
          <p:nvPr/>
        </p:nvCxnSpPr>
        <p:spPr>
          <a:xfrm flipV="1">
            <a:off x="8778787" y="2324103"/>
            <a:ext cx="0" cy="2152647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A21F4F6-530F-401D-9DB3-8E6EE5FE7281}"/>
              </a:ext>
            </a:extLst>
          </p:cNvPr>
          <p:cNvCxnSpPr>
            <a:cxnSpLocks/>
          </p:cNvCxnSpPr>
          <p:nvPr/>
        </p:nvCxnSpPr>
        <p:spPr>
          <a:xfrm flipV="1">
            <a:off x="10820400" y="2346328"/>
            <a:ext cx="0" cy="2152647"/>
          </a:xfrm>
          <a:prstGeom prst="line">
            <a:avLst/>
          </a:prstGeom>
          <a:ln>
            <a:solidFill>
              <a:srgbClr val="50E6FF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8A759D-08BA-400D-AA97-117A3E4F48D1}"/>
              </a:ext>
            </a:extLst>
          </p:cNvPr>
          <p:cNvCxnSpPr/>
          <p:nvPr/>
        </p:nvCxnSpPr>
        <p:spPr>
          <a:xfrm>
            <a:off x="8782030" y="2604293"/>
            <a:ext cx="0" cy="790575"/>
          </a:xfrm>
          <a:prstGeom prst="straightConnector1">
            <a:avLst/>
          </a:prstGeom>
          <a:ln w="19050">
            <a:solidFill>
              <a:srgbClr val="0078D4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427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E3B21618-349A-4EA1-9E11-FE3B685D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58" y="1054182"/>
            <a:ext cx="4837907" cy="374238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D97EB-69B6-4CCE-93D2-42439F8B6F46}"/>
              </a:ext>
            </a:extLst>
          </p:cNvPr>
          <p:cNvSpPr/>
          <p:nvPr/>
        </p:nvSpPr>
        <p:spPr bwMode="auto">
          <a:xfrm>
            <a:off x="210994" y="1078733"/>
            <a:ext cx="7163086" cy="3693292"/>
          </a:xfrm>
          <a:prstGeom prst="roundRect">
            <a:avLst>
              <a:gd name="adj" fmla="val 2161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EC561F4-7267-4D76-BF80-9221D52E2E2D}"/>
              </a:ext>
            </a:extLst>
          </p:cNvPr>
          <p:cNvCxnSpPr>
            <a:cxnSpLocks/>
          </p:cNvCxnSpPr>
          <p:nvPr/>
        </p:nvCxnSpPr>
        <p:spPr>
          <a:xfrm>
            <a:off x="368954" y="1538908"/>
            <a:ext cx="6682497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4747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DA9C5D-BCC4-48A5-873F-1CCBEBB16702}"/>
              </a:ext>
            </a:extLst>
          </p:cNvPr>
          <p:cNvSpPr txBox="1"/>
          <p:nvPr/>
        </p:nvSpPr>
        <p:spPr>
          <a:xfrm>
            <a:off x="368954" y="1241766"/>
            <a:ext cx="350129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" pitchFamily="1" charset="0"/>
                <a:cs typeface="Cascadia Code" pitchFamily="1" charset="0"/>
              </a:rPr>
              <a:t>users.behaviors.</a:t>
            </a:r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Purchase</a:t>
            </a:r>
            <a:endParaRPr lang="en-US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E9EA6-8235-4526-A761-6C939CCCE747}"/>
              </a:ext>
            </a:extLst>
          </p:cNvPr>
          <p:cNvSpPr txBox="1"/>
          <p:nvPr/>
        </p:nvSpPr>
        <p:spPr>
          <a:xfrm>
            <a:off x="368954" y="166358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45351-32D3-4A04-A69B-3B120B73F3D3}"/>
              </a:ext>
            </a:extLst>
          </p:cNvPr>
          <p:cNvSpPr txBox="1"/>
          <p:nvPr/>
        </p:nvSpPr>
        <p:spPr>
          <a:xfrm>
            <a:off x="1770205" y="166358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0A04E-7DF7-4DB3-8235-C532D8EE3794}"/>
              </a:ext>
            </a:extLst>
          </p:cNvPr>
          <p:cNvSpPr/>
          <p:nvPr/>
        </p:nvSpPr>
        <p:spPr bwMode="auto">
          <a:xfrm>
            <a:off x="191944" y="1078733"/>
            <a:ext cx="92361" cy="3693281"/>
          </a:xfrm>
          <a:prstGeom prst="rect">
            <a:avLst/>
          </a:prstGeom>
          <a:solidFill>
            <a:srgbClr val="50E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14854-E5EF-4EC5-A50B-0423B34BA548}"/>
              </a:ext>
            </a:extLst>
          </p:cNvPr>
          <p:cNvSpPr txBox="1"/>
          <p:nvPr/>
        </p:nvSpPr>
        <p:spPr>
          <a:xfrm>
            <a:off x="3039547" y="1663589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Unique id for this event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94781-EECB-4CF1-A7B5-3C1F096EFD88}"/>
              </a:ext>
            </a:extLst>
          </p:cNvPr>
          <p:cNvSpPr txBox="1"/>
          <p:nvPr/>
        </p:nvSpPr>
        <p:spPr>
          <a:xfrm>
            <a:off x="368954" y="191938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44CE6-254A-49B3-8A2D-1E9CC5A4F413}"/>
              </a:ext>
            </a:extLst>
          </p:cNvPr>
          <p:cNvSpPr txBox="1"/>
          <p:nvPr/>
        </p:nvSpPr>
        <p:spPr>
          <a:xfrm>
            <a:off x="1770205" y="191938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504C43-FF29-4CA1-AD24-E602D7B59015}"/>
              </a:ext>
            </a:extLst>
          </p:cNvPr>
          <p:cNvSpPr txBox="1"/>
          <p:nvPr/>
        </p:nvSpPr>
        <p:spPr>
          <a:xfrm>
            <a:off x="3039547" y="1919383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Braze user id of the user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03246-349C-424C-94F9-5C6E1F73D856}"/>
              </a:ext>
            </a:extLst>
          </p:cNvPr>
          <p:cNvSpPr txBox="1"/>
          <p:nvPr/>
        </p:nvSpPr>
        <p:spPr>
          <a:xfrm>
            <a:off x="368954" y="217517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app_id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370DA-3ED1-46AD-970B-16E8B40A4AAA}"/>
              </a:ext>
            </a:extLst>
          </p:cNvPr>
          <p:cNvSpPr txBox="1"/>
          <p:nvPr/>
        </p:nvSpPr>
        <p:spPr>
          <a:xfrm>
            <a:off x="1770205" y="217517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F8EF4C-43FD-444F-A605-3E86FF7803AB}"/>
              </a:ext>
            </a:extLst>
          </p:cNvPr>
          <p:cNvSpPr txBox="1"/>
          <p:nvPr/>
        </p:nvSpPr>
        <p:spPr>
          <a:xfrm>
            <a:off x="3039547" y="2175177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for the app on which the user action occurred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593208-1FA7-4F33-AED6-90D7179243E4}"/>
              </a:ext>
            </a:extLst>
          </p:cNvPr>
          <p:cNvSpPr txBox="1"/>
          <p:nvPr/>
        </p:nvSpPr>
        <p:spPr>
          <a:xfrm>
            <a:off x="368954" y="243097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time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6E8B8F-3C28-4244-936F-B671AEBA03E6}"/>
              </a:ext>
            </a:extLst>
          </p:cNvPr>
          <p:cNvSpPr txBox="1"/>
          <p:nvPr/>
        </p:nvSpPr>
        <p:spPr>
          <a:xfrm>
            <a:off x="1770205" y="243097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</a:t>
            </a:r>
            <a:endParaRPr lang="en-US" sz="1100" b="1" dirty="0">
              <a:solidFill>
                <a:srgbClr val="50E6FF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AD7F6D-FC0F-4FCD-8A4F-35932406E03E}"/>
              </a:ext>
            </a:extLst>
          </p:cNvPr>
          <p:cNvSpPr txBox="1"/>
          <p:nvPr/>
        </p:nvSpPr>
        <p:spPr>
          <a:xfrm>
            <a:off x="3039547" y="2430972"/>
            <a:ext cx="40119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UTC time of the event in seconds since the epoch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F87BE5-5D9F-4811-9E09-DDCA718F15DD}"/>
              </a:ext>
            </a:extLst>
          </p:cNvPr>
          <p:cNvSpPr txBox="1"/>
          <p:nvPr/>
        </p:nvSpPr>
        <p:spPr>
          <a:xfrm>
            <a:off x="368954" y="268676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platform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01CD27-2AA1-4CB6-8901-1152C6DE1CF8}"/>
              </a:ext>
            </a:extLst>
          </p:cNvPr>
          <p:cNvSpPr txBox="1"/>
          <p:nvPr/>
        </p:nvSpPr>
        <p:spPr>
          <a:xfrm>
            <a:off x="1770205" y="268676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A32DB7-FBDB-46D6-A108-A95043E14D62}"/>
              </a:ext>
            </a:extLst>
          </p:cNvPr>
          <p:cNvSpPr txBox="1"/>
          <p:nvPr/>
        </p:nvSpPr>
        <p:spPr>
          <a:xfrm>
            <a:off x="3039547" y="2686765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Platform of the device (</a:t>
            </a:r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iOs</a:t>
            </a:r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, Android, Web, etc.)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9536A0-01B0-426F-90BD-F39EC14E82E1}"/>
              </a:ext>
            </a:extLst>
          </p:cNvPr>
          <p:cNvSpPr txBox="1"/>
          <p:nvPr/>
        </p:nvSpPr>
        <p:spPr>
          <a:xfrm>
            <a:off x="368954" y="294255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os_version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A387A9-625A-401A-BC2B-8B5B008D0DEF}"/>
              </a:ext>
            </a:extLst>
          </p:cNvPr>
          <p:cNvSpPr txBox="1"/>
          <p:nvPr/>
        </p:nvSpPr>
        <p:spPr>
          <a:xfrm>
            <a:off x="1770205" y="294255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445D4-3017-4833-AB58-7B650FEA7536}"/>
              </a:ext>
            </a:extLst>
          </p:cNvPr>
          <p:cNvSpPr txBox="1"/>
          <p:nvPr/>
        </p:nvSpPr>
        <p:spPr>
          <a:xfrm>
            <a:off x="3039547" y="2942559"/>
            <a:ext cx="38243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OS Version of the device used for the action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BFC442-E8A2-4F06-8CA3-36A0C0A75179}"/>
              </a:ext>
            </a:extLst>
          </p:cNvPr>
          <p:cNvSpPr txBox="1"/>
          <p:nvPr/>
        </p:nvSpPr>
        <p:spPr>
          <a:xfrm>
            <a:off x="368954" y="319835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device_model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77F1D1-A3B8-4739-9A26-E501FF15CF74}"/>
              </a:ext>
            </a:extLst>
          </p:cNvPr>
          <p:cNvSpPr txBox="1"/>
          <p:nvPr/>
        </p:nvSpPr>
        <p:spPr>
          <a:xfrm>
            <a:off x="1770205" y="319835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5A4D06-3897-4998-9525-1FE2CC7CDD28}"/>
              </a:ext>
            </a:extLst>
          </p:cNvPr>
          <p:cNvSpPr txBox="1"/>
          <p:nvPr/>
        </p:nvSpPr>
        <p:spPr>
          <a:xfrm>
            <a:off x="3039547" y="3198353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Hardware model of the device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5489C7-8842-458F-8D73-4076C96C1AD4}"/>
              </a:ext>
            </a:extLst>
          </p:cNvPr>
          <p:cNvSpPr txBox="1"/>
          <p:nvPr/>
        </p:nvSpPr>
        <p:spPr>
          <a:xfrm>
            <a:off x="368954" y="345414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device_id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90E601-1043-41D7-A24E-715188A8F423}"/>
              </a:ext>
            </a:extLst>
          </p:cNvPr>
          <p:cNvSpPr txBox="1"/>
          <p:nvPr/>
        </p:nvSpPr>
        <p:spPr>
          <a:xfrm>
            <a:off x="1770205" y="345414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AA5909-33A4-4321-A3A3-F1B53E8277D5}"/>
              </a:ext>
            </a:extLst>
          </p:cNvPr>
          <p:cNvSpPr txBox="1"/>
          <p:nvPr/>
        </p:nvSpPr>
        <p:spPr>
          <a:xfrm>
            <a:off x="3039547" y="3454147"/>
            <a:ext cx="40119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for the device on which the event </a:t>
            </a:r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occured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EB8006-EE54-4644-8818-E1F6BF514700}"/>
              </a:ext>
            </a:extLst>
          </p:cNvPr>
          <p:cNvSpPr txBox="1"/>
          <p:nvPr/>
        </p:nvSpPr>
        <p:spPr>
          <a:xfrm>
            <a:off x="368954" y="370994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product_id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2DB030-E713-467C-A5CF-54EBFDF6E5ED}"/>
              </a:ext>
            </a:extLst>
          </p:cNvPr>
          <p:cNvSpPr txBox="1"/>
          <p:nvPr/>
        </p:nvSpPr>
        <p:spPr>
          <a:xfrm>
            <a:off x="1770205" y="370994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EB48B2-071D-4DBE-91A0-F0C8AD1A83C7}"/>
              </a:ext>
            </a:extLst>
          </p:cNvPr>
          <p:cNvSpPr txBox="1"/>
          <p:nvPr/>
        </p:nvSpPr>
        <p:spPr>
          <a:xfrm>
            <a:off x="3039547" y="3709941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of the product purchased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B36E76-8D29-4996-A782-50BA72408614}"/>
              </a:ext>
            </a:extLst>
          </p:cNvPr>
          <p:cNvSpPr txBox="1"/>
          <p:nvPr/>
        </p:nvSpPr>
        <p:spPr>
          <a:xfrm>
            <a:off x="368954" y="396573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price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0EC5C4-B889-4CB0-9C34-1DC5A7734DC0}"/>
              </a:ext>
            </a:extLst>
          </p:cNvPr>
          <p:cNvSpPr txBox="1"/>
          <p:nvPr/>
        </p:nvSpPr>
        <p:spPr>
          <a:xfrm>
            <a:off x="1770205" y="396573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FEF000"/>
                </a:solidFill>
                <a:latin typeface="Cascadia Mono PL" pitchFamily="1" charset="0"/>
                <a:cs typeface="Cascadia Mono PL" pitchFamily="1" charset="0"/>
              </a:rPr>
              <a:t>float</a:t>
            </a:r>
            <a:endParaRPr lang="en-US" sz="1100" b="1" dirty="0">
              <a:solidFill>
                <a:srgbClr val="FEF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2DAB0A-7E88-41E9-9E23-CF8F117FEE60}"/>
              </a:ext>
            </a:extLst>
          </p:cNvPr>
          <p:cNvSpPr txBox="1"/>
          <p:nvPr/>
        </p:nvSpPr>
        <p:spPr>
          <a:xfrm>
            <a:off x="3039547" y="3965735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Price of the purchase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08E40C-7CC7-4DBA-8DE7-87CAA1CEBC9A}"/>
              </a:ext>
            </a:extLst>
          </p:cNvPr>
          <p:cNvSpPr txBox="1"/>
          <p:nvPr/>
        </p:nvSpPr>
        <p:spPr>
          <a:xfrm>
            <a:off x="368954" y="422152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currency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C70819-C1FB-406C-9AFA-A79C24B950AE}"/>
              </a:ext>
            </a:extLst>
          </p:cNvPr>
          <p:cNvSpPr txBox="1"/>
          <p:nvPr/>
        </p:nvSpPr>
        <p:spPr>
          <a:xfrm>
            <a:off x="1770205" y="422152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B8D0DA-F217-4211-87C8-986979C78503}"/>
              </a:ext>
            </a:extLst>
          </p:cNvPr>
          <p:cNvSpPr txBox="1"/>
          <p:nvPr/>
        </p:nvSpPr>
        <p:spPr>
          <a:xfrm>
            <a:off x="3039547" y="4221529"/>
            <a:ext cx="36602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Three letter alpha ISO 4217 currency code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2927EB-93C0-4A70-BFC9-AB806CF226C6}"/>
              </a:ext>
            </a:extLst>
          </p:cNvPr>
          <p:cNvSpPr txBox="1"/>
          <p:nvPr/>
        </p:nvSpPr>
        <p:spPr>
          <a:xfrm>
            <a:off x="368954" y="4477320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properties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4DDEF0-3F2F-4133-A2A5-41C0EC68D4C1}"/>
              </a:ext>
            </a:extLst>
          </p:cNvPr>
          <p:cNvSpPr txBox="1"/>
          <p:nvPr/>
        </p:nvSpPr>
        <p:spPr>
          <a:xfrm>
            <a:off x="1770205" y="4477320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FE90AB-97AC-4B3D-B936-04F965642AF7}"/>
              </a:ext>
            </a:extLst>
          </p:cNvPr>
          <p:cNvSpPr txBox="1"/>
          <p:nvPr/>
        </p:nvSpPr>
        <p:spPr>
          <a:xfrm>
            <a:off x="3039547" y="4477320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JSON of the custom properties for this event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538609-2EF0-4260-B7BE-0B6B5F3836D6}"/>
              </a:ext>
            </a:extLst>
          </p:cNvPr>
          <p:cNvSpPr/>
          <p:nvPr/>
        </p:nvSpPr>
        <p:spPr bwMode="auto">
          <a:xfrm>
            <a:off x="9581661" y="1094500"/>
            <a:ext cx="730945" cy="226436"/>
          </a:xfrm>
          <a:prstGeom prst="rect">
            <a:avLst/>
          </a:prstGeom>
          <a:solidFill>
            <a:srgbClr val="FAFBF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202FEC9-D441-4D79-A609-47844A91D161}"/>
              </a:ext>
            </a:extLst>
          </p:cNvPr>
          <p:cNvSpPr/>
          <p:nvPr/>
        </p:nvSpPr>
        <p:spPr bwMode="auto">
          <a:xfrm>
            <a:off x="7393130" y="1097533"/>
            <a:ext cx="212521" cy="226436"/>
          </a:xfrm>
          <a:prstGeom prst="rect">
            <a:avLst/>
          </a:prstGeom>
          <a:solidFill>
            <a:srgbClr val="FAFBF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2F72DC68-0C59-4BDC-9AC9-82B2E7B043B3}"/>
              </a:ext>
            </a:extLst>
          </p:cNvPr>
          <p:cNvSpPr/>
          <p:nvPr/>
        </p:nvSpPr>
        <p:spPr>
          <a:xfrm>
            <a:off x="7138683" y="3298383"/>
            <a:ext cx="396711" cy="1348214"/>
          </a:xfrm>
          <a:prstGeom prst="leftBrace">
            <a:avLst>
              <a:gd name="adj1" fmla="val 55208"/>
              <a:gd name="adj2" fmla="val 49814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513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755191-3235-4B3F-B6EF-58DD80477058}"/>
              </a:ext>
            </a:extLst>
          </p:cNvPr>
          <p:cNvSpPr/>
          <p:nvPr/>
        </p:nvSpPr>
        <p:spPr bwMode="auto">
          <a:xfrm>
            <a:off x="1930400" y="1743266"/>
            <a:ext cx="9126220" cy="2866834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D81FC-EF6C-4E37-BD1B-9EEAB08BBD56}"/>
              </a:ext>
            </a:extLst>
          </p:cNvPr>
          <p:cNvSpPr txBox="1"/>
          <p:nvPr/>
        </p:nvSpPr>
        <p:spPr>
          <a:xfrm>
            <a:off x="1930400" y="1781430"/>
            <a:ext cx="9050020" cy="2433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currents / dataexport.prod-02.AzureBlob.integration.12345 / 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event_type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=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users.behaviors.Purchase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 / date=2020-11-16-10 / 1 / A / </a:t>
            </a:r>
          </a:p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dataexport.prod-02.AzureBlob.integration.12345+2+1.avro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068BB-FB16-4B65-A687-BFC01587D3E7}"/>
              </a:ext>
            </a:extLst>
          </p:cNvPr>
          <p:cNvSpPr/>
          <p:nvPr/>
        </p:nvSpPr>
        <p:spPr bwMode="auto">
          <a:xfrm>
            <a:off x="2511425" y="2112098"/>
            <a:ext cx="11461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9488D-83AB-407E-B165-1826EFE5CFEF}"/>
              </a:ext>
            </a:extLst>
          </p:cNvPr>
          <p:cNvSpPr txBox="1"/>
          <p:nvPr/>
        </p:nvSpPr>
        <p:spPr>
          <a:xfrm>
            <a:off x="2511425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your-bucket-prefix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70641-BD9F-42EC-815F-B474C409E86C}"/>
              </a:ext>
            </a:extLst>
          </p:cNvPr>
          <p:cNvSpPr/>
          <p:nvPr/>
        </p:nvSpPr>
        <p:spPr bwMode="auto">
          <a:xfrm>
            <a:off x="5436577" y="2112098"/>
            <a:ext cx="984982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90291-9616-481A-87CB-C577744D4D1B}"/>
              </a:ext>
            </a:extLst>
          </p:cNvPr>
          <p:cNvSpPr txBox="1"/>
          <p:nvPr/>
        </p:nvSpPr>
        <p:spPr>
          <a:xfrm>
            <a:off x="5360743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cluster-identifier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37668-8CA9-4E47-8D65-3B555656A3B4}"/>
              </a:ext>
            </a:extLst>
          </p:cNvPr>
          <p:cNvSpPr/>
          <p:nvPr/>
        </p:nvSpPr>
        <p:spPr bwMode="auto">
          <a:xfrm>
            <a:off x="6502155" y="2112098"/>
            <a:ext cx="12477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E42B0-B851-4F20-8460-FD90B0C5D71A}"/>
              </a:ext>
            </a:extLst>
          </p:cNvPr>
          <p:cNvSpPr txBox="1"/>
          <p:nvPr/>
        </p:nvSpPr>
        <p:spPr>
          <a:xfrm>
            <a:off x="6550025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connection-type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37E46-DA16-4691-A504-2C0DD9017AF8}"/>
              </a:ext>
            </a:extLst>
          </p:cNvPr>
          <p:cNvSpPr/>
          <p:nvPr/>
        </p:nvSpPr>
        <p:spPr bwMode="auto">
          <a:xfrm>
            <a:off x="9429749" y="2112098"/>
            <a:ext cx="753817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5FC44-C621-44C2-82D6-ED4AD7925CDE}"/>
              </a:ext>
            </a:extLst>
          </p:cNvPr>
          <p:cNvSpPr txBox="1"/>
          <p:nvPr/>
        </p:nvSpPr>
        <p:spPr>
          <a:xfrm>
            <a:off x="9228806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integration-id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3B8694-32C4-4D28-A3F2-6A5408F4077C}"/>
              </a:ext>
            </a:extLst>
          </p:cNvPr>
          <p:cNvSpPr/>
          <p:nvPr/>
        </p:nvSpPr>
        <p:spPr bwMode="auto">
          <a:xfrm>
            <a:off x="3502733" y="2908285"/>
            <a:ext cx="321881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4340E-8F67-42F9-89C8-21D4B7FB1B30}"/>
              </a:ext>
            </a:extLst>
          </p:cNvPr>
          <p:cNvSpPr txBox="1"/>
          <p:nvPr/>
        </p:nvSpPr>
        <p:spPr>
          <a:xfrm>
            <a:off x="3502733" y="2729564"/>
            <a:ext cx="321881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event-type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C0BA1-F7CD-4CEA-ACE7-C5BF24C2D092}"/>
              </a:ext>
            </a:extLst>
          </p:cNvPr>
          <p:cNvSpPr/>
          <p:nvPr/>
        </p:nvSpPr>
        <p:spPr bwMode="auto">
          <a:xfrm>
            <a:off x="7780410" y="2908285"/>
            <a:ext cx="1745298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02B4F-8D56-47F6-9E90-A6D8F95D7F88}"/>
              </a:ext>
            </a:extLst>
          </p:cNvPr>
          <p:cNvSpPr txBox="1"/>
          <p:nvPr/>
        </p:nvSpPr>
        <p:spPr>
          <a:xfrm>
            <a:off x="7780410" y="2729564"/>
            <a:ext cx="174529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F29089-1271-40FA-AB18-5144ABFB911C}"/>
              </a:ext>
            </a:extLst>
          </p:cNvPr>
          <p:cNvSpPr/>
          <p:nvPr/>
        </p:nvSpPr>
        <p:spPr bwMode="auto">
          <a:xfrm>
            <a:off x="9825513" y="2908285"/>
            <a:ext cx="342813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4D5345-4599-449D-B2FE-C4AEA5B2C21E}"/>
              </a:ext>
            </a:extLst>
          </p:cNvPr>
          <p:cNvSpPr txBox="1"/>
          <p:nvPr/>
        </p:nvSpPr>
        <p:spPr>
          <a:xfrm>
            <a:off x="9667990" y="2729564"/>
            <a:ext cx="65785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schema-id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B3FAF8-DA6B-4C74-BF05-D94AD135533F}"/>
              </a:ext>
            </a:extLst>
          </p:cNvPr>
          <p:cNvSpPr/>
          <p:nvPr/>
        </p:nvSpPr>
        <p:spPr bwMode="auto">
          <a:xfrm>
            <a:off x="10359741" y="2908285"/>
            <a:ext cx="342813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FC798D-23F3-4850-89F2-DB21BB273D82}"/>
              </a:ext>
            </a:extLst>
          </p:cNvPr>
          <p:cNvSpPr txBox="1"/>
          <p:nvPr/>
        </p:nvSpPr>
        <p:spPr>
          <a:xfrm>
            <a:off x="10194598" y="2729564"/>
            <a:ext cx="65785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zone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F4C2A8-FF55-4AB5-B0B0-0B98073A7D55}"/>
              </a:ext>
            </a:extLst>
          </p:cNvPr>
          <p:cNvSpPr/>
          <p:nvPr/>
        </p:nvSpPr>
        <p:spPr bwMode="auto">
          <a:xfrm>
            <a:off x="4232617" y="3756007"/>
            <a:ext cx="984982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EA9C97-CBEF-4923-B507-CCDEF14C844B}"/>
              </a:ext>
            </a:extLst>
          </p:cNvPr>
          <p:cNvSpPr txBox="1"/>
          <p:nvPr/>
        </p:nvSpPr>
        <p:spPr>
          <a:xfrm>
            <a:off x="4156783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cluster-identifier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10894C-1B0B-47BE-926A-845B7A273E2F}"/>
              </a:ext>
            </a:extLst>
          </p:cNvPr>
          <p:cNvSpPr/>
          <p:nvPr/>
        </p:nvSpPr>
        <p:spPr bwMode="auto">
          <a:xfrm>
            <a:off x="5302958" y="3756007"/>
            <a:ext cx="12477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1F2EF3-86CD-4E26-9A55-F9CDF4EB44FA}"/>
              </a:ext>
            </a:extLst>
          </p:cNvPr>
          <p:cNvSpPr txBox="1"/>
          <p:nvPr/>
        </p:nvSpPr>
        <p:spPr>
          <a:xfrm>
            <a:off x="5350828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connection-type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D75B0-A570-467B-8000-5CB3AE151D59}"/>
              </a:ext>
            </a:extLst>
          </p:cNvPr>
          <p:cNvSpPr/>
          <p:nvPr/>
        </p:nvSpPr>
        <p:spPr bwMode="auto">
          <a:xfrm>
            <a:off x="8219354" y="3756007"/>
            <a:ext cx="753817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39484-77A6-49D5-9D9D-40809415F89D}"/>
              </a:ext>
            </a:extLst>
          </p:cNvPr>
          <p:cNvSpPr txBox="1"/>
          <p:nvPr/>
        </p:nvSpPr>
        <p:spPr>
          <a:xfrm>
            <a:off x="8018411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integration-id</a:t>
            </a:r>
          </a:p>
        </p:txBody>
      </p:sp>
    </p:spTree>
    <p:extLst>
      <p:ext uri="{BB962C8B-B14F-4D97-AF65-F5344CB8AC3E}">
        <p14:creationId xmlns:p14="http://schemas.microsoft.com/office/powerpoint/2010/main" val="32773978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9986779-DF7A-4CAB-B8E2-FCCEE7C40E5D}"/>
              </a:ext>
            </a:extLst>
          </p:cNvPr>
          <p:cNvGrpSpPr/>
          <p:nvPr/>
        </p:nvGrpSpPr>
        <p:grpSpPr>
          <a:xfrm>
            <a:off x="666262" y="1704938"/>
            <a:ext cx="11231359" cy="2397688"/>
            <a:chOff x="94762" y="1346798"/>
            <a:chExt cx="11231359" cy="23976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4895A5-2BCB-4BEB-9EEA-4ECB078F0A8E}"/>
                </a:ext>
              </a:extLst>
            </p:cNvPr>
            <p:cNvSpPr/>
            <p:nvPr/>
          </p:nvSpPr>
          <p:spPr bwMode="auto">
            <a:xfrm>
              <a:off x="94763" y="1346798"/>
              <a:ext cx="11231358" cy="2397688"/>
            </a:xfrm>
            <a:prstGeom prst="rect">
              <a:avLst/>
            </a:prstGeom>
            <a:solidFill>
              <a:srgbClr val="1A202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B3FB71-58CA-41AE-B482-3323323AF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r="12411" b="5754"/>
            <a:stretch/>
          </p:blipFill>
          <p:spPr>
            <a:xfrm>
              <a:off x="94762" y="1346798"/>
              <a:ext cx="7284599" cy="2397688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E06CEA-3827-499C-BB19-D025983EB36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1788848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D0E94F-0374-4D41-9F90-1AFEC751D17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118095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CF3910-232F-4F11-9A21-135E617EA873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442580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9EC998-2F94-4C5C-8710-5FA967B88A7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764684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39AB11-EB09-4050-8C59-44A6D21FB3D0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3089963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CB39B0-F51A-445D-96F9-52914D028F5E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3416829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078EBE-683E-4CF9-B225-758A7BD8657B}"/>
                </a:ext>
              </a:extLst>
            </p:cNvPr>
            <p:cNvSpPr txBox="1"/>
            <p:nvPr/>
          </p:nvSpPr>
          <p:spPr>
            <a:xfrm>
              <a:off x="7440325" y="1488083"/>
              <a:ext cx="3777585" cy="18191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Pro" charset="0"/>
                  <a:cs typeface="Segoe UI Regular" panose="020B0502040204020203" pitchFamily="34" charset="0"/>
                </a:rPr>
                <a:t>Note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C6D09-D27D-4C11-95B1-E52CFD064EEF}"/>
                </a:ext>
              </a:extLst>
            </p:cNvPr>
            <p:cNvSpPr txBox="1"/>
            <p:nvPr/>
          </p:nvSpPr>
          <p:spPr>
            <a:xfrm>
              <a:off x="7440325" y="1843282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Regular" panose="020B0502040204020203" pitchFamily="34" charset="0"/>
                </a:rPr>
                <a:t>Will host our Data Transformation logic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Regular" panose="020B05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678EA0-DC58-4A2C-9FD5-03D5C1FEA660}"/>
                </a:ext>
              </a:extLst>
            </p:cNvPr>
            <p:cNvSpPr txBox="1"/>
            <p:nvPr/>
          </p:nvSpPr>
          <p:spPr>
            <a:xfrm>
              <a:off x="7440322" y="2177621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For hosting passwords/credentials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019E5B-46D8-4951-B17D-D5EB57613970}"/>
                </a:ext>
              </a:extLst>
            </p:cNvPr>
            <p:cNvSpPr txBox="1"/>
            <p:nvPr/>
          </p:nvSpPr>
          <p:spPr>
            <a:xfrm>
              <a:off x="7440322" y="2505332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Will host ingested data in relational/queryable format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BD46A0-C3BE-4AF2-99FD-77CC5ACBC007}"/>
                </a:ext>
              </a:extLst>
            </p:cNvPr>
            <p:cNvSpPr txBox="1"/>
            <p:nvPr/>
          </p:nvSpPr>
          <p:spPr>
            <a:xfrm>
              <a:off x="7440322" y="2834578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A logical server for Synapse (no functional role)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91E9DA-7EED-47F4-A124-6F4C3D525A00}"/>
                </a:ext>
              </a:extLst>
            </p:cNvPr>
            <p:cNvSpPr txBox="1"/>
            <p:nvPr/>
          </p:nvSpPr>
          <p:spPr>
            <a:xfrm>
              <a:off x="7440321" y="3154430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Landing zone for Braze Currents Data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A1771-86C7-4B88-9DD8-3D6E6FFF9DE7}"/>
                </a:ext>
              </a:extLst>
            </p:cNvPr>
            <p:cNvSpPr txBox="1"/>
            <p:nvPr/>
          </p:nvSpPr>
          <p:spPr>
            <a:xfrm>
              <a:off x="7440321" y="3482141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A temporary staging Blob Account required for Synapse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5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755191-3235-4B3F-B6EF-58DD80477058}"/>
              </a:ext>
            </a:extLst>
          </p:cNvPr>
          <p:cNvSpPr/>
          <p:nvPr/>
        </p:nvSpPr>
        <p:spPr bwMode="auto">
          <a:xfrm>
            <a:off x="1930400" y="1743266"/>
            <a:ext cx="9126220" cy="2866834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C0BA1-F7CD-4CEA-ACE7-C5BF24C2D092}"/>
              </a:ext>
            </a:extLst>
          </p:cNvPr>
          <p:cNvSpPr/>
          <p:nvPr/>
        </p:nvSpPr>
        <p:spPr bwMode="auto">
          <a:xfrm>
            <a:off x="7101840" y="2923525"/>
            <a:ext cx="2423868" cy="497010"/>
          </a:xfrm>
          <a:prstGeom prst="rect">
            <a:avLst/>
          </a:prstGeom>
          <a:solidFill>
            <a:srgbClr val="FF0000">
              <a:alpha val="39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D81FC-EF6C-4E37-BD1B-9EEAB08BBD56}"/>
              </a:ext>
            </a:extLst>
          </p:cNvPr>
          <p:cNvSpPr txBox="1"/>
          <p:nvPr/>
        </p:nvSpPr>
        <p:spPr>
          <a:xfrm>
            <a:off x="1930400" y="1781430"/>
            <a:ext cx="9050020" cy="2433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currents / dataexport.prod-02.AzureBlob.integration.12345 / 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event_type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=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users.behaviors.Purchase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 / date=2020-11-16-10 / 1 / A / </a:t>
            </a:r>
          </a:p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dataexport.prod-02.AzureBlob.integration.12345+2+1.avro</a:t>
            </a:r>
          </a:p>
        </p:txBody>
      </p:sp>
    </p:spTree>
    <p:extLst>
      <p:ext uri="{BB962C8B-B14F-4D97-AF65-F5344CB8AC3E}">
        <p14:creationId xmlns:p14="http://schemas.microsoft.com/office/powerpoint/2010/main" val="12101592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D97EB-69B6-4CCE-93D2-42439F8B6F46}"/>
              </a:ext>
            </a:extLst>
          </p:cNvPr>
          <p:cNvSpPr/>
          <p:nvPr/>
        </p:nvSpPr>
        <p:spPr bwMode="auto">
          <a:xfrm>
            <a:off x="210994" y="1078733"/>
            <a:ext cx="2396739" cy="1461267"/>
          </a:xfrm>
          <a:prstGeom prst="roundRect">
            <a:avLst>
              <a:gd name="adj" fmla="val 2161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EC561F4-7267-4D76-BF80-9221D52E2E2D}"/>
              </a:ext>
            </a:extLst>
          </p:cNvPr>
          <p:cNvCxnSpPr>
            <a:cxnSpLocks/>
          </p:cNvCxnSpPr>
          <p:nvPr/>
        </p:nvCxnSpPr>
        <p:spPr>
          <a:xfrm>
            <a:off x="368954" y="1538908"/>
            <a:ext cx="2055899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4747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DA9C5D-BCC4-48A5-873F-1CCBEBB16702}"/>
              </a:ext>
            </a:extLst>
          </p:cNvPr>
          <p:cNvSpPr txBox="1"/>
          <p:nvPr/>
        </p:nvSpPr>
        <p:spPr>
          <a:xfrm>
            <a:off x="368954" y="1241766"/>
            <a:ext cx="20558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" pitchFamily="1" charset="0"/>
                <a:cs typeface="Cascadia Code" pitchFamily="1" charset="0"/>
              </a:rPr>
              <a:t>example.avro.</a:t>
            </a:r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User</a:t>
            </a:r>
            <a:endParaRPr lang="en-US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E9EA6-8235-4526-A761-6C939CCCE747}"/>
              </a:ext>
            </a:extLst>
          </p:cNvPr>
          <p:cNvSpPr txBox="1"/>
          <p:nvPr/>
        </p:nvSpPr>
        <p:spPr>
          <a:xfrm>
            <a:off x="368954" y="166358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user_name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45351-32D3-4A04-A69B-3B120B73F3D3}"/>
              </a:ext>
            </a:extLst>
          </p:cNvPr>
          <p:cNvSpPr txBox="1"/>
          <p:nvPr/>
        </p:nvSpPr>
        <p:spPr>
          <a:xfrm>
            <a:off x="1770206" y="1663589"/>
            <a:ext cx="7793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0A04E-7DF7-4DB3-8235-C532D8EE3794}"/>
              </a:ext>
            </a:extLst>
          </p:cNvPr>
          <p:cNvSpPr/>
          <p:nvPr/>
        </p:nvSpPr>
        <p:spPr bwMode="auto">
          <a:xfrm>
            <a:off x="191944" y="1078734"/>
            <a:ext cx="92361" cy="1461266"/>
          </a:xfrm>
          <a:prstGeom prst="rect">
            <a:avLst/>
          </a:prstGeom>
          <a:solidFill>
            <a:srgbClr val="FE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94781-EECB-4CF1-A7B5-3C1F096EFD88}"/>
              </a:ext>
            </a:extLst>
          </p:cNvPr>
          <p:cNvSpPr txBox="1"/>
          <p:nvPr/>
        </p:nvSpPr>
        <p:spPr>
          <a:xfrm>
            <a:off x="368954" y="191938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user_score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44CE6-254A-49B3-8A2D-1E9CC5A4F413}"/>
              </a:ext>
            </a:extLst>
          </p:cNvPr>
          <p:cNvSpPr txBox="1"/>
          <p:nvPr/>
        </p:nvSpPr>
        <p:spPr>
          <a:xfrm>
            <a:off x="1770206" y="1919383"/>
            <a:ext cx="65464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</a:t>
            </a:r>
            <a:endParaRPr lang="en-US" sz="1100" b="1" dirty="0">
              <a:solidFill>
                <a:srgbClr val="50E6FF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l"/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03246-349C-424C-94F9-5C6E1F73D856}"/>
              </a:ext>
            </a:extLst>
          </p:cNvPr>
          <p:cNvSpPr txBox="1"/>
          <p:nvPr/>
        </p:nvSpPr>
        <p:spPr>
          <a:xfrm>
            <a:off x="368954" y="217517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370DA-3ED1-46AD-970B-16E8B40A4AAA}"/>
              </a:ext>
            </a:extLst>
          </p:cNvPr>
          <p:cNvSpPr txBox="1"/>
          <p:nvPr/>
        </p:nvSpPr>
        <p:spPr>
          <a:xfrm>
            <a:off x="1770206" y="2175177"/>
            <a:ext cx="6546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94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4895A5-2BCB-4BEB-9EEA-4ECB078F0A8E}"/>
              </a:ext>
            </a:extLst>
          </p:cNvPr>
          <p:cNvSpPr/>
          <p:nvPr/>
        </p:nvSpPr>
        <p:spPr bwMode="auto">
          <a:xfrm>
            <a:off x="678854" y="1711235"/>
            <a:ext cx="8164416" cy="1401057"/>
          </a:xfrm>
          <a:prstGeom prst="rect">
            <a:avLst/>
          </a:prstGeom>
          <a:solidFill>
            <a:srgbClr val="1A202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E06CEA-3827-499C-BB19-D025983EB364}"/>
              </a:ext>
            </a:extLst>
          </p:cNvPr>
          <p:cNvCxnSpPr>
            <a:cxnSpLocks/>
          </p:cNvCxnSpPr>
          <p:nvPr/>
        </p:nvCxnSpPr>
        <p:spPr>
          <a:xfrm>
            <a:off x="4822135" y="2146988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D0E94F-0374-4D41-9F90-1AFEC751D17F}"/>
              </a:ext>
            </a:extLst>
          </p:cNvPr>
          <p:cNvCxnSpPr>
            <a:cxnSpLocks/>
          </p:cNvCxnSpPr>
          <p:nvPr/>
        </p:nvCxnSpPr>
        <p:spPr>
          <a:xfrm>
            <a:off x="4822135" y="2476235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CF3910-232F-4F11-9A21-135E617EA873}"/>
              </a:ext>
            </a:extLst>
          </p:cNvPr>
          <p:cNvCxnSpPr>
            <a:cxnSpLocks/>
          </p:cNvCxnSpPr>
          <p:nvPr/>
        </p:nvCxnSpPr>
        <p:spPr>
          <a:xfrm>
            <a:off x="4822135" y="2800720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9EC998-2F94-4C5C-8710-5FA967B88A7F}"/>
              </a:ext>
            </a:extLst>
          </p:cNvPr>
          <p:cNvCxnSpPr>
            <a:cxnSpLocks/>
          </p:cNvCxnSpPr>
          <p:nvPr/>
        </p:nvCxnSpPr>
        <p:spPr>
          <a:xfrm>
            <a:off x="4822135" y="3122824"/>
            <a:ext cx="4021134" cy="0"/>
          </a:xfrm>
          <a:prstGeom prst="line">
            <a:avLst/>
          </a:prstGeom>
          <a:ln w="10795">
            <a:solidFill>
              <a:srgbClr val="F0EEE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078EBE-683E-4CF9-B225-758A7BD8657B}"/>
              </a:ext>
            </a:extLst>
          </p:cNvPr>
          <p:cNvSpPr txBox="1"/>
          <p:nvPr/>
        </p:nvSpPr>
        <p:spPr>
          <a:xfrm>
            <a:off x="4961830" y="1846223"/>
            <a:ext cx="3773350" cy="18191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Pro" charset="0"/>
                <a:cs typeface="Segoe UI Regular" panose="020B0502040204020203" pitchFamily="34" charset="0"/>
              </a:rPr>
              <a:t>Note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Regular" panose="020B0502040204020203" pitchFamily="34" charset="0"/>
              <a:ea typeface="Segoe Pro" charset="0"/>
              <a:cs typeface="Segoe UI Regular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C6D09-D27D-4C11-95B1-E52CFD064EEF}"/>
              </a:ext>
            </a:extLst>
          </p:cNvPr>
          <p:cNvSpPr txBox="1"/>
          <p:nvPr/>
        </p:nvSpPr>
        <p:spPr>
          <a:xfrm>
            <a:off x="4961830" y="2201422"/>
            <a:ext cx="3773354" cy="18197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Pro" charset="0"/>
                <a:cs typeface="Segoe UI Regular" panose="020B0502040204020203" pitchFamily="34" charset="0"/>
              </a:rPr>
              <a:t>Hosting Producer &amp; Consumer applications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678EA0-DC58-4A2C-9FD5-03D5C1FEA660}"/>
              </a:ext>
            </a:extLst>
          </p:cNvPr>
          <p:cNvSpPr txBox="1"/>
          <p:nvPr/>
        </p:nvSpPr>
        <p:spPr>
          <a:xfrm>
            <a:off x="4961827" y="2535761"/>
            <a:ext cx="3773354" cy="18197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Pro" charset="0"/>
                <a:cs typeface="Segoe UI Light" panose="020B0502040204020203" pitchFamily="34" charset="0"/>
              </a:rPr>
              <a:t>For sending Data to Event Hub/Topic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019E5B-46D8-4951-B17D-D5EB57613970}"/>
              </a:ext>
            </a:extLst>
          </p:cNvPr>
          <p:cNvSpPr txBox="1"/>
          <p:nvPr/>
        </p:nvSpPr>
        <p:spPr>
          <a:xfrm>
            <a:off x="4961827" y="2863472"/>
            <a:ext cx="3773354" cy="18197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Pro" charset="0"/>
                <a:cs typeface="Segoe UI Light" panose="020B0502040204020203" pitchFamily="34" charset="0"/>
              </a:rPr>
              <a:t>For registering Schema with Schema Registry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2F581-39D0-4ECF-8E93-4F826E96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4" y="1711244"/>
            <a:ext cx="4234715" cy="14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343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CB5CA2-33FB-41B9-B961-2F3490F114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/>
        </p:blipFill>
        <p:spPr>
          <a:xfrm>
            <a:off x="633366" y="53340"/>
            <a:ext cx="10985593" cy="5945823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40D53E1A-798E-4AA7-8331-D9EC4483C600}"/>
              </a:ext>
            </a:extLst>
          </p:cNvPr>
          <p:cNvSpPr/>
          <p:nvPr/>
        </p:nvSpPr>
        <p:spPr>
          <a:xfrm rot="10800000">
            <a:off x="3145802" y="1195262"/>
            <a:ext cx="396711" cy="4428297"/>
          </a:xfrm>
          <a:prstGeom prst="leftBrace">
            <a:avLst>
              <a:gd name="adj1" fmla="val 55208"/>
              <a:gd name="adj2" fmla="val 49814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A35DCF1-D4E7-4A63-84E0-63EF2699806F}"/>
              </a:ext>
            </a:extLst>
          </p:cNvPr>
          <p:cNvSpPr/>
          <p:nvPr/>
        </p:nvSpPr>
        <p:spPr>
          <a:xfrm>
            <a:off x="6727203" y="2552700"/>
            <a:ext cx="191758" cy="701041"/>
          </a:xfrm>
          <a:prstGeom prst="leftBrace">
            <a:avLst>
              <a:gd name="adj1" fmla="val 43382"/>
              <a:gd name="adj2" fmla="val 50901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A5C16-2475-4704-BF16-7D5D01838FD4}"/>
              </a:ext>
            </a:extLst>
          </p:cNvPr>
          <p:cNvSpPr/>
          <p:nvPr/>
        </p:nvSpPr>
        <p:spPr bwMode="auto">
          <a:xfrm>
            <a:off x="3481081" y="3109664"/>
            <a:ext cx="1250467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What we see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F007DB-6B11-4F0A-8595-C3D9FC3A4612}"/>
              </a:ext>
            </a:extLst>
          </p:cNvPr>
          <p:cNvSpPr/>
          <p:nvPr/>
        </p:nvSpPr>
        <p:spPr bwMode="auto">
          <a:xfrm>
            <a:off x="5127788" y="2600556"/>
            <a:ext cx="1695295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50E6FF"/>
                </a:solidFill>
                <a:latin typeface="Segoe UI Semibold"/>
                <a:ea typeface="Segoe UI" pitchFamily="34" charset="0"/>
                <a:cs typeface="Segoe UI" pitchFamily="34" charset="0"/>
              </a:rPr>
              <a:t>What happens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22E441-6DDD-4182-A944-6E6265E3224A}"/>
              </a:ext>
            </a:extLst>
          </p:cNvPr>
          <p:cNvGrpSpPr/>
          <p:nvPr/>
        </p:nvGrpSpPr>
        <p:grpSpPr>
          <a:xfrm>
            <a:off x="4911120" y="430200"/>
            <a:ext cx="476640" cy="458280"/>
            <a:chOff x="4911120" y="430200"/>
            <a:chExt cx="47664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1FBF95-7057-4966-91D2-D0E5F1F2E0F9}"/>
                    </a:ext>
                  </a:extLst>
                </p14:cNvPr>
                <p14:cNvContentPartPr/>
                <p14:nvPr/>
              </p14:nvContentPartPr>
              <p14:xfrm>
                <a:off x="4911120" y="430200"/>
                <a:ext cx="423360" cy="458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1FBF95-7057-4966-91D2-D0E5F1F2E0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93480" y="412560"/>
                  <a:ext cx="4590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3F4E01-B047-43CA-A20B-E33EA62B00D8}"/>
                    </a:ext>
                  </a:extLst>
                </p14:cNvPr>
                <p14:cNvContentPartPr/>
                <p14:nvPr/>
              </p14:nvContentPartPr>
              <p14:xfrm>
                <a:off x="5207040" y="436320"/>
                <a:ext cx="180720" cy="13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3F4E01-B047-43CA-A20B-E33EA62B00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9400" y="418680"/>
                  <a:ext cx="216360" cy="165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69FC382-1023-491C-9F33-54A0EC615C4F}"/>
              </a:ext>
            </a:extLst>
          </p:cNvPr>
          <p:cNvSpPr/>
          <p:nvPr/>
        </p:nvSpPr>
        <p:spPr bwMode="auto">
          <a:xfrm>
            <a:off x="3336537" y="566640"/>
            <a:ext cx="1706408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Authenticated user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A16762-A078-4E40-84CC-DC822EE63926}"/>
              </a:ext>
            </a:extLst>
          </p:cNvPr>
          <p:cNvGrpSpPr/>
          <p:nvPr/>
        </p:nvGrpSpPr>
        <p:grpSpPr>
          <a:xfrm>
            <a:off x="5129280" y="1264320"/>
            <a:ext cx="421200" cy="596160"/>
            <a:chOff x="5129280" y="1264320"/>
            <a:chExt cx="421200" cy="5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92B793-C32B-4617-8B3C-F1B7D151D64D}"/>
                    </a:ext>
                  </a:extLst>
                </p14:cNvPr>
                <p14:cNvContentPartPr/>
                <p14:nvPr/>
              </p14:nvContentPartPr>
              <p14:xfrm>
                <a:off x="5129280" y="1306440"/>
                <a:ext cx="413280" cy="55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92B793-C32B-4617-8B3C-F1B7D151D6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11280" y="1288440"/>
                  <a:ext cx="4489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902F1C-CE8A-48CE-A729-AB21B4552258}"/>
                    </a:ext>
                  </a:extLst>
                </p14:cNvPr>
                <p14:cNvContentPartPr/>
                <p14:nvPr/>
              </p14:nvContentPartPr>
              <p14:xfrm>
                <a:off x="5370480" y="1264320"/>
                <a:ext cx="180000" cy="208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902F1C-CE8A-48CE-A729-AB21B45522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52480" y="1246320"/>
                  <a:ext cx="215640" cy="244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27F84A-59E5-443A-A472-99FE353E2058}"/>
              </a:ext>
            </a:extLst>
          </p:cNvPr>
          <p:cNvSpPr/>
          <p:nvPr/>
        </p:nvSpPr>
        <p:spPr bwMode="auto">
          <a:xfrm>
            <a:off x="4106314" y="1754444"/>
            <a:ext cx="1706408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70C0"/>
                </a:solidFill>
                <a:latin typeface="Cascadia Code" panose="020B0609020000020004" pitchFamily="49" charset="0"/>
                <a:ea typeface="Segoe UI" pitchFamily="34" charset="0"/>
                <a:cs typeface="Cascadia Code" panose="020B0609020000020004" pitchFamily="49" charset="0"/>
              </a:rPr>
              <a:t>API</a:t>
            </a:r>
            <a:r>
              <a:rPr lang="en-US" sz="1225" dirty="0">
                <a:solidFill>
                  <a:srgbClr val="0070C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 Requests</a:t>
            </a:r>
          </a:p>
        </p:txBody>
      </p:sp>
    </p:spTree>
    <p:extLst>
      <p:ext uri="{BB962C8B-B14F-4D97-AF65-F5344CB8AC3E}">
        <p14:creationId xmlns:p14="http://schemas.microsoft.com/office/powerpoint/2010/main" val="26485092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52487A-E438-4E09-9EA9-1747EA227766}"/>
              </a:ext>
            </a:extLst>
          </p:cNvPr>
          <p:cNvSpPr/>
          <p:nvPr/>
        </p:nvSpPr>
        <p:spPr bwMode="auto">
          <a:xfrm>
            <a:off x="69421" y="741943"/>
            <a:ext cx="12182904" cy="4389111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24FAE6-ECBF-467A-AE2E-A0E4CC3838B7}"/>
              </a:ext>
            </a:extLst>
          </p:cNvPr>
          <p:cNvGrpSpPr/>
          <p:nvPr/>
        </p:nvGrpSpPr>
        <p:grpSpPr>
          <a:xfrm>
            <a:off x="56224" y="741944"/>
            <a:ext cx="12067191" cy="4389110"/>
            <a:chOff x="56224" y="741944"/>
            <a:chExt cx="12067191" cy="4389110"/>
          </a:xfrm>
        </p:grpSpPr>
        <p:pic>
          <p:nvPicPr>
            <p:cNvPr id="12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C4950839-DF4B-4A71-85EE-FF5F0126ED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-2072" b="403"/>
            <a:stretch/>
          </p:blipFill>
          <p:spPr bwMode="auto">
            <a:xfrm>
              <a:off x="56224" y="741944"/>
              <a:ext cx="4475716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BE9FF004-9458-4C74-A65D-7400F8C269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-2072" b="403"/>
            <a:stretch/>
          </p:blipFill>
          <p:spPr bwMode="auto">
            <a:xfrm>
              <a:off x="4179244" y="741944"/>
              <a:ext cx="4475716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Dots grid design - Transparent PNG &amp; SVG vector file">
              <a:extLst>
                <a:ext uri="{FF2B5EF4-FFF2-40B4-BE49-F238E27FC236}">
                  <a16:creationId xmlns:a16="http://schemas.microsoft.com/office/drawing/2014/main" id="{83189745-2B0B-45EF-A89D-6AFA78486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" t="152" r="13093" b="403"/>
            <a:stretch/>
          </p:blipFill>
          <p:spPr bwMode="auto">
            <a:xfrm>
              <a:off x="8317061" y="741944"/>
              <a:ext cx="3806354" cy="43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B36D08C-30A4-4564-BF07-63BFB0C01EDD}"/>
              </a:ext>
            </a:extLst>
          </p:cNvPr>
          <p:cNvGrpSpPr/>
          <p:nvPr/>
        </p:nvGrpSpPr>
        <p:grpSpPr>
          <a:xfrm>
            <a:off x="319362" y="1569294"/>
            <a:ext cx="11613600" cy="2860573"/>
            <a:chOff x="319362" y="582890"/>
            <a:chExt cx="11613600" cy="2860573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12C927F-B2FC-4D32-84D9-0CA0A13EB592}"/>
                </a:ext>
              </a:extLst>
            </p:cNvPr>
            <p:cNvSpPr/>
            <p:nvPr/>
          </p:nvSpPr>
          <p:spPr bwMode="auto">
            <a:xfrm>
              <a:off x="6811708" y="1045221"/>
              <a:ext cx="5121253" cy="2001610"/>
            </a:xfrm>
            <a:prstGeom prst="roundRect">
              <a:avLst>
                <a:gd name="adj" fmla="val 0"/>
              </a:avLst>
            </a:prstGeom>
            <a:solidFill>
              <a:srgbClr val="50E6FF">
                <a:alpha val="28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8476B230-9BB3-4529-A913-45EA81287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362" y="1209757"/>
              <a:ext cx="1483242" cy="1323724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D44720D-8905-4D75-A56D-026D2A2A76BB}"/>
                </a:ext>
              </a:extLst>
            </p:cNvPr>
            <p:cNvSpPr txBox="1"/>
            <p:nvPr/>
          </p:nvSpPr>
          <p:spPr>
            <a:xfrm>
              <a:off x="1160552" y="2032776"/>
              <a:ext cx="10496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CashFlow_01.csv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A75D347-C32B-4384-A359-B01C65B754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57391" y="1871619"/>
              <a:ext cx="508352" cy="1"/>
            </a:xfrm>
            <a:prstGeom prst="line">
              <a:avLst/>
            </a:prstGeom>
            <a:noFill/>
            <a:ln w="50800" cap="flat" cmpd="sng" algn="ctr">
              <a:gradFill>
                <a:gsLst>
                  <a:gs pos="0">
                    <a:srgbClr val="50E6FF"/>
                  </a:gs>
                  <a:gs pos="100000">
                    <a:srgbClr val="0DDC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4C00427-3858-4AA7-BAAF-E277F257C111}"/>
                </a:ext>
              </a:extLst>
            </p:cNvPr>
            <p:cNvGrpSpPr/>
            <p:nvPr/>
          </p:nvGrpSpPr>
          <p:grpSpPr>
            <a:xfrm>
              <a:off x="3138056" y="595161"/>
              <a:ext cx="1613193" cy="414567"/>
              <a:chOff x="3147783" y="1566711"/>
              <a:chExt cx="1613193" cy="414567"/>
            </a:xfrm>
          </p:grpSpPr>
          <p:pic>
            <p:nvPicPr>
              <p:cNvPr id="159" name="Graphic 158">
                <a:extLst>
                  <a:ext uri="{FF2B5EF4-FFF2-40B4-BE49-F238E27FC236}">
                    <a16:creationId xmlns:a16="http://schemas.microsoft.com/office/drawing/2014/main" id="{707E95D7-6147-4C01-8AB8-90EAB0BDF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47783" y="1566711"/>
                <a:ext cx="414567" cy="414567"/>
              </a:xfrm>
              <a:prstGeom prst="rect">
                <a:avLst/>
              </a:prstGeom>
              <a:effectLst/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BAAE07D-E21D-4B95-9CBE-A29569ECA52C}"/>
                  </a:ext>
                </a:extLst>
              </p:cNvPr>
              <p:cNvSpPr txBox="1"/>
              <p:nvPr/>
            </p:nvSpPr>
            <p:spPr>
              <a:xfrm>
                <a:off x="3554382" y="1567412"/>
                <a:ext cx="1206594" cy="346633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marL="0" marR="0" lvl="0" indent="0" defTabSz="109728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DDC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Pro" charset="0"/>
                    <a:cs typeface="Segoe UI Semibold" panose="020B0702040204020203" pitchFamily="34" charset="0"/>
                  </a:rPr>
                  <a:t>Purview</a:t>
                </a: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AE2A4EA-736D-4BD5-8E6D-056C8B2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831332" y="1429812"/>
              <a:ext cx="5101630" cy="0"/>
            </a:xfrm>
            <a:prstGeom prst="line">
              <a:avLst/>
            </a:prstGeom>
            <a:noFill/>
            <a:ln w="12700" cap="flat" cmpd="sng" algn="ctr">
              <a:solidFill>
                <a:srgbClr val="0DDCFF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5A1AEC4-086A-49A0-9511-86CD5D7F1359}"/>
                </a:ext>
              </a:extLst>
            </p:cNvPr>
            <p:cNvCxnSpPr>
              <a:cxnSpLocks/>
            </p:cNvCxnSpPr>
            <p:nvPr/>
          </p:nvCxnSpPr>
          <p:spPr>
            <a:xfrm>
              <a:off x="6811709" y="2353115"/>
              <a:ext cx="5121253" cy="0"/>
            </a:xfrm>
            <a:prstGeom prst="line">
              <a:avLst/>
            </a:prstGeom>
            <a:noFill/>
            <a:ln w="6350" cap="flat" cmpd="sng" algn="ctr">
              <a:solidFill>
                <a:srgbClr val="F0EEED">
                  <a:alpha val="86000"/>
                </a:srgbClr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8B7D03F-2841-4CF5-8461-8F02416DA6E9}"/>
                </a:ext>
              </a:extLst>
            </p:cNvPr>
            <p:cNvCxnSpPr>
              <a:cxnSpLocks/>
            </p:cNvCxnSpPr>
            <p:nvPr/>
          </p:nvCxnSpPr>
          <p:spPr>
            <a:xfrm>
              <a:off x="6811709" y="2695853"/>
              <a:ext cx="5121253" cy="0"/>
            </a:xfrm>
            <a:prstGeom prst="line">
              <a:avLst/>
            </a:prstGeom>
            <a:noFill/>
            <a:ln w="6350" cap="flat" cmpd="sng" algn="ctr">
              <a:solidFill>
                <a:srgbClr val="F0EEED">
                  <a:alpha val="86000"/>
                </a:srgbClr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30F3C93-8CE1-4192-830A-70D0729BB18F}"/>
                </a:ext>
              </a:extLst>
            </p:cNvPr>
            <p:cNvCxnSpPr>
              <a:cxnSpLocks/>
            </p:cNvCxnSpPr>
            <p:nvPr/>
          </p:nvCxnSpPr>
          <p:spPr>
            <a:xfrm>
              <a:off x="6811709" y="3046830"/>
              <a:ext cx="5121253" cy="0"/>
            </a:xfrm>
            <a:prstGeom prst="line">
              <a:avLst/>
            </a:prstGeom>
            <a:noFill/>
            <a:ln w="6350" cap="flat" cmpd="sng" algn="ctr">
              <a:solidFill>
                <a:srgbClr val="F0EEED">
                  <a:alpha val="86000"/>
                </a:srgbClr>
              </a:solidFill>
              <a:prstDash val="dash"/>
              <a:miter lim="800000"/>
              <a:headEnd type="none" w="lg" len="med"/>
              <a:tailEnd type="none" w="lg" len="med"/>
            </a:ln>
            <a:effectLst/>
          </p:spPr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3E91184-16D5-489B-9FA4-6E16F0F7899A}"/>
                </a:ext>
              </a:extLst>
            </p:cNvPr>
            <p:cNvGrpSpPr/>
            <p:nvPr/>
          </p:nvGrpSpPr>
          <p:grpSpPr>
            <a:xfrm>
              <a:off x="8570940" y="582890"/>
              <a:ext cx="1600242" cy="426123"/>
              <a:chOff x="8570940" y="1554440"/>
              <a:chExt cx="1600242" cy="426123"/>
            </a:xfrm>
          </p:grpSpPr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B1C904AD-405E-4CD9-B24B-F321F7CE6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70940" y="1554440"/>
                <a:ext cx="361559" cy="426123"/>
              </a:xfrm>
              <a:prstGeom prst="rect">
                <a:avLst/>
              </a:prstGeom>
              <a:effectLst/>
            </p:spPr>
          </p:pic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168C21-7C13-416A-AF8E-CA09D4BFBDA8}"/>
                  </a:ext>
                </a:extLst>
              </p:cNvPr>
              <p:cNvSpPr txBox="1"/>
              <p:nvPr/>
            </p:nvSpPr>
            <p:spPr>
              <a:xfrm>
                <a:off x="8964588" y="1567412"/>
                <a:ext cx="1206594" cy="346633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marL="0" marR="0" lvl="0" indent="0" defTabSz="109728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DDCFF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Segoe Pro" charset="0"/>
                    <a:cs typeface="Segoe UI Semibold" panose="020B0702040204020203" pitchFamily="34" charset="0"/>
                  </a:rPr>
                  <a:t>Synapse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8202ECA-FE4F-4EA1-B03E-EFF551B47C44}"/>
                </a:ext>
              </a:extLst>
            </p:cNvPr>
            <p:cNvGrpSpPr/>
            <p:nvPr/>
          </p:nvGrpSpPr>
          <p:grpSpPr>
            <a:xfrm>
              <a:off x="8617404" y="3109587"/>
              <a:ext cx="1564540" cy="261610"/>
              <a:chOff x="8617404" y="3771513"/>
              <a:chExt cx="1564540" cy="261610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69A4DAB-FA46-4A68-A535-3247109094DD}"/>
                  </a:ext>
                </a:extLst>
              </p:cNvPr>
              <p:cNvSpPr txBox="1"/>
              <p:nvPr/>
            </p:nvSpPr>
            <p:spPr>
              <a:xfrm>
                <a:off x="8708853" y="3771513"/>
                <a:ext cx="14730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DDCFF"/>
                    </a:solidFill>
                    <a:effectLst/>
                    <a:uLnTx/>
                    <a:uFillTx/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Spark</a:t>
                </a:r>
                <a:r>
                  <a:rPr kumimoji="0" lang="en-CA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DDCFF"/>
                    </a:solidFill>
                    <a:effectLst/>
                    <a:uLnTx/>
                    <a:uFillTx/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kumimoji="0" lang="en-CA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DDCFF"/>
                    </a:solidFill>
                    <a:effectLst/>
                    <a:uLnTx/>
                    <a:uFillTx/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DataFrame</a:t>
                </a:r>
                <a:endParaRPr kumimoji="0" lang="en-CA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56" name="Graphic 155">
                <a:extLst>
                  <a:ext uri="{FF2B5EF4-FFF2-40B4-BE49-F238E27FC236}">
                    <a16:creationId xmlns:a16="http://schemas.microsoft.com/office/drawing/2014/main" id="{439B615C-A13F-4290-AA9F-FB6635E8D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617404" y="3826987"/>
                <a:ext cx="161373" cy="161373"/>
              </a:xfrm>
              <a:prstGeom prst="rect">
                <a:avLst/>
              </a:prstGeom>
            </p:spPr>
          </p:pic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2F2CF29-60AA-4145-8C9E-1954D93421DE}"/>
                </a:ext>
              </a:extLst>
            </p:cNvPr>
            <p:cNvSpPr txBox="1"/>
            <p:nvPr/>
          </p:nvSpPr>
          <p:spPr>
            <a:xfrm>
              <a:off x="6890199" y="1133760"/>
              <a:ext cx="1206594" cy="20165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Pro" charset="0"/>
                  <a:cs typeface="Cascadia Code" panose="020B0609020000020004" pitchFamily="49" charset="0"/>
                </a:rPr>
                <a:t>filename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64A072-E4AB-484E-AA86-A3E3C7557062}"/>
                </a:ext>
              </a:extLst>
            </p:cNvPr>
            <p:cNvSpPr txBox="1"/>
            <p:nvPr/>
          </p:nvSpPr>
          <p:spPr>
            <a:xfrm>
              <a:off x="6890200" y="1544851"/>
              <a:ext cx="1388115" cy="15953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CashFlow_01.csv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9BD623B-34FE-474A-806C-F073E74213AB}"/>
                </a:ext>
              </a:extLst>
            </p:cNvPr>
            <p:cNvSpPr txBox="1"/>
            <p:nvPr/>
          </p:nvSpPr>
          <p:spPr>
            <a:xfrm>
              <a:off x="6890200" y="2436565"/>
              <a:ext cx="1388115" cy="15953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Sales_02.parquet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29FA624-5C77-4585-86EB-F668B34A7529}"/>
                </a:ext>
              </a:extLst>
            </p:cNvPr>
            <p:cNvGrpSpPr/>
            <p:nvPr/>
          </p:nvGrpSpPr>
          <p:grpSpPr>
            <a:xfrm flipH="1">
              <a:off x="6795198" y="3148320"/>
              <a:ext cx="45719" cy="295143"/>
              <a:chOff x="13832864" y="2926317"/>
              <a:chExt cx="0" cy="603996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E75CDEFC-A066-4DA4-A889-FD479F7AF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2864" y="2926317"/>
                <a:ext cx="0" cy="108696"/>
              </a:xfrm>
              <a:prstGeom prst="line">
                <a:avLst/>
              </a:prstGeom>
              <a:noFill/>
              <a:ln w="50800" cap="flat" cmpd="sng" algn="ctr">
                <a:solidFill>
                  <a:srgbClr val="90A4AE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2F54772-47B2-4092-9CE5-AF788ABB6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2864" y="3173967"/>
                <a:ext cx="0" cy="108696"/>
              </a:xfrm>
              <a:prstGeom prst="line">
                <a:avLst/>
              </a:prstGeom>
              <a:noFill/>
              <a:ln w="50800" cap="flat" cmpd="sng" algn="ctr">
                <a:solidFill>
                  <a:srgbClr val="90A4AE">
                    <a:alpha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1C63BD8-4B97-458A-9D42-21E60A96E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2864" y="3421617"/>
                <a:ext cx="0" cy="108696"/>
              </a:xfrm>
              <a:prstGeom prst="line">
                <a:avLst/>
              </a:prstGeom>
              <a:noFill/>
              <a:ln w="50800" cap="flat" cmpd="sng" algn="ctr">
                <a:solidFill>
                  <a:srgbClr val="90A4AE">
                    <a:alpha val="25000"/>
                  </a:srgbClr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DEB719B-5ED0-4CB7-B904-245C3233E7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0403" y="1870490"/>
              <a:ext cx="1181304" cy="3016"/>
            </a:xfrm>
            <a:prstGeom prst="line">
              <a:avLst/>
            </a:prstGeom>
            <a:noFill/>
            <a:ln w="50800" cap="flat" cmpd="sng" algn="ctr">
              <a:gradFill>
                <a:gsLst>
                  <a:gs pos="0">
                    <a:srgbClr val="0078D4"/>
                  </a:gs>
                  <a:gs pos="100000">
                    <a:srgbClr val="0DDCFF"/>
                  </a:gs>
                </a:gsLst>
                <a:lin ang="5400000" scaled="1"/>
              </a:gradFill>
              <a:prstDash val="sysDot"/>
              <a:miter lim="800000"/>
            </a:ln>
            <a:effectLst/>
          </p:spPr>
        </p:cxn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0C7B8EB6-B493-43BD-BC41-8EAD2D4D0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20000"/>
            </a:blip>
            <a:stretch>
              <a:fillRect/>
            </a:stretch>
          </p:blipFill>
          <p:spPr>
            <a:xfrm>
              <a:off x="2264374" y="1420424"/>
              <a:ext cx="3359187" cy="347502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E0819445-3B41-42D5-A138-D8984C63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20000"/>
            </a:blip>
            <a:stretch>
              <a:fillRect/>
            </a:stretch>
          </p:blipFill>
          <p:spPr>
            <a:xfrm>
              <a:off x="2256764" y="1776344"/>
              <a:ext cx="3359187" cy="347502"/>
            </a:xfrm>
            <a:prstGeom prst="rect">
              <a:avLst/>
            </a:prstGeom>
          </p:spPr>
        </p:pic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BE80D92-B553-43CC-A843-7FB0A2A9EC61}"/>
                </a:ext>
              </a:extLst>
            </p:cNvPr>
            <p:cNvCxnSpPr>
              <a:cxnSpLocks/>
            </p:cNvCxnSpPr>
            <p:nvPr/>
          </p:nvCxnSpPr>
          <p:spPr>
            <a:xfrm>
              <a:off x="2274010" y="1429812"/>
              <a:ext cx="3349551" cy="0"/>
            </a:xfrm>
            <a:prstGeom prst="line">
              <a:avLst/>
            </a:prstGeom>
            <a:noFill/>
            <a:ln w="12700" cap="flat" cmpd="sng" algn="ctr">
              <a:solidFill>
                <a:srgbClr val="0DDCFF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0504F86-0F22-42AF-8FF7-E8A40DCB1D35}"/>
                </a:ext>
              </a:extLst>
            </p:cNvPr>
            <p:cNvCxnSpPr>
              <a:cxnSpLocks/>
            </p:cNvCxnSpPr>
            <p:nvPr/>
          </p:nvCxnSpPr>
          <p:spPr>
            <a:xfrm>
              <a:off x="2274010" y="1772550"/>
              <a:ext cx="3349551" cy="0"/>
            </a:xfrm>
            <a:prstGeom prst="line">
              <a:avLst/>
            </a:prstGeom>
            <a:noFill/>
            <a:ln w="6350" cap="flat" cmpd="sng" algn="ctr">
              <a:solidFill>
                <a:srgbClr val="0DDCFF">
                  <a:alpha val="86000"/>
                </a:srgbClr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C2D6AC0-96CB-4E95-940A-FFA85FE83F48}"/>
                </a:ext>
              </a:extLst>
            </p:cNvPr>
            <p:cNvCxnSpPr>
              <a:cxnSpLocks/>
            </p:cNvCxnSpPr>
            <p:nvPr/>
          </p:nvCxnSpPr>
          <p:spPr>
            <a:xfrm>
              <a:off x="2274010" y="2115288"/>
              <a:ext cx="3349551" cy="0"/>
            </a:xfrm>
            <a:prstGeom prst="line">
              <a:avLst/>
            </a:prstGeom>
            <a:noFill/>
            <a:ln w="6350" cap="flat" cmpd="sng" algn="ctr">
              <a:solidFill>
                <a:srgbClr val="0DDCFF">
                  <a:alpha val="86000"/>
                </a:srgbClr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AC68814-572A-45A0-8F94-C14C2C420B4B}"/>
                </a:ext>
              </a:extLst>
            </p:cNvPr>
            <p:cNvCxnSpPr>
              <a:cxnSpLocks/>
            </p:cNvCxnSpPr>
            <p:nvPr/>
          </p:nvCxnSpPr>
          <p:spPr>
            <a:xfrm>
              <a:off x="2274010" y="2458027"/>
              <a:ext cx="3349551" cy="0"/>
            </a:xfrm>
            <a:prstGeom prst="line">
              <a:avLst/>
            </a:prstGeom>
            <a:noFill/>
            <a:ln w="6350" cap="flat" cmpd="sng" algn="ctr">
              <a:solidFill>
                <a:srgbClr val="0DDCFF">
                  <a:alpha val="86000"/>
                </a:srgbClr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1F964C2-74D5-4DD3-BA79-9FA2AD4CE72F}"/>
                </a:ext>
              </a:extLst>
            </p:cNvPr>
            <p:cNvSpPr txBox="1"/>
            <p:nvPr/>
          </p:nvSpPr>
          <p:spPr>
            <a:xfrm>
              <a:off x="2313847" y="1133760"/>
              <a:ext cx="1206594" cy="2101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dustryW00-Demi" panose="01000000000000000000" pitchFamily="2" charset="0"/>
                  <a:ea typeface="Segoe Pro" charset="0"/>
                  <a:cs typeface="Segoe UI Semibold" panose="020B0702040204020203" pitchFamily="34" charset="0"/>
                </a:rPr>
                <a:t>Column name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5A9F023-D02C-49AD-83E4-53175838E6A5}"/>
                </a:ext>
              </a:extLst>
            </p:cNvPr>
            <p:cNvSpPr txBox="1"/>
            <p:nvPr/>
          </p:nvSpPr>
          <p:spPr>
            <a:xfrm>
              <a:off x="2313849" y="1518606"/>
              <a:ext cx="919891" cy="16446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dustryW00-Demi" panose="01000000000000000000" pitchFamily="2" charset="0"/>
                  <a:ea typeface="Segoe Pro" charset="0"/>
                  <a:cs typeface="Segoe UI" panose="020B0502040204020203" pitchFamily="34" charset="0"/>
                </a:rPr>
                <a:t>email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7F3910A-10DA-4379-98AC-DFB085277EAF}"/>
                </a:ext>
              </a:extLst>
            </p:cNvPr>
            <p:cNvSpPr txBox="1"/>
            <p:nvPr/>
          </p:nvSpPr>
          <p:spPr>
            <a:xfrm>
              <a:off x="2313846" y="1870490"/>
              <a:ext cx="919891" cy="16446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dustryW00-Demi" panose="01000000000000000000" pitchFamily="2" charset="0"/>
                  <a:ea typeface="Segoe Pro" charset="0"/>
                  <a:cs typeface="Segoe UI" panose="020B0502040204020203" pitchFamily="34" charset="0"/>
                </a:rPr>
                <a:t>creditcard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dustryW00-Demi" panose="01000000000000000000" pitchFamily="2" charset="0"/>
                <a:ea typeface="Segoe Pro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4AC7B98-C4ED-4435-A5D2-323835DAB79E}"/>
                </a:ext>
              </a:extLst>
            </p:cNvPr>
            <p:cNvSpPr txBox="1"/>
            <p:nvPr/>
          </p:nvSpPr>
          <p:spPr>
            <a:xfrm>
              <a:off x="2313846" y="2199942"/>
              <a:ext cx="1020601" cy="16446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dustryW00-Demi" panose="01000000000000000000" pitchFamily="2" charset="0"/>
                  <a:ea typeface="Segoe Pro" charset="0"/>
                  <a:cs typeface="Segoe UI" panose="020B0502040204020203" pitchFamily="34" charset="0"/>
                </a:rPr>
                <a:t>creditcardtype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dustryW00-Demi" panose="01000000000000000000" pitchFamily="2" charset="0"/>
                <a:ea typeface="Segoe Pro" charset="0"/>
                <a:cs typeface="Segoe UI" panose="020B05020402040202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3A0EB94-7CBC-4597-8548-AE69EEC12764}"/>
                </a:ext>
              </a:extLst>
            </p:cNvPr>
            <p:cNvSpPr txBox="1"/>
            <p:nvPr/>
          </p:nvSpPr>
          <p:spPr>
            <a:xfrm>
              <a:off x="2313846" y="2523459"/>
              <a:ext cx="919891" cy="16446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dustryW00-Demi" panose="01000000000000000000" pitchFamily="2" charset="0"/>
                  <a:ea typeface="Segoe Pro" charset="0"/>
                  <a:cs typeface="Segoe UI" panose="020B0502040204020203" pitchFamily="34" charset="0"/>
                </a:rPr>
                <a:t>amount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778884-19E0-4636-ACD8-4854F67C09D3}"/>
                </a:ext>
              </a:extLst>
            </p:cNvPr>
            <p:cNvSpPr txBox="1"/>
            <p:nvPr/>
          </p:nvSpPr>
          <p:spPr>
            <a:xfrm>
              <a:off x="3802965" y="1133760"/>
              <a:ext cx="1206594" cy="2101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dustryW00-Demi" panose="01000000000000000000" pitchFamily="2" charset="0"/>
                  <a:ea typeface="Segoe Pro" charset="0"/>
                  <a:cs typeface="Segoe UI Semibold" panose="020B0702040204020203" pitchFamily="34" charset="0"/>
                </a:rPr>
                <a:t>Classifications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B33E7AB-7D27-4686-AC4E-80C863FF1D50}"/>
                </a:ext>
              </a:extLst>
            </p:cNvPr>
            <p:cNvGrpSpPr/>
            <p:nvPr/>
          </p:nvGrpSpPr>
          <p:grpSpPr>
            <a:xfrm>
              <a:off x="3889629" y="1492947"/>
              <a:ext cx="1109465" cy="216468"/>
              <a:chOff x="5266301" y="4116200"/>
              <a:chExt cx="1109465" cy="216468"/>
            </a:xfrm>
          </p:grpSpPr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40C85B61-1162-4B91-A175-AAB2B4BABB43}"/>
                  </a:ext>
                </a:extLst>
              </p:cNvPr>
              <p:cNvSpPr/>
              <p:nvPr/>
            </p:nvSpPr>
            <p:spPr>
              <a:xfrm>
                <a:off x="5266301" y="4116200"/>
                <a:ext cx="1029730" cy="216468"/>
              </a:xfrm>
              <a:prstGeom prst="roundRect">
                <a:avLst>
                  <a:gd name="adj" fmla="val 50000"/>
                </a:avLst>
              </a:prstGeom>
              <a:solidFill>
                <a:srgbClr val="02282E"/>
              </a:solidFill>
              <a:ln w="12700" cap="flat" cmpd="sng" algn="ctr">
                <a:solidFill>
                  <a:srgbClr val="0DDC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C3030E2-BC61-46EF-9A10-E07C34D0BB3B}"/>
                  </a:ext>
                </a:extLst>
              </p:cNvPr>
              <p:cNvSpPr txBox="1"/>
              <p:nvPr/>
            </p:nvSpPr>
            <p:spPr>
              <a:xfrm>
                <a:off x="5303439" y="4136172"/>
                <a:ext cx="1072327" cy="16446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marL="0" marR="0" lvl="0" indent="0" algn="ctr" defTabSz="109728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dustryW00-Demi" panose="01000000000000000000" pitchFamily="2" charset="0"/>
                    <a:ea typeface="Segoe Pro" charset="0"/>
                    <a:cs typeface="Segoe UI" panose="020B0502040204020203" pitchFamily="34" charset="0"/>
                  </a:rPr>
                  <a:t>Email Address</a:t>
                </a:r>
              </a:p>
            </p:txBody>
          </p:sp>
          <p:pic>
            <p:nvPicPr>
              <p:cNvPr id="151" name="Graphic 150">
                <a:extLst>
                  <a:ext uri="{FF2B5EF4-FFF2-40B4-BE49-F238E27FC236}">
                    <a16:creationId xmlns:a16="http://schemas.microsoft.com/office/drawing/2014/main" id="{28DC85F6-466A-4B11-B103-0A63A12F1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354637" y="4163590"/>
                <a:ext cx="95250" cy="133350"/>
              </a:xfrm>
              <a:prstGeom prst="rect">
                <a:avLst/>
              </a:prstGeom>
            </p:spPr>
          </p:pic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6009D21-B61A-4B6F-8F4C-92D4C1F9DE16}"/>
                </a:ext>
              </a:extLst>
            </p:cNvPr>
            <p:cNvGrpSpPr/>
            <p:nvPr/>
          </p:nvGrpSpPr>
          <p:grpSpPr>
            <a:xfrm>
              <a:off x="3889504" y="1828492"/>
              <a:ext cx="1419096" cy="216468"/>
              <a:chOff x="5266300" y="4116200"/>
              <a:chExt cx="1419096" cy="216468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52894B2F-4FB1-4593-B133-0CEC87D6DD11}"/>
                  </a:ext>
                </a:extLst>
              </p:cNvPr>
              <p:cNvSpPr/>
              <p:nvPr/>
            </p:nvSpPr>
            <p:spPr>
              <a:xfrm>
                <a:off x="5266300" y="4116200"/>
                <a:ext cx="1298445" cy="216468"/>
              </a:xfrm>
              <a:prstGeom prst="roundRect">
                <a:avLst>
                  <a:gd name="adj" fmla="val 50000"/>
                </a:avLst>
              </a:prstGeom>
              <a:solidFill>
                <a:srgbClr val="02282E"/>
              </a:solidFill>
              <a:ln w="12700" cap="flat" cmpd="sng" algn="ctr">
                <a:solidFill>
                  <a:srgbClr val="0DDC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D9EA1A-E892-4172-AF7B-4DB41FCF7A1B}"/>
                  </a:ext>
                </a:extLst>
              </p:cNvPr>
              <p:cNvSpPr txBox="1"/>
              <p:nvPr/>
            </p:nvSpPr>
            <p:spPr>
              <a:xfrm>
                <a:off x="5303439" y="4136172"/>
                <a:ext cx="1381957" cy="16446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marL="0" marR="0" lvl="0" indent="0" algn="ctr" defTabSz="109728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dustryW00-Demi" panose="01000000000000000000" pitchFamily="2" charset="0"/>
                    <a:ea typeface="Segoe Pro" charset="0"/>
                    <a:cs typeface="Segoe UI" panose="020B0502040204020203" pitchFamily="34" charset="0"/>
                  </a:rPr>
                  <a:t>Credit Card Number</a:t>
                </a:r>
              </a:p>
            </p:txBody>
          </p:sp>
          <p:pic>
            <p:nvPicPr>
              <p:cNvPr id="148" name="Graphic 147">
                <a:extLst>
                  <a:ext uri="{FF2B5EF4-FFF2-40B4-BE49-F238E27FC236}">
                    <a16:creationId xmlns:a16="http://schemas.microsoft.com/office/drawing/2014/main" id="{A66FA34F-BB74-43D7-B100-17AB87C2D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354637" y="4163590"/>
                <a:ext cx="95250" cy="133350"/>
              </a:xfrm>
              <a:prstGeom prst="rect">
                <a:avLst/>
              </a:prstGeom>
            </p:spPr>
          </p:pic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16D7FBF-B128-4FA1-A6C7-3EA9AF5A18F7}"/>
                </a:ext>
              </a:extLst>
            </p:cNvPr>
            <p:cNvSpPr txBox="1"/>
            <p:nvPr/>
          </p:nvSpPr>
          <p:spPr>
            <a:xfrm>
              <a:off x="3103845" y="2788762"/>
              <a:ext cx="14093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IndustryW00-Demi" panose="01000000000000000000" pitchFamily="2" charset="0"/>
                  <a:cs typeface="Segoe UI Semibold" panose="020B0702040204020203" pitchFamily="34" charset="0"/>
                </a:rPr>
                <a:t>CashFlow_{N}.csv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4BCDF19-9DFF-49C8-942F-B07FCE39984B}"/>
                </a:ext>
              </a:extLst>
            </p:cNvPr>
            <p:cNvSpPr/>
            <p:nvPr/>
          </p:nvSpPr>
          <p:spPr>
            <a:xfrm>
              <a:off x="2265743" y="1071218"/>
              <a:ext cx="3357818" cy="1713891"/>
            </a:xfrm>
            <a:prstGeom prst="rect">
              <a:avLst/>
            </a:prstGeom>
            <a:solidFill>
              <a:srgbClr val="0078D4">
                <a:alpha val="18000"/>
              </a:srgbClr>
            </a:solidFill>
            <a:ln w="12700" cap="flat" cmpd="sng" algn="ctr">
              <a:solidFill>
                <a:srgbClr val="0DDCFF"/>
              </a:solidFill>
              <a:prstDash val="dash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A10EFB4-E9D9-4515-81DB-1F80F6993A53}"/>
                </a:ext>
              </a:extLst>
            </p:cNvPr>
            <p:cNvSpPr txBox="1"/>
            <p:nvPr/>
          </p:nvSpPr>
          <p:spPr>
            <a:xfrm>
              <a:off x="6890199" y="2798346"/>
              <a:ext cx="1388115" cy="15953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Profit_01.json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267C9B4-4D1D-4501-B175-5FB19B0B5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107" y="1048726"/>
              <a:ext cx="0" cy="1998104"/>
            </a:xfrm>
            <a:prstGeom prst="line">
              <a:avLst/>
            </a:prstGeom>
            <a:noFill/>
            <a:ln w="50800" cap="flat" cmpd="sng" algn="ctr">
              <a:gradFill>
                <a:gsLst>
                  <a:gs pos="0">
                    <a:srgbClr val="0078D4"/>
                  </a:gs>
                  <a:gs pos="100000">
                    <a:srgbClr val="0DDC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87AAFF3-DC93-47A3-AF4B-F427EBB6A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3908" y="1071218"/>
              <a:ext cx="0" cy="1723064"/>
            </a:xfrm>
            <a:prstGeom prst="line">
              <a:avLst/>
            </a:prstGeom>
            <a:noFill/>
            <a:ln w="50800" cap="flat" cmpd="sng" algn="ctr">
              <a:gradFill>
                <a:gsLst>
                  <a:gs pos="0">
                    <a:srgbClr val="0078D4"/>
                  </a:gs>
                  <a:gs pos="100000">
                    <a:srgbClr val="0DDC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9E462856-1E76-4FFB-A09F-400565D05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84669" y="1433832"/>
              <a:ext cx="275583" cy="275583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904B033-9FC9-4C7D-A6EA-26954BB34AD1}"/>
                </a:ext>
              </a:extLst>
            </p:cNvPr>
            <p:cNvSpPr txBox="1"/>
            <p:nvPr/>
          </p:nvSpPr>
          <p:spPr>
            <a:xfrm>
              <a:off x="5526997" y="1930370"/>
              <a:ext cx="1388115" cy="28360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8D4"/>
                      </a:gs>
                      <a:gs pos="100000">
                        <a:srgbClr val="0DDC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REST API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2E37196-28E0-4533-8306-939E3DB13456}"/>
                </a:ext>
              </a:extLst>
            </p:cNvPr>
            <p:cNvSpPr txBox="1"/>
            <p:nvPr/>
          </p:nvSpPr>
          <p:spPr>
            <a:xfrm>
              <a:off x="8101779" y="1133760"/>
              <a:ext cx="1206594" cy="20165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Pro" charset="0"/>
                  <a:cs typeface="Cascadia Code" panose="020B0609020000020004" pitchFamily="49" charset="0"/>
                </a:rPr>
                <a:t>asset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98FA4A4-49EE-4338-A83F-9A479FB113D9}"/>
                </a:ext>
              </a:extLst>
            </p:cNvPr>
            <p:cNvSpPr txBox="1"/>
            <p:nvPr/>
          </p:nvSpPr>
          <p:spPr>
            <a:xfrm>
              <a:off x="8101780" y="1544851"/>
              <a:ext cx="1388115" cy="15953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CashFlow_{N}.csv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1BFF76-1889-4B27-BA96-C009D88F0217}"/>
                </a:ext>
              </a:extLst>
            </p:cNvPr>
            <p:cNvSpPr txBox="1"/>
            <p:nvPr/>
          </p:nvSpPr>
          <p:spPr>
            <a:xfrm>
              <a:off x="8101780" y="2436565"/>
              <a:ext cx="1388115" cy="15953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Sales_{N}.parquet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E2C2D7F-3BAF-425C-82AE-19B7A447DDF7}"/>
                </a:ext>
              </a:extLst>
            </p:cNvPr>
            <p:cNvSpPr txBox="1"/>
            <p:nvPr/>
          </p:nvSpPr>
          <p:spPr>
            <a:xfrm>
              <a:off x="8101779" y="2798346"/>
              <a:ext cx="1548831" cy="15953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Profit_{N}.json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0D22773-C3B1-485A-B9AA-5F9D85B1BDB1}"/>
                </a:ext>
              </a:extLst>
            </p:cNvPr>
            <p:cNvSpPr txBox="1"/>
            <p:nvPr/>
          </p:nvSpPr>
          <p:spPr>
            <a:xfrm>
              <a:off x="9403107" y="1544851"/>
              <a:ext cx="2518301" cy="67890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0: 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email, 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PERSONAL.EMAIL</a:t>
              </a:r>
            </a:p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1: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creditcard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, 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FINANCIAL.CREDIT_C...</a:t>
              </a:r>
            </a:p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2: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creditcardtype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, 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NULL</a:t>
              </a:r>
            </a:p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3: 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amount, 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DDCFF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NULL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DE24D27-5C8E-47BA-8D2C-C09B7A13AB11}"/>
                </a:ext>
              </a:extLst>
            </p:cNvPr>
            <p:cNvSpPr txBox="1"/>
            <p:nvPr/>
          </p:nvSpPr>
          <p:spPr>
            <a:xfrm>
              <a:off x="9412415" y="1141844"/>
              <a:ext cx="1206594" cy="20165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scadia Code" panose="020B0609020000020004" pitchFamily="49" charset="0"/>
                  <a:ea typeface="Segoe Pro" charset="0"/>
                  <a:cs typeface="Cascadia Code" panose="020B0609020000020004" pitchFamily="49" charset="0"/>
                </a:rPr>
                <a:t>schema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27E74B8-F7C0-4D16-8720-78EFD30ED364}"/>
                </a:ext>
              </a:extLst>
            </p:cNvPr>
            <p:cNvSpPr txBox="1"/>
            <p:nvPr/>
          </p:nvSpPr>
          <p:spPr>
            <a:xfrm>
              <a:off x="9382147" y="2437073"/>
              <a:ext cx="2518301" cy="15953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[["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ip_address","PERSONAL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.IPADDRES...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AAE6D4F-1EDC-4D2E-B1A4-8A4483E76AC2}"/>
                </a:ext>
              </a:extLst>
            </p:cNvPr>
            <p:cNvSpPr txBox="1"/>
            <p:nvPr/>
          </p:nvSpPr>
          <p:spPr>
            <a:xfrm>
              <a:off x="9372334" y="2763722"/>
              <a:ext cx="2518301" cy="15953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"[["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id",null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],["IBAN",“FINANCIAL...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8B3853E-A9BC-4D6D-85C3-0B027A3F7D24}"/>
              </a:ext>
            </a:extLst>
          </p:cNvPr>
          <p:cNvSpPr txBox="1"/>
          <p:nvPr/>
        </p:nvSpPr>
        <p:spPr>
          <a:xfrm>
            <a:off x="237271" y="1995417"/>
            <a:ext cx="634471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+mj-lt"/>
                <a:cs typeface="Cascadia Mono PL" pitchFamily="1" charset="0"/>
              </a:rPr>
              <a:t>Data Lake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E596BFA2-DA9D-4991-AD4F-A41349EB12AC}"/>
              </a:ext>
            </a:extLst>
          </p:cNvPr>
          <p:cNvGrpSpPr/>
          <p:nvPr/>
        </p:nvGrpSpPr>
        <p:grpSpPr>
          <a:xfrm>
            <a:off x="5572747" y="1729595"/>
            <a:ext cx="1337335" cy="182651"/>
            <a:chOff x="5633707" y="1527665"/>
            <a:chExt cx="1337335" cy="182651"/>
          </a:xfrm>
        </p:grpSpPr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8026B7BA-5FA2-403F-AFF4-C648E53EF6A8}"/>
                </a:ext>
              </a:extLst>
            </p:cNvPr>
            <p:cNvSpPr/>
            <p:nvPr/>
          </p:nvSpPr>
          <p:spPr bwMode="auto">
            <a:xfrm>
              <a:off x="5633707" y="1527665"/>
              <a:ext cx="1298588" cy="1826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4" name="Graphic 233">
              <a:extLst>
                <a:ext uri="{FF2B5EF4-FFF2-40B4-BE49-F238E27FC236}">
                  <a16:creationId xmlns:a16="http://schemas.microsoft.com/office/drawing/2014/main" id="{C1EA236C-0E4D-42B6-9D9A-44E2E204C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82216" y="1555392"/>
              <a:ext cx="115293" cy="115293"/>
            </a:xfrm>
            <a:prstGeom prst="rect">
              <a:avLst/>
            </a:prstGeom>
            <a:effectLst/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9EDBE9C-5A64-494F-B048-AF8DE0421B64}"/>
                </a:ext>
              </a:extLst>
            </p:cNvPr>
            <p:cNvSpPr txBox="1"/>
            <p:nvPr/>
          </p:nvSpPr>
          <p:spPr>
            <a:xfrm>
              <a:off x="5741768" y="1536894"/>
              <a:ext cx="1229274" cy="1240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defTabSz="109728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Segoe Pro" charset="0"/>
                  <a:cs typeface="Segoe UI" panose="020B0502040204020203" pitchFamily="34" charset="0"/>
                </a:rPr>
                <a:t>get-schema-purview.py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E95F9C-0B72-4AB5-A695-0460568EEA3D}"/>
              </a:ext>
            </a:extLst>
          </p:cNvPr>
          <p:cNvGrpSpPr/>
          <p:nvPr/>
        </p:nvGrpSpPr>
        <p:grpSpPr>
          <a:xfrm>
            <a:off x="6919035" y="1266510"/>
            <a:ext cx="591120" cy="556560"/>
            <a:chOff x="6919035" y="1266510"/>
            <a:chExt cx="591120" cy="5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D423B66-FF55-4E6A-9DE5-7CB1AD102D71}"/>
                    </a:ext>
                  </a:extLst>
                </p14:cNvPr>
                <p14:cNvContentPartPr/>
                <p14:nvPr/>
              </p14:nvContentPartPr>
              <p14:xfrm>
                <a:off x="6934875" y="1266510"/>
                <a:ext cx="575280" cy="5518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D423B66-FF55-4E6A-9DE5-7CB1AD102D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6235" y="1257870"/>
                  <a:ext cx="5929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C39CC85-B40D-4E35-BFCF-2454DBD7D110}"/>
                    </a:ext>
                  </a:extLst>
                </p14:cNvPr>
                <p14:cNvContentPartPr/>
                <p14:nvPr/>
              </p14:nvContentPartPr>
              <p14:xfrm>
                <a:off x="6919035" y="1751790"/>
                <a:ext cx="69120" cy="712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C39CC85-B40D-4E35-BFCF-2454DBD7D1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10395" y="1743150"/>
                  <a:ext cx="86760" cy="8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D5E63FE5-DDB1-4B7B-8FA3-8811AAB9FED4}"/>
              </a:ext>
            </a:extLst>
          </p:cNvPr>
          <p:cNvSpPr txBox="1"/>
          <p:nvPr/>
        </p:nvSpPr>
        <p:spPr>
          <a:xfrm>
            <a:off x="7493496" y="1116404"/>
            <a:ext cx="861456" cy="248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09728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Pro" charset="0"/>
                <a:cs typeface="Segoe UI" panose="020B0502040204020203" pitchFamily="34" charset="0"/>
              </a:rPr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21309256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</TotalTime>
  <Words>611</Words>
  <Application>Microsoft Office PowerPoint</Application>
  <PresentationFormat>Custom</PresentationFormat>
  <Paragraphs>156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Cascadia Code</vt:lpstr>
      <vt:lpstr>Cascadia Code SemiBold</vt:lpstr>
      <vt:lpstr>Cascadia Mono PL</vt:lpstr>
      <vt:lpstr>Consolas</vt:lpstr>
      <vt:lpstr>Courier New</vt:lpstr>
      <vt:lpstr>IndustryW00-Demi</vt:lpstr>
      <vt:lpstr>Segoe UI</vt:lpstr>
      <vt:lpstr>Segoe UI Light</vt:lpstr>
      <vt:lpstr>Segoe UI Regular</vt:lpstr>
      <vt:lpstr>Segoe UI Semibold</vt:lpstr>
      <vt:lpstr>Wingdings</vt:lpstr>
      <vt:lpstr>1_Black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102</cp:revision>
  <dcterms:created xsi:type="dcterms:W3CDTF">2020-08-03T14:18:30Z</dcterms:created>
  <dcterms:modified xsi:type="dcterms:W3CDTF">2020-12-28T18:01:38Z</dcterms:modified>
</cp:coreProperties>
</file>