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0E4F4"/>
    <a:srgbClr val="51EAF7"/>
    <a:srgbClr val="4EE4FD"/>
    <a:srgbClr val="00569E"/>
    <a:srgbClr val="EF3E2B"/>
    <a:srgbClr val="005FAD"/>
    <a:srgbClr val="555555"/>
    <a:srgbClr val="696969"/>
    <a:srgbClr val="56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94660"/>
  </p:normalViewPr>
  <p:slideViewPr>
    <p:cSldViewPr snapToGrid="0">
      <p:cViewPr>
        <p:scale>
          <a:sx n="100" d="100"/>
          <a:sy n="100" d="100"/>
        </p:scale>
        <p:origin x="180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50229-294D-40F8-8874-57A3CD12C8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F846-10EB-485B-A293-9D77A451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F846-10EB-485B-A293-9D77A451E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sv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530637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4919" b="8764"/>
          <a:stretch/>
        </p:blipFill>
        <p:spPr>
          <a:xfrm>
            <a:off x="-1" y="-18998"/>
            <a:ext cx="12252326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0" y="3498395"/>
            <a:ext cx="12252325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2949403" y="1325760"/>
            <a:ext cx="6774461" cy="2001041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6C179EE-1FC9-467F-B785-E904CB3C071B}"/>
              </a:ext>
            </a:extLst>
          </p:cNvPr>
          <p:cNvGrpSpPr/>
          <p:nvPr/>
        </p:nvGrpSpPr>
        <p:grpSpPr>
          <a:xfrm>
            <a:off x="2821849" y="3648015"/>
            <a:ext cx="7029568" cy="1497374"/>
            <a:chOff x="3045160" y="3648015"/>
            <a:chExt cx="7029568" cy="1497374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7C87D43-739E-4CF9-BA33-FF4B46D6A198}"/>
                </a:ext>
              </a:extLst>
            </p:cNvPr>
            <p:cNvGrpSpPr/>
            <p:nvPr/>
          </p:nvGrpSpPr>
          <p:grpSpPr>
            <a:xfrm>
              <a:off x="3045160" y="3648015"/>
              <a:ext cx="7029568" cy="1206865"/>
              <a:chOff x="3045160" y="3749615"/>
              <a:chExt cx="7029568" cy="1206865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58F924AF-F411-4A2E-BC19-CFA6B6BBB954}"/>
                  </a:ext>
                </a:extLst>
              </p:cNvPr>
              <p:cNvSpPr txBox="1"/>
              <p:nvPr/>
            </p:nvSpPr>
            <p:spPr>
              <a:xfrm>
                <a:off x="5140593" y="3749615"/>
                <a:ext cx="4934135" cy="11695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66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to</a:t>
                </a:r>
                <a:r>
                  <a:rPr lang="en-GB" sz="7000" spc="-143" dirty="0">
                    <a:solidFill>
                      <a:srgbClr val="4F5C62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 </a:t>
                </a:r>
                <a:r>
                  <a: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Inter SemiBold" panose="020B0502030000000004" pitchFamily="34" charset="0"/>
                    <a:cs typeface="Segoe UI" panose="020B0502040204020203" pitchFamily="34" charset="0"/>
                  </a:rPr>
                  <a:t>Synapse</a:t>
                </a:r>
                <a:endParaRPr lang="en-GB" sz="70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310" name="Picture 4">
                <a:extLst>
                  <a:ext uri="{FF2B5EF4-FFF2-40B4-BE49-F238E27FC236}">
                    <a16:creationId xmlns:a16="http://schemas.microsoft.com/office/drawing/2014/main" id="{15EA5CFA-C848-4A24-87E7-C246ABFE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5160" y="4042920"/>
                <a:ext cx="1978607" cy="91356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C4F78F8-1DA6-439C-9816-E94ECFFC3680}"/>
                </a:ext>
              </a:extLst>
            </p:cNvPr>
            <p:cNvSpPr txBox="1"/>
            <p:nvPr/>
          </p:nvSpPr>
          <p:spPr>
            <a:xfrm>
              <a:off x="3860225" y="4683724"/>
              <a:ext cx="42455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spc="-143" dirty="0">
                  <a:solidFill>
                    <a:schemeClr val="bg1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with Autoloader</a:t>
              </a:r>
              <a:endParaRPr lang="en-GB" sz="2400" spc="-143" dirty="0">
                <a:solidFill>
                  <a:srgbClr val="4EE4FD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7B70C910-30BF-4099-A73F-CA7338834B14}"/>
              </a:ext>
            </a:extLst>
          </p:cNvPr>
          <p:cNvGrpSpPr/>
          <p:nvPr/>
        </p:nvGrpSpPr>
        <p:grpSpPr>
          <a:xfrm>
            <a:off x="1100682" y="3515909"/>
            <a:ext cx="1988569" cy="785998"/>
            <a:chOff x="1864988" y="4265066"/>
            <a:chExt cx="1988569" cy="785998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2428C7D-3C59-4347-99AA-C3582676EA6F}"/>
                </a:ext>
              </a:extLst>
            </p:cNvPr>
            <p:cNvSpPr/>
            <p:nvPr/>
          </p:nvSpPr>
          <p:spPr>
            <a:xfrm rot="21399419">
              <a:off x="1864988" y="4464970"/>
              <a:ext cx="1661210" cy="414192"/>
            </a:xfrm>
            <a:prstGeom prst="rect">
              <a:avLst/>
            </a:prstGeom>
            <a:solidFill>
              <a:srgbClr val="0056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Title 3">
              <a:extLst>
                <a:ext uri="{FF2B5EF4-FFF2-40B4-BE49-F238E27FC236}">
                  <a16:creationId xmlns:a16="http://schemas.microsoft.com/office/drawing/2014/main" id="{70342B2A-3914-41F7-9634-5C852EC08672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AUTOMATING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1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F25AF-DB29-4B4E-AD33-57FA6F235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21" r="20023" b="8764"/>
          <a:stretch/>
        </p:blipFill>
        <p:spPr>
          <a:xfrm>
            <a:off x="1957656" y="0"/>
            <a:ext cx="10305997" cy="6018161"/>
          </a:xfrm>
          <a:prstGeom prst="rect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F3957B8A-13FC-4365-A52A-69149DD997CA}"/>
              </a:ext>
            </a:extLst>
          </p:cNvPr>
          <p:cNvSpPr/>
          <p:nvPr/>
        </p:nvSpPr>
        <p:spPr>
          <a:xfrm>
            <a:off x="3951105" y="3537258"/>
            <a:ext cx="8283973" cy="1868001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2AFDDA7-F8DE-41E9-9707-A78C45828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"/>
          <a:stretch/>
        </p:blipFill>
        <p:spPr>
          <a:xfrm>
            <a:off x="132571" y="124535"/>
            <a:ext cx="7145897" cy="5796921"/>
          </a:xfrm>
          <a:custGeom>
            <a:avLst/>
            <a:gdLst>
              <a:gd name="connsiteX0" fmla="*/ 0 w 7170057"/>
              <a:gd name="connsiteY0" fmla="*/ 0 h 6008914"/>
              <a:gd name="connsiteX1" fmla="*/ 7170057 w 7170057"/>
              <a:gd name="connsiteY1" fmla="*/ 0 h 6008914"/>
              <a:gd name="connsiteX2" fmla="*/ 5428343 w 7170057"/>
              <a:gd name="connsiteY2" fmla="*/ 3759200 h 6008914"/>
              <a:gd name="connsiteX3" fmla="*/ 5065486 w 7170057"/>
              <a:gd name="connsiteY3" fmla="*/ 2728686 h 6008914"/>
              <a:gd name="connsiteX4" fmla="*/ 4005943 w 7170057"/>
              <a:gd name="connsiteY4" fmla="*/ 6008914 h 6008914"/>
              <a:gd name="connsiteX5" fmla="*/ 0 w 7170057"/>
              <a:gd name="connsiteY5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0057" h="6008914">
                <a:moveTo>
                  <a:pt x="0" y="0"/>
                </a:moveTo>
                <a:lnTo>
                  <a:pt x="7170057" y="0"/>
                </a:lnTo>
                <a:lnTo>
                  <a:pt x="5428343" y="3759200"/>
                </a:lnTo>
                <a:lnTo>
                  <a:pt x="5065486" y="2728686"/>
                </a:lnTo>
                <a:lnTo>
                  <a:pt x="4005943" y="6008914"/>
                </a:lnTo>
                <a:lnTo>
                  <a:pt x="0" y="6008914"/>
                </a:lnTo>
                <a:close/>
              </a:path>
            </a:pathLst>
          </a:custGeom>
          <a:noFill/>
          <a:ln>
            <a:solidFill>
              <a:srgbClr val="51EAF7"/>
            </a:solidFill>
          </a:ln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2E70BB0-A2A7-4A48-8D0A-C1282E208C3C}"/>
              </a:ext>
            </a:extLst>
          </p:cNvPr>
          <p:cNvSpPr/>
          <p:nvPr/>
        </p:nvSpPr>
        <p:spPr>
          <a:xfrm>
            <a:off x="66675" y="77707"/>
            <a:ext cx="7211793" cy="5874627"/>
          </a:xfrm>
          <a:custGeom>
            <a:avLst/>
            <a:gdLst>
              <a:gd name="connsiteX0" fmla="*/ 0 w 7184571"/>
              <a:gd name="connsiteY0" fmla="*/ 6008914 h 6008914"/>
              <a:gd name="connsiteX1" fmla="*/ 4020457 w 7184571"/>
              <a:gd name="connsiteY1" fmla="*/ 6008914 h 6008914"/>
              <a:gd name="connsiteX2" fmla="*/ 5080000 w 7184571"/>
              <a:gd name="connsiteY2" fmla="*/ 2728686 h 6008914"/>
              <a:gd name="connsiteX3" fmla="*/ 5442857 w 7184571"/>
              <a:gd name="connsiteY3" fmla="*/ 3759200 h 6008914"/>
              <a:gd name="connsiteX4" fmla="*/ 7184571 w 7184571"/>
              <a:gd name="connsiteY4" fmla="*/ 0 h 6008914"/>
              <a:gd name="connsiteX5" fmla="*/ 14514 w 7184571"/>
              <a:gd name="connsiteY5" fmla="*/ 0 h 6008914"/>
              <a:gd name="connsiteX6" fmla="*/ 0 w 7184571"/>
              <a:gd name="connsiteY6" fmla="*/ 6008914 h 600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4571" h="6008914">
                <a:moveTo>
                  <a:pt x="0" y="6008914"/>
                </a:moveTo>
                <a:lnTo>
                  <a:pt x="4020457" y="6008914"/>
                </a:lnTo>
                <a:lnTo>
                  <a:pt x="5080000" y="2728686"/>
                </a:lnTo>
                <a:lnTo>
                  <a:pt x="5442857" y="3759200"/>
                </a:lnTo>
                <a:lnTo>
                  <a:pt x="7184571" y="0"/>
                </a:lnTo>
                <a:lnTo>
                  <a:pt x="14514" y="0"/>
                </a:lnTo>
                <a:lnTo>
                  <a:pt x="0" y="6008914"/>
                </a:lnTo>
                <a:close/>
              </a:path>
            </a:pathLst>
          </a:custGeom>
          <a:noFill/>
          <a:ln w="152400">
            <a:solidFill>
              <a:srgbClr val="51E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575E902-9561-4043-9617-EDC328031238}"/>
              </a:ext>
            </a:extLst>
          </p:cNvPr>
          <p:cNvGrpSpPr/>
          <p:nvPr/>
        </p:nvGrpSpPr>
        <p:grpSpPr>
          <a:xfrm>
            <a:off x="5687270" y="1420190"/>
            <a:ext cx="6285197" cy="1856522"/>
            <a:chOff x="2598538" y="1325760"/>
            <a:chExt cx="6774461" cy="200104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5FF8D3C-8ACC-4C88-97D4-C357D96F8953}"/>
                </a:ext>
              </a:extLst>
            </p:cNvPr>
            <p:cNvGrpSpPr/>
            <p:nvPr/>
          </p:nvGrpSpPr>
          <p:grpSpPr>
            <a:xfrm>
              <a:off x="6994590" y="1348719"/>
              <a:ext cx="2378409" cy="1978082"/>
              <a:chOff x="5584016" y="1911718"/>
              <a:chExt cx="2378409" cy="1978082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7" name="Graphic 1026">
                <a:extLst>
                  <a:ext uri="{FF2B5EF4-FFF2-40B4-BE49-F238E27FC236}">
                    <a16:creationId xmlns:a16="http://schemas.microsoft.com/office/drawing/2014/main" id="{45AEADB8-1D94-413E-95B0-57B169351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584016" y="1911718"/>
                <a:ext cx="2378409" cy="1978082"/>
              </a:xfrm>
              <a:prstGeom prst="rect">
                <a:avLst/>
              </a:prstGeom>
            </p:spPr>
          </p:pic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8D3F5771-35F9-460C-9385-EB8EC7DE1509}"/>
                  </a:ext>
                </a:extLst>
              </p:cNvPr>
              <p:cNvGrpSpPr/>
              <p:nvPr/>
            </p:nvGrpSpPr>
            <p:grpSpPr>
              <a:xfrm>
                <a:off x="7216012" y="2132106"/>
                <a:ext cx="545435" cy="545435"/>
                <a:chOff x="7230299" y="2137432"/>
                <a:chExt cx="545435" cy="545435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89C8482-967E-4135-AD3B-72026D68B81E}"/>
                    </a:ext>
                  </a:extLst>
                </p:cNvPr>
                <p:cNvSpPr/>
                <p:nvPr/>
              </p:nvSpPr>
              <p:spPr bwMode="auto">
                <a:xfrm>
                  <a:off x="7230299" y="2137432"/>
                  <a:ext cx="545435" cy="545435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88EE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239BA18D-77E6-477A-8DD7-772DF92FC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294331" y="2201464"/>
                  <a:ext cx="417371" cy="41737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3E1ACB9-746E-4089-9D41-92CD9AAB5376}"/>
                </a:ext>
              </a:extLst>
            </p:cNvPr>
            <p:cNvGrpSpPr/>
            <p:nvPr/>
          </p:nvGrpSpPr>
          <p:grpSpPr>
            <a:xfrm>
              <a:off x="2598538" y="1325760"/>
              <a:ext cx="1997432" cy="1997432"/>
              <a:chOff x="1524514" y="2009409"/>
              <a:chExt cx="1997432" cy="199743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BBDA51-4E20-47A9-A686-C1D6B88A692F}"/>
                  </a:ext>
                </a:extLst>
              </p:cNvPr>
              <p:cNvSpPr/>
              <p:nvPr/>
            </p:nvSpPr>
            <p:spPr bwMode="auto">
              <a:xfrm>
                <a:off x="1524514" y="2009409"/>
                <a:ext cx="1997432" cy="1997432"/>
              </a:xfrm>
              <a:prstGeom prst="ellipse">
                <a:avLst/>
              </a:prstGeom>
              <a:gradFill flip="none" rotWithShape="1">
                <a:gsLst>
                  <a:gs pos="0">
                    <a:srgbClr val="212124"/>
                  </a:gs>
                  <a:gs pos="74000">
                    <a:srgbClr val="212124"/>
                  </a:gs>
                  <a:gs pos="83000">
                    <a:srgbClr val="212124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 w="50800" cap="flat" cmpd="sng" algn="ctr">
                <a:solidFill>
                  <a:schemeClr val="bg2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CDF804-255C-4B05-97EC-7331480AC8F3}"/>
                  </a:ext>
                </a:extLst>
              </p:cNvPr>
              <p:cNvGrpSpPr/>
              <p:nvPr/>
            </p:nvGrpSpPr>
            <p:grpSpPr>
              <a:xfrm>
                <a:off x="1820170" y="2305065"/>
                <a:ext cx="1406120" cy="1406120"/>
                <a:chOff x="3623479" y="2599489"/>
                <a:chExt cx="814808" cy="81480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7BA54D9-980E-4035-820D-B5A0CF0EF8D8}"/>
                    </a:ext>
                  </a:extLst>
                </p:cNvPr>
                <p:cNvSpPr/>
                <p:nvPr/>
              </p:nvSpPr>
              <p:spPr bwMode="auto">
                <a:xfrm>
                  <a:off x="3637027" y="2613037"/>
                  <a:ext cx="787712" cy="787712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26" name="Picture 2" descr="GitHub - Appboy/appboy-xamarin-bindings: Xamarin bindings for the Braze  Android and iOS SDKs">
                  <a:extLst>
                    <a:ext uri="{FF2B5EF4-FFF2-40B4-BE49-F238E27FC236}">
                      <a16:creationId xmlns:a16="http://schemas.microsoft.com/office/drawing/2014/main" id="{C54D6F02-4052-4C4F-8D5A-02273E10C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3479" y="2599489"/>
                  <a:ext cx="814808" cy="814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3360DCA-F2A5-4E7A-A56B-797E8E8D632D}"/>
                </a:ext>
              </a:extLst>
            </p:cNvPr>
            <p:cNvGrpSpPr/>
            <p:nvPr/>
          </p:nvGrpSpPr>
          <p:grpSpPr>
            <a:xfrm>
              <a:off x="4714869" y="2272545"/>
              <a:ext cx="2282216" cy="491795"/>
              <a:chOff x="3640845" y="2841894"/>
              <a:chExt cx="2282216" cy="49179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F273233-A63D-4E45-B7E8-B7910C24BCE0}"/>
                  </a:ext>
                </a:extLst>
              </p:cNvPr>
              <p:cNvCxnSpPr>
                <a:cxnSpLocks/>
                <a:stCxn id="367" idx="6"/>
                <a:endCxn id="378" idx="2"/>
              </p:cNvCxnSpPr>
              <p:nvPr/>
            </p:nvCxnSpPr>
            <p:spPr>
              <a:xfrm>
                <a:off x="4132640" y="3087792"/>
                <a:ext cx="1298626" cy="0"/>
              </a:xfrm>
              <a:prstGeom prst="line">
                <a:avLst/>
              </a:prstGeom>
              <a:noFill/>
              <a:ln w="63500" cap="flat" cmpd="sng" algn="ctr">
                <a:solidFill>
                  <a:srgbClr val="0088EE"/>
                </a:solidFill>
                <a:prstDash val="solid"/>
                <a:headEnd type="none" w="lg" len="med"/>
                <a:tailEnd type="none" w="lg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C97950C0-CDF4-4AF1-8053-D07FBA9A9397}"/>
                  </a:ext>
                </a:extLst>
              </p:cNvPr>
              <p:cNvGrpSpPr/>
              <p:nvPr/>
            </p:nvGrpSpPr>
            <p:grpSpPr>
              <a:xfrm>
                <a:off x="3640845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66A2A328-7DBF-481C-8B88-A28800D92D05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68" name="Group 38">
                  <a:extLst>
                    <a:ext uri="{FF2B5EF4-FFF2-40B4-BE49-F238E27FC236}">
                      <a16:creationId xmlns:a16="http://schemas.microsoft.com/office/drawing/2014/main" id="{5B097888-16E4-415C-B45F-8A6C432028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69" name="AutoShape 37">
                    <a:extLst>
                      <a:ext uri="{FF2B5EF4-FFF2-40B4-BE49-F238E27FC236}">
                        <a16:creationId xmlns:a16="http://schemas.microsoft.com/office/drawing/2014/main" id="{1E00021A-B84A-4D56-97FF-16C8CBF3188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0" name="Freeform 39">
                    <a:extLst>
                      <a:ext uri="{FF2B5EF4-FFF2-40B4-BE49-F238E27FC236}">
                        <a16:creationId xmlns:a16="http://schemas.microsoft.com/office/drawing/2014/main" id="{33C5DBE4-1745-47BA-9A39-79767A425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1" name="Freeform 40">
                    <a:extLst>
                      <a:ext uri="{FF2B5EF4-FFF2-40B4-BE49-F238E27FC236}">
                        <a16:creationId xmlns:a16="http://schemas.microsoft.com/office/drawing/2014/main" id="{0BAF450B-9F74-4DED-8A94-09354DEE52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2" name="Freeform 41">
                    <a:extLst>
                      <a:ext uri="{FF2B5EF4-FFF2-40B4-BE49-F238E27FC236}">
                        <a16:creationId xmlns:a16="http://schemas.microsoft.com/office/drawing/2014/main" id="{B118058A-4019-4D51-BB0E-E4BFA91E6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3" name="Freeform 42">
                    <a:extLst>
                      <a:ext uri="{FF2B5EF4-FFF2-40B4-BE49-F238E27FC236}">
                        <a16:creationId xmlns:a16="http://schemas.microsoft.com/office/drawing/2014/main" id="{5E2B1833-1884-4C6C-B550-A13FEFDEE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4" name="Oval 43">
                    <a:extLst>
                      <a:ext uri="{FF2B5EF4-FFF2-40B4-BE49-F238E27FC236}">
                        <a16:creationId xmlns:a16="http://schemas.microsoft.com/office/drawing/2014/main" id="{7D518B94-FAEF-412C-8D10-84C513BF7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5" name="Oval 44">
                    <a:extLst>
                      <a:ext uri="{FF2B5EF4-FFF2-40B4-BE49-F238E27FC236}">
                        <a16:creationId xmlns:a16="http://schemas.microsoft.com/office/drawing/2014/main" id="{3B89B784-421F-40AA-89BD-F58FE7746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76" name="Oval 45">
                    <a:extLst>
                      <a:ext uri="{FF2B5EF4-FFF2-40B4-BE49-F238E27FC236}">
                        <a16:creationId xmlns:a16="http://schemas.microsoft.com/office/drawing/2014/main" id="{AF35C92D-C182-4330-8764-BF4C45D16D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7C9DC8F7-A3C8-4ECB-986A-4FC1A7023F45}"/>
                  </a:ext>
                </a:extLst>
              </p:cNvPr>
              <p:cNvGrpSpPr/>
              <p:nvPr/>
            </p:nvGrpSpPr>
            <p:grpSpPr>
              <a:xfrm>
                <a:off x="5431266" y="2841894"/>
                <a:ext cx="491795" cy="491795"/>
                <a:chOff x="8830394" y="2929277"/>
                <a:chExt cx="219652" cy="219652"/>
              </a:xfrm>
            </p:grpSpPr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AD4A1E3-A025-4972-99A1-9DE321157287}"/>
                    </a:ext>
                  </a:extLst>
                </p:cNvPr>
                <p:cNvSpPr/>
                <p:nvPr/>
              </p:nvSpPr>
              <p:spPr bwMode="auto">
                <a:xfrm>
                  <a:off x="8830394" y="2929277"/>
                  <a:ext cx="219652" cy="219652"/>
                </a:xfrm>
                <a:prstGeom prst="ellipse">
                  <a:avLst/>
                </a:prstGeom>
                <a:solidFill>
                  <a:srgbClr val="0078D4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379" name="Group 38">
                  <a:extLst>
                    <a:ext uri="{FF2B5EF4-FFF2-40B4-BE49-F238E27FC236}">
                      <a16:creationId xmlns:a16="http://schemas.microsoft.com/office/drawing/2014/main" id="{26AFC9E5-D0A4-47DE-ACA3-5D43168D12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857446" y="3002683"/>
                  <a:ext cx="165548" cy="72841"/>
                  <a:chOff x="5455" y="1805"/>
                  <a:chExt cx="375" cy="165"/>
                </a:xfrm>
              </p:grpSpPr>
              <p:sp>
                <p:nvSpPr>
                  <p:cNvPr id="380" name="AutoShape 37">
                    <a:extLst>
                      <a:ext uri="{FF2B5EF4-FFF2-40B4-BE49-F238E27FC236}">
                        <a16:creationId xmlns:a16="http://schemas.microsoft.com/office/drawing/2014/main" id="{C3E31CC9-0EC9-4458-992D-5D10C0E79F61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55" y="1805"/>
                    <a:ext cx="375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1" name="Freeform 39">
                    <a:extLst>
                      <a:ext uri="{FF2B5EF4-FFF2-40B4-BE49-F238E27FC236}">
                        <a16:creationId xmlns:a16="http://schemas.microsoft.com/office/drawing/2014/main" id="{FA5A3EDC-A9F7-40A6-A88B-15E6305B3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63"/>
                    <a:ext cx="108" cy="107"/>
                  </a:xfrm>
                  <a:custGeom>
                    <a:avLst/>
                    <a:gdLst>
                      <a:gd name="T0" fmla="*/ 83 w 108"/>
                      <a:gd name="T1" fmla="*/ 0 h 107"/>
                      <a:gd name="T2" fmla="*/ 108 w 108"/>
                      <a:gd name="T3" fmla="*/ 24 h 107"/>
                      <a:gd name="T4" fmla="*/ 25 w 108"/>
                      <a:gd name="T5" fmla="*/ 107 h 107"/>
                      <a:gd name="T6" fmla="*/ 0 w 108"/>
                      <a:gd name="T7" fmla="*/ 82 h 107"/>
                      <a:gd name="T8" fmla="*/ 83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83" y="0"/>
                        </a:moveTo>
                        <a:lnTo>
                          <a:pt x="108" y="24"/>
                        </a:lnTo>
                        <a:lnTo>
                          <a:pt x="25" y="107"/>
                        </a:lnTo>
                        <a:lnTo>
                          <a:pt x="0" y="82"/>
                        </a:ln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2" name="Freeform 40">
                    <a:extLst>
                      <a:ext uri="{FF2B5EF4-FFF2-40B4-BE49-F238E27FC236}">
                        <a16:creationId xmlns:a16="http://schemas.microsoft.com/office/drawing/2014/main" id="{AFA17A81-29A2-407A-8818-2C482F60A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2" y="1805"/>
                    <a:ext cx="108" cy="107"/>
                  </a:xfrm>
                  <a:custGeom>
                    <a:avLst/>
                    <a:gdLst>
                      <a:gd name="T0" fmla="*/ 108 w 108"/>
                      <a:gd name="T1" fmla="*/ 82 h 107"/>
                      <a:gd name="T2" fmla="*/ 83 w 108"/>
                      <a:gd name="T3" fmla="*/ 107 h 107"/>
                      <a:gd name="T4" fmla="*/ 0 w 108"/>
                      <a:gd name="T5" fmla="*/ 25 h 107"/>
                      <a:gd name="T6" fmla="*/ 25 w 108"/>
                      <a:gd name="T7" fmla="*/ 0 h 107"/>
                      <a:gd name="T8" fmla="*/ 108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108" y="82"/>
                        </a:moveTo>
                        <a:lnTo>
                          <a:pt x="83" y="10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lnTo>
                          <a:pt x="108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3" name="Freeform 41">
                    <a:extLst>
                      <a:ext uri="{FF2B5EF4-FFF2-40B4-BE49-F238E27FC236}">
                        <a16:creationId xmlns:a16="http://schemas.microsoft.com/office/drawing/2014/main" id="{AF386E3E-848C-4CE6-9333-C684B2811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63"/>
                    <a:ext cx="108" cy="107"/>
                  </a:xfrm>
                  <a:custGeom>
                    <a:avLst/>
                    <a:gdLst>
                      <a:gd name="T0" fmla="*/ 25 w 108"/>
                      <a:gd name="T1" fmla="*/ 0 h 107"/>
                      <a:gd name="T2" fmla="*/ 0 w 108"/>
                      <a:gd name="T3" fmla="*/ 24 h 107"/>
                      <a:gd name="T4" fmla="*/ 83 w 108"/>
                      <a:gd name="T5" fmla="*/ 107 h 107"/>
                      <a:gd name="T6" fmla="*/ 108 w 108"/>
                      <a:gd name="T7" fmla="*/ 82 h 107"/>
                      <a:gd name="T8" fmla="*/ 25 w 108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25" y="0"/>
                        </a:moveTo>
                        <a:lnTo>
                          <a:pt x="0" y="24"/>
                        </a:lnTo>
                        <a:lnTo>
                          <a:pt x="83" y="107"/>
                        </a:lnTo>
                        <a:lnTo>
                          <a:pt x="108" y="82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4" name="Freeform 42">
                    <a:extLst>
                      <a:ext uri="{FF2B5EF4-FFF2-40B4-BE49-F238E27FC236}">
                        <a16:creationId xmlns:a16="http://schemas.microsoft.com/office/drawing/2014/main" id="{2D312980-4BA7-4042-BCCC-9315405F6D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5" y="1805"/>
                    <a:ext cx="108" cy="107"/>
                  </a:xfrm>
                  <a:custGeom>
                    <a:avLst/>
                    <a:gdLst>
                      <a:gd name="T0" fmla="*/ 0 w 108"/>
                      <a:gd name="T1" fmla="*/ 82 h 107"/>
                      <a:gd name="T2" fmla="*/ 25 w 108"/>
                      <a:gd name="T3" fmla="*/ 107 h 107"/>
                      <a:gd name="T4" fmla="*/ 108 w 108"/>
                      <a:gd name="T5" fmla="*/ 25 h 107"/>
                      <a:gd name="T6" fmla="*/ 83 w 108"/>
                      <a:gd name="T7" fmla="*/ 0 h 107"/>
                      <a:gd name="T8" fmla="*/ 0 w 108"/>
                      <a:gd name="T9" fmla="*/ 82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8" h="107">
                        <a:moveTo>
                          <a:pt x="0" y="82"/>
                        </a:moveTo>
                        <a:lnTo>
                          <a:pt x="25" y="107"/>
                        </a:lnTo>
                        <a:lnTo>
                          <a:pt x="108" y="25"/>
                        </a:lnTo>
                        <a:lnTo>
                          <a:pt x="83" y="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5" name="Oval 43">
                    <a:extLst>
                      <a:ext uri="{FF2B5EF4-FFF2-40B4-BE49-F238E27FC236}">
                        <a16:creationId xmlns:a16="http://schemas.microsoft.com/office/drawing/2014/main" id="{CA41C2B6-435E-45EF-85D8-914E308DB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5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6" name="Oval 44">
                    <a:extLst>
                      <a:ext uri="{FF2B5EF4-FFF2-40B4-BE49-F238E27FC236}">
                        <a16:creationId xmlns:a16="http://schemas.microsoft.com/office/drawing/2014/main" id="{A51A7839-2861-42F2-ABCE-963050AB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8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  <p:sp>
                <p:nvSpPr>
                  <p:cNvPr id="387" name="Oval 45">
                    <a:extLst>
                      <a:ext uri="{FF2B5EF4-FFF2-40B4-BE49-F238E27FC236}">
                        <a16:creationId xmlns:a16="http://schemas.microsoft.com/office/drawing/2014/main" id="{AA303721-6AA5-49E6-ABF5-880FA2AC3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72" y="1870"/>
                    <a:ext cx="35" cy="35"/>
                  </a:xfrm>
                  <a:prstGeom prst="ellipse">
                    <a:avLst/>
                  </a:prstGeom>
                  <a:solidFill>
                    <a:srgbClr val="50E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</a:endParaRPr>
                  </a:p>
                </p:txBody>
              </p:sp>
            </p:grp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EAB291E-4CEE-4AA3-9A1F-01AF7093B0E2}"/>
                </a:ext>
              </a:extLst>
            </p:cNvPr>
            <p:cNvGrpSpPr/>
            <p:nvPr/>
          </p:nvGrpSpPr>
          <p:grpSpPr>
            <a:xfrm>
              <a:off x="5515161" y="1580678"/>
              <a:ext cx="684783" cy="684783"/>
              <a:chOff x="5309155" y="1725451"/>
              <a:chExt cx="684783" cy="68478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79CCACE-059E-42AD-BF48-8DAEBBE9990C}"/>
                  </a:ext>
                </a:extLst>
              </p:cNvPr>
              <p:cNvSpPr/>
              <p:nvPr/>
            </p:nvSpPr>
            <p:spPr bwMode="auto">
              <a:xfrm>
                <a:off x="5309155" y="1725451"/>
                <a:ext cx="684783" cy="684783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EF3E2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02" name="Graphic 246">
                <a:extLst>
                  <a:ext uri="{FF2B5EF4-FFF2-40B4-BE49-F238E27FC236}">
                    <a16:creationId xmlns:a16="http://schemas.microsoft.com/office/drawing/2014/main" id="{266D72E0-A041-4D76-B3BF-53F267209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5436172" y="1852468"/>
                <a:ext cx="430748" cy="43074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7FC92-CB2B-453A-866F-C31367D6904E}"/>
              </a:ext>
            </a:extLst>
          </p:cNvPr>
          <p:cNvGrpSpPr/>
          <p:nvPr/>
        </p:nvGrpSpPr>
        <p:grpSpPr>
          <a:xfrm>
            <a:off x="3815253" y="3600535"/>
            <a:ext cx="8750789" cy="1629480"/>
            <a:chOff x="1100628" y="3515909"/>
            <a:chExt cx="8750789" cy="162948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C8B0628-1C52-4398-8AD0-6FAEA5D6AC99}"/>
                </a:ext>
              </a:extLst>
            </p:cNvPr>
            <p:cNvGrpSpPr/>
            <p:nvPr/>
          </p:nvGrpSpPr>
          <p:grpSpPr>
            <a:xfrm>
              <a:off x="2821849" y="3648015"/>
              <a:ext cx="7029568" cy="1497374"/>
              <a:chOff x="3045160" y="3648015"/>
              <a:chExt cx="7029568" cy="149737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C4E8355-573D-4EAF-9134-2E16E742D6DF}"/>
                  </a:ext>
                </a:extLst>
              </p:cNvPr>
              <p:cNvGrpSpPr/>
              <p:nvPr/>
            </p:nvGrpSpPr>
            <p:grpSpPr>
              <a:xfrm>
                <a:off x="3045160" y="3648015"/>
                <a:ext cx="7029568" cy="1206865"/>
                <a:chOff x="3045160" y="3749615"/>
                <a:chExt cx="7029568" cy="1206865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15C4F9-4A01-46F4-B34D-60A0EF6AAFFD}"/>
                    </a:ext>
                  </a:extLst>
                </p:cNvPr>
                <p:cNvSpPr txBox="1"/>
                <p:nvPr/>
              </p:nvSpPr>
              <p:spPr>
                <a:xfrm>
                  <a:off x="5140593" y="3749615"/>
                  <a:ext cx="4934135" cy="116955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6600" spc="-143" dirty="0">
                      <a:solidFill>
                        <a:schemeClr val="bg1"/>
                      </a:solidFill>
                      <a:latin typeface="MarkPro" panose="020B0504020101010102" pitchFamily="34" charset="0"/>
                      <a:ea typeface="Inter" panose="020B0502030000000004" pitchFamily="34" charset="0"/>
                      <a:cs typeface="Mark OT Light" charset="0"/>
                    </a:rPr>
                    <a:t>to</a:t>
                  </a:r>
                  <a:r>
                    <a:rPr lang="en-GB" sz="7000" spc="-143" dirty="0">
                      <a:solidFill>
                        <a:srgbClr val="4F5C62"/>
                      </a:solidFill>
                      <a:latin typeface="Inter SemiBold" panose="020B0502030000000004" pitchFamily="34" charset="0"/>
                      <a:ea typeface="Inter SemiBold" panose="020B0502030000000004" pitchFamily="34" charset="0"/>
                      <a:cs typeface="Mark OT Light" charset="0"/>
                    </a:rPr>
                    <a:t> </a:t>
                  </a:r>
                  <a:r>
                    <a:rPr lang="en-GB" sz="7000" spc="-143" dirty="0">
                      <a:solidFill>
                        <a:srgbClr val="4EE4FD"/>
                      </a:solidFill>
                      <a:latin typeface="Segoe UI" panose="020B0502040204020203" pitchFamily="34" charset="0"/>
                      <a:ea typeface="Inter SemiBold" panose="020B0502030000000004" pitchFamily="34" charset="0"/>
                      <a:cs typeface="Segoe UI" panose="020B0502040204020203" pitchFamily="34" charset="0"/>
                    </a:rPr>
                    <a:t>Synapse</a:t>
                  </a:r>
                  <a:endParaRPr lang="en-GB" sz="7000" spc="-143" dirty="0">
                    <a:solidFill>
                      <a:srgbClr val="4EE4FD"/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98" name="Picture 4">
                  <a:extLst>
                    <a:ext uri="{FF2B5EF4-FFF2-40B4-BE49-F238E27FC236}">
                      <a16:creationId xmlns:a16="http://schemas.microsoft.com/office/drawing/2014/main" id="{3B7F5509-1F7F-485C-9DB3-0A93C25765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5160" y="4042920"/>
                  <a:ext cx="1978607" cy="91356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31FD77F-9088-4312-8017-690C6C33EE2B}"/>
                  </a:ext>
                </a:extLst>
              </p:cNvPr>
              <p:cNvSpPr txBox="1"/>
              <p:nvPr/>
            </p:nvSpPr>
            <p:spPr>
              <a:xfrm>
                <a:off x="3860225" y="4683724"/>
                <a:ext cx="424550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400" spc="-143" dirty="0">
                    <a:solidFill>
                      <a:schemeClr val="bg1"/>
                    </a:solidFill>
                    <a:latin typeface="MarkPro" panose="020B0504020101010102" pitchFamily="34" charset="0"/>
                    <a:ea typeface="Inter" panose="020B0502030000000004" pitchFamily="34" charset="0"/>
                    <a:cs typeface="Mark OT Light" charset="0"/>
                  </a:rPr>
                  <a:t>with Autoloader</a:t>
                </a:r>
                <a:endParaRPr lang="en-GB" sz="2400" spc="-143" dirty="0">
                  <a:solidFill>
                    <a:srgbClr val="4EE4FD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DB9AF72-C4E5-4136-9B11-CE1500F1031D}"/>
                </a:ext>
              </a:extLst>
            </p:cNvPr>
            <p:cNvGrpSpPr/>
            <p:nvPr/>
          </p:nvGrpSpPr>
          <p:grpSpPr>
            <a:xfrm>
              <a:off x="1100628" y="3515909"/>
              <a:ext cx="1988623" cy="785998"/>
              <a:chOff x="1864934" y="4265066"/>
              <a:chExt cx="1988623" cy="78599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42B59B-E47B-4EC0-BC3F-5883D1DAB862}"/>
                  </a:ext>
                </a:extLst>
              </p:cNvPr>
              <p:cNvSpPr/>
              <p:nvPr/>
            </p:nvSpPr>
            <p:spPr>
              <a:xfrm rot="21399419">
                <a:off x="1864934" y="4463138"/>
                <a:ext cx="1724060" cy="414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itle 3">
                <a:extLst>
                  <a:ext uri="{FF2B5EF4-FFF2-40B4-BE49-F238E27FC236}">
                    <a16:creationId xmlns:a16="http://schemas.microsoft.com/office/drawing/2014/main" id="{91C751B8-3FC2-4A2B-8A20-000F61BF51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960" y="4265066"/>
                <a:ext cx="1883597" cy="785998"/>
              </a:xfrm>
              <a:prstGeom prst="rect">
                <a:avLst/>
              </a:prstGeom>
              <a:effectLst>
                <a:outerShdw blurRad="482600" dist="38100" dir="2700000" algn="tl" rotWithShape="0">
                  <a:srgbClr val="0070C0">
                    <a:alpha val="40000"/>
                  </a:srgb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500" spc="120" dirty="0">
                    <a:solidFill>
                      <a:srgbClr val="0078D4"/>
                    </a:solidFill>
                    <a:latin typeface="MarkPro-Bold" panose="020B0804020101010102" pitchFamily="34" charset="0"/>
                    <a:ea typeface="Inter SemiBold" panose="020B0502030000000004" pitchFamily="34" charset="0"/>
                    <a:cs typeface="Mark OT Light" charset="0"/>
                  </a:rPr>
                  <a:t>ILLUSTRATION</a:t>
                </a:r>
                <a:endParaRPr lang="en-GB" sz="1500" spc="120" dirty="0">
                  <a:solidFill>
                    <a:srgbClr val="0078D4"/>
                  </a:solidFill>
                  <a:latin typeface="MarkPro-Bold" panose="020B0804020101010102" pitchFamily="34" charset="0"/>
                  <a:ea typeface="Segoe UI Black" panose="020B0A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64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71</Words>
  <Application>Microsoft Office PowerPoint</Application>
  <PresentationFormat>Custom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73</cp:revision>
  <dcterms:created xsi:type="dcterms:W3CDTF">2020-08-03T14:18:30Z</dcterms:created>
  <dcterms:modified xsi:type="dcterms:W3CDTF">2020-11-27T00:02:52Z</dcterms:modified>
</cp:coreProperties>
</file>