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72368" autoAdjust="0"/>
  </p:normalViewPr>
  <p:slideViewPr>
    <p:cSldViewPr snapToGrid="0">
      <p:cViewPr varScale="1">
        <p:scale>
          <a:sx n="59" d="100"/>
          <a:sy n="59" d="100"/>
        </p:scale>
        <p:origin x="16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D97B-76C8-4FB3-845C-729951760B01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A93C5-5B66-4CB6-9E7F-6F7C87D7B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9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name is Steven Ma. Today I’d like to share my plan to reproduce a recent paper, “Classically Estimating Observables of Noiseless Quantum Circuits,” published in 2024.</a:t>
            </a:r>
            <a:br>
              <a:rPr lang="en-US" altLang="zh-CN" dirty="0"/>
            </a:br>
            <a:r>
              <a:rPr lang="en-US" altLang="zh-CN" dirty="0"/>
              <a:t>The main question the paper asks is: </a:t>
            </a:r>
            <a:r>
              <a:rPr lang="en-US" altLang="zh-CN" b="1" dirty="0"/>
              <a:t>Can we efficiently estimate expectation values in large quantum circuits using only classical computers, even if the circuits have no noise?</a:t>
            </a:r>
            <a:r>
              <a:rPr lang="en-US" altLang="zh-CN" dirty="0"/>
              <a:t> (pause)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3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My project is to </a:t>
            </a:r>
            <a:r>
              <a:rPr lang="en-US" altLang="zh-CN" b="1" dirty="0"/>
              <a:t>reproduce the main results and error-vs-depth curves</a:t>
            </a:r>
            <a:r>
              <a:rPr lang="en-US" altLang="zh-CN" dirty="0"/>
              <a:t> in Python, using the same kind of circuit settings.</a:t>
            </a:r>
          </a:p>
          <a:p>
            <a:r>
              <a:rPr lang="en-US" altLang="zh-CN" dirty="0"/>
              <a:t>I’ll also try to apply this to optimization settings like variational quantum algorithms, to see if the truncation trick can accelerate training. (pause)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7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main reference is the 2024 </a:t>
            </a:r>
            <a:r>
              <a:rPr lang="en-US" altLang="zh-CN" dirty="0" err="1"/>
              <a:t>arXiv</a:t>
            </a:r>
            <a:r>
              <a:rPr lang="en-US" altLang="zh-CN" dirty="0"/>
              <a:t> preprint by Angrisani et al.</a:t>
            </a:r>
            <a:br>
              <a:rPr lang="en-US" altLang="zh-CN" dirty="0"/>
            </a:br>
            <a:r>
              <a:rPr lang="en-US" altLang="zh-CN" dirty="0"/>
              <a:t>That’s all for my presentation—thank you for listening! I’m happy to take questions or discuss any details.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2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know that, in general, simulating quantum circuits is believed to be exponentially hard on classical computers. But in practice, especially in near-term quantum algorithms, we often just need the </a:t>
            </a:r>
            <a:r>
              <a:rPr lang="en-US" altLang="zh-CN" b="1" dirty="0"/>
              <a:t>expectation value of an observable</a:t>
            </a:r>
            <a:r>
              <a:rPr lang="en-US" altLang="zh-CN" dirty="0"/>
              <a:t>—not the full quantum state.</a:t>
            </a:r>
            <a:br>
              <a:rPr lang="en-US" altLang="zh-CN" dirty="0"/>
            </a:br>
            <a:r>
              <a:rPr lang="en-US" altLang="zh-CN" dirty="0"/>
              <a:t>If we can estimate this expectation value classically and efficiently, it helps benchmark quantum devices and understand where quantum advantage really starts. (pause)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The main idea in this paper is actually quite simple: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Work in the </a:t>
            </a:r>
            <a:r>
              <a:rPr lang="en-US" altLang="zh-CN" b="1" dirty="0"/>
              <a:t>Heisenberg picture</a:t>
            </a:r>
            <a:r>
              <a:rPr lang="en-US" altLang="zh-CN" dirty="0"/>
              <a:t> (so we propagate observables backward instead of propagate state forward).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Expand the observable in the Pauli basis, then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After each circuit layer, only keep Pauli terms with weight up to k</a:t>
            </a:r>
            <a:r>
              <a:rPr lang="en-US" altLang="zh-CN" dirty="0"/>
              <a:t> (where weight means the number of non-identity components in the Pauli string).</a:t>
            </a:r>
            <a:br>
              <a:rPr lang="en-US" altLang="zh-CN" dirty="0"/>
            </a:br>
            <a:r>
              <a:rPr lang="en-US" altLang="zh-CN" dirty="0"/>
              <a:t>The paper shows that, in so-called </a:t>
            </a:r>
            <a:r>
              <a:rPr lang="en-US" altLang="zh-CN" b="1" dirty="0"/>
              <a:t>“locally scrambling”</a:t>
            </a:r>
            <a:r>
              <a:rPr lang="en-US" altLang="zh-CN" dirty="0"/>
              <a:t> circuits, the high-weight Pauli terms contribute exponentially less to the expectation value, so it’s safe to drop them. (pause)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0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The algorithm works as follows: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Expand</a:t>
            </a:r>
            <a:r>
              <a:rPr lang="en-US" altLang="zh-CN" dirty="0"/>
              <a:t> the observable in the Pauli basis.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Iteratively propagate</a:t>
            </a:r>
            <a:r>
              <a:rPr lang="en-US" altLang="zh-CN" dirty="0"/>
              <a:t> this observable backward through each circuit layer, each time applying the circuit unitary and </a:t>
            </a:r>
            <a:r>
              <a:rPr lang="en-US" altLang="zh-CN" b="1" dirty="0"/>
              <a:t>truncating</a:t>
            </a:r>
            <a:r>
              <a:rPr lang="en-US" altLang="zh-CN" dirty="0"/>
              <a:t> to keep only low-weight Pauli terms.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After all layers</a:t>
            </a:r>
            <a:r>
              <a:rPr lang="en-US" altLang="zh-CN" dirty="0"/>
              <a:t>, compute the expectation value by taking the trace with the initial state.</a:t>
            </a:r>
          </a:p>
          <a:p>
            <a:pPr>
              <a:buFont typeface="+mj-lt"/>
              <a:buNone/>
            </a:pPr>
            <a:r>
              <a:rPr lang="en-US" altLang="zh-CN" dirty="0"/>
              <a:t>On the slide, you can see the tree-like propagation; but because of truncation, the number of terms stays manageable, and the whole process is efficient.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4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is a simple example of 3 qubit 3 layer circuit</a:t>
            </a:r>
          </a:p>
          <a:p>
            <a:r>
              <a:rPr lang="en-US" altLang="zh-CN" dirty="0"/>
              <a:t>Say the observable of interest is X1, as we propagate back, the final observable is …</a:t>
            </a:r>
          </a:p>
          <a:p>
            <a:r>
              <a:rPr lang="en-US" altLang="zh-CN" dirty="0"/>
              <a:t>It contains </a:t>
            </a:r>
            <a:r>
              <a:rPr lang="en-US" altLang="zh-CN" dirty="0" err="1"/>
              <a:t>pauli</a:t>
            </a:r>
            <a:r>
              <a:rPr lang="en-US" altLang="zh-CN" dirty="0"/>
              <a:t> term of weight equals to 2 and 3. </a:t>
            </a:r>
          </a:p>
          <a:p>
            <a:r>
              <a:rPr lang="en-US" altLang="zh-CN" dirty="0"/>
              <a:t>In larger and more complicated </a:t>
            </a:r>
            <a:r>
              <a:rPr lang="en-US" altLang="zh-CN" dirty="0" err="1"/>
              <a:t>circuitWe</a:t>
            </a:r>
            <a:r>
              <a:rPr lang="en-US" altLang="zh-CN" dirty="0"/>
              <a:t> can drop the terms with weight = 3 without losing too much information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7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The main theorem gives a bound on the mean squared error (MSE),.</a:t>
            </a:r>
          </a:p>
          <a:p>
            <a:r>
              <a:rPr lang="en-US" altLang="zh-CN" dirty="0"/>
              <a:t>That means, if we pick k as something like the logarithm of the error tolerance, the error drops exponentially as k increases. So we get a very good approximation with just moderate k. (pause)</a:t>
            </a:r>
          </a:p>
          <a:p>
            <a:r>
              <a:rPr lang="en-US" altLang="zh-CN" dirty="0"/>
              <a:t>The authors later shows this bound is too conservative.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3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Time and space complexity</a:t>
            </a:r>
            <a:r>
              <a:rPr lang="en-US" altLang="zh-CN" dirty="0"/>
              <a:t> is roughly </a:t>
            </a:r>
            <a:r>
              <a:rPr lang="en-US" altLang="zh-CN" b="1" dirty="0" err="1"/>
              <a:t>n^k</a:t>
            </a:r>
            <a:r>
              <a:rPr lang="en-US" altLang="zh-CN" b="1" dirty="0"/>
              <a:t> times the circuit depth L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If you want a fixed error (constant epsilon and delta), the whole thing is polynomial in the number of qubits and circuit depth.</a:t>
            </a:r>
          </a:p>
          <a:p>
            <a:r>
              <a:rPr lang="en-US" altLang="zh-CN" dirty="0"/>
              <a:t>On circuit with locally-scrambling property, the algorithm is much more efficient than light-cone state vector method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18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authors tried their method on a really tough example: a 64-qubit, 2D circuit (SU(4) gates)</a:t>
            </a:r>
          </a:p>
          <a:p>
            <a:r>
              <a:rPr lang="en-US" altLang="zh-CN" dirty="0"/>
              <a:t>Tensor network is not cable of handling such circuit</a:t>
            </a:r>
            <a:br>
              <a:rPr lang="en-US" altLang="zh-CN" dirty="0"/>
            </a:br>
            <a:r>
              <a:rPr lang="en-US" altLang="zh-CN" dirty="0"/>
              <a:t>With just </a:t>
            </a:r>
            <a:r>
              <a:rPr lang="en-US" altLang="zh-CN" b="1" dirty="0"/>
              <a:t>k=3</a:t>
            </a:r>
            <a:r>
              <a:rPr lang="en-US" altLang="zh-CN" dirty="0"/>
              <a:t> (keeping only up to 3-body Pauli terms), the MSE drops below 10⁻³, </a:t>
            </a:r>
          </a:p>
          <a:p>
            <a:r>
              <a:rPr lang="en-US" altLang="zh-CN" dirty="0"/>
              <a:t>Even on a standard laptop, the simulation time remains reasonable.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Here are the main numerical results for 64 qubits staircase SU4 circuit.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altLang="zh-CN" dirty="0"/>
              <a:t>As the circuit gets deeper, the mean squared error drops exponentially with increasing Pauli truncation weight k. Even with just k=3, the error quickly goes below 10−3.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altLang="zh-CN" dirty="0"/>
              <a:t>Simulation times are practical—even for 64 qubits, the runtime is about 10 seconds for three layers on a standard laptop.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Both"/>
              <a:tabLst/>
              <a:defRPr/>
            </a:pPr>
            <a:r>
              <a:rPr lang="en-US" altLang="zh-CN" dirty="0"/>
              <a:t>Most Pauli operators quickly become high-weight, but their contribution drops off exponentially. This is why the low-weight truncation works so well.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 overall, this method is both accurate and efficient for large circuits.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A93C5-5B66-4CB6-9E7F-6F7C87D7BC9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6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D223-9AD7-9B82-ACF6-BDFA92E4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04D60-64B5-6C16-EC8C-D5AE2437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D2B33-E641-8A44-1761-A29D81EB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6EE3C-7BFF-8815-3CFB-37C57469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D8174-5B5E-AF0A-3ECE-03A0B00B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9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5394A-EAF1-94FE-474E-1AA36A2A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6D5C5-6201-467D-C8CB-DAF118678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FB416-00A9-7720-C2D6-FD419241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02F1C-9468-9E1D-6D0A-8DA2455B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04E53-3953-0032-94F2-A6F1C482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71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96FD81-281E-19F0-4858-FA66B73BE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E9F3CD-BEF7-FE9C-B6E8-B0161DF7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D8AFF-4C56-16E1-1F19-E309D181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F6DCE-DEE4-DBCF-F5CA-45D16D0C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C00B5F-98D2-8996-37B9-8506FA0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0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90479-43E1-C86E-9338-E53F52A1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73E9E-E08F-E437-815A-35749764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9EC09-79A9-3367-D4CB-000482C3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933CD-3C17-2C56-1901-E7EF248F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05417-D453-82E5-B010-24C9FD6C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5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3973B-1C68-BA36-02DC-1787C81B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3D276-DA91-2ADF-4C0A-999222AD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D1B7-6C17-8BF6-DEB2-58031C3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B56E1-DFD2-0D3F-5F99-C6F5F12A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FA732-09D1-DBBC-1603-120618F1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8D0A-BEB9-71E7-2DE6-A6FAAE5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E28979-9CFF-0444-D9CA-90D4558A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D509BD-5CB6-E888-7D07-4256CE78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62231-EFD1-8F92-A078-159F8A0E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32786-674F-0622-71B8-5DF5624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FAEC0-D99A-FDA0-BBE5-2B5ABB87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63D7D-D666-1662-A9C8-5DB13F55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A5D326-069C-0384-30D1-329DD4F79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FA3A4-CE34-392E-62A6-0A89D1DF3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F877E8-F50E-5738-F592-387629AC6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77532-3035-10A0-E670-68038774E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1B3627-C7CA-2D15-FE35-2596BC31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E5C602-C243-F09A-23E8-104B58D4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70381-A8B7-EAFF-95D6-6E538FB0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2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C3DD9-2341-82B4-95CB-09007BB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12D3F-4A08-971F-1DD7-3802B599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F10E4-2802-BB4C-7762-D41A0EE4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2C3B4C-7E1A-6EA9-6C35-660C63E2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7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B3C6BD-5A15-A3DD-1CDA-BE033B1C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58880-4A8D-5FE0-688C-9FD7A687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57106-7E9A-8454-D24E-5DA31C19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7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C613-32BC-6348-4DEB-2D9B3AB1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91479-CEBE-5D38-FABA-36A0D02A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A5D5F-E1BA-A9EA-7C38-246B3DF68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61E38-30E1-75B9-148E-70AF0911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61FFF0-AA0F-9B50-7813-B8267DE8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DC0B0-8301-575B-F62C-E4871FE2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08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B176B-A164-887C-77DC-427E5C81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9D84C-D45B-52A4-E9DA-96FFF0E85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E741A3-B403-F639-E0BD-5FAF4603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A8F27-9E4F-444C-616E-9BEE243E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408EB-344B-14C9-BD51-3D17A13B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3EF72-7EC3-86A8-2E0B-13DE9A88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1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ED5E0-9FB7-8D96-64E5-390F2FD5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1BFC1-2E5A-3AE4-DD59-80B7C906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78A49-BE60-169D-B321-B798A846D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D3C56-4168-4674-A195-CDE73CFAD2E6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32C7B-39F2-FC52-A6EE-81BF4ED2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149E4-B998-4381-2B88-8E3A31A3A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DD18F1-1539-413E-BB00-ECB24D242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7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F6270-0CFB-BCB4-42EB-149DF1522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682" y="608795"/>
            <a:ext cx="9144000" cy="2306637"/>
          </a:xfrm>
        </p:spPr>
        <p:txBody>
          <a:bodyPr>
            <a:normAutofit/>
          </a:bodyPr>
          <a:lstStyle/>
          <a:p>
            <a:r>
              <a:rPr lang="en-US" altLang="zh-CN" dirty="0"/>
              <a:t>Classical Simulation of Quantum Circuit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E6FE9B-4B5A-3146-EFA3-176E024FF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Armando Angrisani · Alexander </a:t>
            </a:r>
            <a:r>
              <a:rPr lang="en-US" altLang="zh-CN" dirty="0" err="1"/>
              <a:t>Schmidhuber</a:t>
            </a:r>
            <a:r>
              <a:rPr lang="en-US" altLang="zh-CN" dirty="0"/>
              <a:t> · Manuel S. Rudolph · M. Cerezo · Zoë Holmes · Hsin‑Yuan Huang (2024)</a:t>
            </a:r>
          </a:p>
          <a:p>
            <a:r>
              <a:rPr lang="en-US" altLang="zh-CN" dirty="0"/>
              <a:t>Presenter: Steven Ma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00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9CF57-EE44-0B08-4E39-666A167A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Reproduction &amp; Extension 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F8B45-9C23-561F-BEE5-711D5192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Python to reproduce Figures similar to previous page.</a:t>
            </a:r>
          </a:p>
          <a:p>
            <a:r>
              <a:rPr lang="en-US" altLang="zh-CN" dirty="0"/>
              <a:t>Perform optimization problems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42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B4EC-F7AE-BF1A-316B-B8880F0B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6AEB8-F48A-C246-7C8A-AD606E6E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H.-K. Zhang, S. Liu, and S.-X. Zhang, "Absence of barren plateaus in finite local-depth circuits with long-range entanglement," arXiv:2404.07003 (2024).</a:t>
            </a:r>
          </a:p>
          <a:p>
            <a:r>
              <a:rPr lang="en-US" altLang="zh-CN" dirty="0"/>
              <a:t>A. Angrisani, A. </a:t>
            </a:r>
            <a:r>
              <a:rPr lang="en-US" altLang="zh-CN" dirty="0" err="1"/>
              <a:t>Schmidhuber</a:t>
            </a:r>
            <a:r>
              <a:rPr lang="en-US" altLang="zh-CN" dirty="0"/>
              <a:t>, M. S. Rudolph, M. Cerezo, Z. Holmes, and H.-Y. Huang, "Classically estimating observables of noiseless quantum circuits," arXiv:2409.01706 (2024).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61D30-56D3-EDD8-F946-EE4C4E1B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506BC-8B86-D1E2-1E3E-F9519646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0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104A-DDDA-5375-161C-D6107672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2E775-9F04-6F2E-1D4A-987255E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Quantum circuits</a:t>
            </a:r>
            <a:r>
              <a:rPr lang="en-US" altLang="zh-CN" dirty="0"/>
              <a:t> are intractable to simulate classically in general</a:t>
            </a:r>
          </a:p>
          <a:p>
            <a:r>
              <a:rPr lang="en-US" altLang="zh-CN" dirty="0"/>
              <a:t>For many NISQ algorithms, having access to ⟨O⟩ expectation values is highly useful</a:t>
            </a:r>
          </a:p>
          <a:p>
            <a:r>
              <a:rPr lang="en-US" altLang="zh-CN" dirty="0"/>
              <a:t>Key question: </a:t>
            </a:r>
            <a:r>
              <a:rPr lang="en-US" altLang="zh-CN" b="1" dirty="0"/>
              <a:t>Can we estimate ⟨O⟩ efficiently on classical Computer?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2B1C62-09F6-A836-4D3E-9FCD960A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Yet, estimating expectation values of observables is central to quantum algorithms and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2E7C6-1809-987E-0958-F3BBB663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Idea – Low Weight Pauli Propagation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33533-122B-3414-C29C-56B8C111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in the Heisenberg picture</a:t>
            </a:r>
          </a:p>
          <a:p>
            <a:r>
              <a:rPr lang="en-US" altLang="zh-CN" dirty="0"/>
              <a:t>After each layer </a:t>
            </a:r>
            <a:r>
              <a:rPr lang="en-US" altLang="zh-CN" dirty="0" err="1"/>
              <a:t>Uj</a:t>
            </a:r>
            <a:r>
              <a:rPr lang="en-US" altLang="zh-CN" dirty="0"/>
              <a:t>, truncate all Pauli terms with weight &gt; k </a:t>
            </a:r>
            <a:r>
              <a:rPr lang="zh-CN" altLang="en-US" dirty="0"/>
              <a:t>（</a:t>
            </a:r>
            <a:r>
              <a:rPr lang="en-US" altLang="zh-CN" dirty="0"/>
              <a:t>weight is number of non-identity terms in expansion)</a:t>
            </a:r>
          </a:p>
          <a:p>
            <a:r>
              <a:rPr lang="en-US" altLang="zh-CN" dirty="0"/>
              <a:t>High‑weight contributions are </a:t>
            </a:r>
            <a:r>
              <a:rPr lang="en-US" altLang="zh-CN" i="1" dirty="0"/>
              <a:t>provably</a:t>
            </a:r>
            <a:r>
              <a:rPr lang="en-US" altLang="zh-CN" dirty="0"/>
              <a:t> suppressed for locally scrambling layers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00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F4CB7F-4A55-D493-B9A5-E59C148F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/>
              <a:t>Algorithm Workflow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6564A-B56F-8D69-717D-75E2D79F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29" y="2957665"/>
            <a:ext cx="4797671" cy="334637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A5320A-B6EF-9BBD-3F67-B3DCB7A83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2505" y="3532272"/>
            <a:ext cx="5828261" cy="21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5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42CA5-7B77-B122-0618-E03EACF2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Simple Example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F2A56-B546-DD60-722E-3A39FDD1B2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3194"/>
          <a:stretch>
            <a:fillRect/>
          </a:stretch>
        </p:blipFill>
        <p:spPr>
          <a:xfrm>
            <a:off x="5420413" y="1984808"/>
            <a:ext cx="6544959" cy="4387525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E382B6-094D-434C-1954-57049D814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3606" r="-2" b="9063"/>
          <a:stretch>
            <a:fillRect/>
          </a:stretch>
        </p:blipFill>
        <p:spPr>
          <a:xfrm>
            <a:off x="488731" y="1984808"/>
            <a:ext cx="3811720" cy="25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7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1303E0-E961-AB2E-5248-E5269FFE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/>
              <a:t>Mean Squared Error</a:t>
            </a:r>
            <a:endParaRPr lang="zh-CN" altLang="en-US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2014E3-D23B-1103-E592-2576B5C7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4" y="2580340"/>
            <a:ext cx="10515595" cy="3549011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B22356-ED0F-EC79-1FE7-0DC41605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36FF05-F24B-3009-AE13-836F54A5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53" y="379884"/>
            <a:ext cx="4048569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Complexity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A493A301-8AF4-7C58-7AC1-81E5414FE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675" y="1587799"/>
            <a:ext cx="6935347" cy="3172921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4312FE79-3B35-53DA-A6E1-331B1D85C110}"/>
              </a:ext>
            </a:extLst>
          </p:cNvPr>
          <p:cNvSpPr txBox="1">
            <a:spLocks/>
          </p:cNvSpPr>
          <p:nvPr/>
        </p:nvSpPr>
        <p:spPr>
          <a:xfrm>
            <a:off x="381000" y="4760720"/>
            <a:ext cx="6163624" cy="13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5200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477837C-E1AD-1BB8-8DF1-1EE7FE5AB8AA}"/>
              </a:ext>
            </a:extLst>
          </p:cNvPr>
          <p:cNvSpPr txBox="1">
            <a:spLocks/>
          </p:cNvSpPr>
          <p:nvPr/>
        </p:nvSpPr>
        <p:spPr>
          <a:xfrm>
            <a:off x="836675" y="4975141"/>
            <a:ext cx="10515600" cy="166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Spatial Complexity: O(</a:t>
            </a:r>
            <a:r>
              <a:rPr lang="en-US" altLang="zh-CN" dirty="0" err="1"/>
              <a:t>n^k</a:t>
            </a:r>
            <a:r>
              <a:rPr lang="en-US" altLang="zh-CN" dirty="0"/>
              <a:t>), k = </a:t>
            </a:r>
            <a:r>
              <a:rPr lang="el-GR" altLang="zh-CN" dirty="0"/>
              <a:t>Θ </a:t>
            </a:r>
            <a:r>
              <a:rPr lang="en-US" altLang="zh-CN" dirty="0"/>
              <a:t>[ln(1/(ε δ))]</a:t>
            </a:r>
          </a:p>
          <a:p>
            <a:r>
              <a:rPr lang="en-US" altLang="zh-CN" dirty="0"/>
              <a:t>Both the time and space complexity are polynomial in n and L for fixed error ε and failure probability δ.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46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4083A-C3B5-DBB5-0BB6-C8100421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Benchmark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4B6BB-3FD3-31DA-714F-C637B98FF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7285" cy="33384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Tested on a pathological circuit, 64-qubit 2D SU(4) “staircase” circuit.(Lighter color represent earlier execution, 8*8)</a:t>
            </a:r>
          </a:p>
          <a:p>
            <a:r>
              <a:rPr lang="en-US" altLang="zh-CN" dirty="0"/>
              <a:t>Difficult for tensor network simulation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With k = 3 ⇒ MSE &lt; 10⁻³ in seconds on laptop. MSE estimated from Monte Carlo Simulation of Pauli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Low‑weight propagation outperforms light‑cone on unstructured circuits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2F20BE-8437-587F-F354-ADEB7DDC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85" y="1847546"/>
            <a:ext cx="3536515" cy="33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193B5-CCD7-AC63-10F1-4445BFEF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Benchmark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ECF80A-DEEB-4972-5C7C-6D88DA8CF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029" y="1690688"/>
            <a:ext cx="10979871" cy="3099484"/>
          </a:xfrm>
        </p:spPr>
      </p:pic>
    </p:spTree>
    <p:extLst>
      <p:ext uri="{BB962C8B-B14F-4D97-AF65-F5344CB8AC3E}">
        <p14:creationId xmlns:p14="http://schemas.microsoft.com/office/powerpoint/2010/main" val="32395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1138</Words>
  <Application>Microsoft Office PowerPoint</Application>
  <PresentationFormat>宽屏</PresentationFormat>
  <Paragraphs>78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Classical Simulation of Quantum Circuit</vt:lpstr>
      <vt:lpstr>Motivation</vt:lpstr>
      <vt:lpstr>Key Idea – Low Weight Pauli Propagation</vt:lpstr>
      <vt:lpstr>Algorithm Workflow</vt:lpstr>
      <vt:lpstr>A Simple Example</vt:lpstr>
      <vt:lpstr>Mean Squared Error</vt:lpstr>
      <vt:lpstr>Complexity</vt:lpstr>
      <vt:lpstr>Numerical Benchmark</vt:lpstr>
      <vt:lpstr>Numerical Benchmark</vt:lpstr>
      <vt:lpstr>Reproduction &amp; Extension Plan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懿 马</dc:creator>
  <cp:lastModifiedBy>懿 马</cp:lastModifiedBy>
  <cp:revision>5</cp:revision>
  <dcterms:created xsi:type="dcterms:W3CDTF">2025-05-15T23:51:12Z</dcterms:created>
  <dcterms:modified xsi:type="dcterms:W3CDTF">2025-05-16T10:47:45Z</dcterms:modified>
</cp:coreProperties>
</file>