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b28c87f1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b28c87f1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b28c87f1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b28c87f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b28c87f1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b28c87f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25a60252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25a6025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25a60252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25a6025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ab28c87f1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ab28c87f1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b28c87f1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b28c87f1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25a6025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25a6025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b28c87f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b28c87f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25a60252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25a6025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b28c87f1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b28c87f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b28c87f1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b28c87f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b28c87f1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b28c87f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b28c87f1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b28c87f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b28c87f1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b28c87f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COVID-19 Data Analysis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Md Reazul Islam, Ricardo Villarreal, Tomy Tran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Cross Validation</a:t>
            </a:r>
            <a:endParaRPr sz="2600"/>
          </a:p>
        </p:txBody>
      </p:sp>
      <p:sp>
        <p:nvSpPr>
          <p:cNvPr id="202" name="Google Shape;20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Although we use split the data into training set and test set whenever we fit a model, it is imperative to validate the performance of our models with some more reliable and robust methods. So, we use K-Fold cross validation method to validate our models. </a:t>
            </a:r>
            <a:endParaRPr sz="1400"/>
          </a:p>
          <a:p>
            <a:pPr marL="0" lvl="0" indent="0" algn="l" rtl="0">
              <a:spcBef>
                <a:spcPts val="1600"/>
              </a:spcBef>
              <a:spcAft>
                <a:spcPts val="1600"/>
              </a:spcAft>
              <a:buNone/>
            </a:pPr>
            <a:r>
              <a:rPr lang="en" sz="1400"/>
              <a:t>All of the models showed good results with over 90% accuracy. We used k-fold cross-validation with k = 10 (10 folds) on the linear regression model that we fit on the overall US data. The average accuracy was 95.7% and the standard deviation was 3.9.</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Principal Component Analysis</a:t>
            </a:r>
            <a:endParaRPr sz="2600"/>
          </a:p>
        </p:txBody>
      </p:sp>
      <p:sp>
        <p:nvSpPr>
          <p:cNvPr id="208" name="Google Shape;208;p23"/>
          <p:cNvSpPr txBox="1">
            <a:spLocks noGrp="1"/>
          </p:cNvSpPr>
          <p:nvPr>
            <p:ph type="body" idx="1"/>
          </p:nvPr>
        </p:nvSpPr>
        <p:spPr>
          <a:xfrm>
            <a:off x="1297500" y="1567550"/>
            <a:ext cx="4117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also perform Principal component analysis using all the features except the dates to facilitate visualizations in the future. From the graph on the right, we can see that about 80% of the information is retained in the first two principal components. So the PCA performed well to reduce the number of variables and retain most of the informations at the same time.</a:t>
            </a:r>
            <a:endParaRPr/>
          </a:p>
        </p:txBody>
      </p:sp>
      <p:pic>
        <p:nvPicPr>
          <p:cNvPr id="209" name="Google Shape;209;p23"/>
          <p:cNvPicPr preferRelativeResize="0"/>
          <p:nvPr/>
        </p:nvPicPr>
        <p:blipFill>
          <a:blip r:embed="rId3">
            <a:alphaModFix/>
          </a:blip>
          <a:stretch>
            <a:fillRect/>
          </a:stretch>
        </p:blipFill>
        <p:spPr>
          <a:xfrm>
            <a:off x="5474899" y="1561362"/>
            <a:ext cx="2861500" cy="202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a:t>
            </a:r>
            <a:endParaRPr/>
          </a:p>
        </p:txBody>
      </p:sp>
      <p:sp>
        <p:nvSpPr>
          <p:cNvPr id="215" name="Google Shape;215;p24"/>
          <p:cNvSpPr txBox="1">
            <a:spLocks noGrp="1"/>
          </p:cNvSpPr>
          <p:nvPr>
            <p:ph type="body" idx="1"/>
          </p:nvPr>
        </p:nvSpPr>
        <p:spPr>
          <a:xfrm>
            <a:off x="4018350" y="1497200"/>
            <a:ext cx="4418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try to perform k-means clustering on the dataset to see if there exists any visible clusters or obvious separation between data points. We use the elbow method to determine the number of clusters. From the elbow curve it seems that 5 clusters is a good choice.</a:t>
            </a:r>
            <a:endParaRPr/>
          </a:p>
          <a:p>
            <a:pPr marL="0" lvl="0" indent="0" algn="l" rtl="0">
              <a:spcBef>
                <a:spcPts val="1600"/>
              </a:spcBef>
              <a:spcAft>
                <a:spcPts val="1600"/>
              </a:spcAft>
              <a:buNone/>
            </a:pPr>
            <a:r>
              <a:rPr lang="en"/>
              <a:t>We plot the diagram in a scatter plot using the two components calculated using PCA and also plot the centroids on the same plot. It seems like in higher dimensions the data points might be in clusters but the relationship is not obvious in 2 dimension, so we could not conclude any useful information from clustering results.</a:t>
            </a:r>
            <a:endParaRPr/>
          </a:p>
        </p:txBody>
      </p:sp>
      <p:pic>
        <p:nvPicPr>
          <p:cNvPr id="216" name="Google Shape;216;p24"/>
          <p:cNvPicPr preferRelativeResize="0"/>
          <p:nvPr/>
        </p:nvPicPr>
        <p:blipFill>
          <a:blip r:embed="rId3">
            <a:alphaModFix/>
          </a:blip>
          <a:stretch>
            <a:fillRect/>
          </a:stretch>
        </p:blipFill>
        <p:spPr>
          <a:xfrm>
            <a:off x="1297500" y="1105875"/>
            <a:ext cx="2620400" cy="1784650"/>
          </a:xfrm>
          <a:prstGeom prst="rect">
            <a:avLst/>
          </a:prstGeom>
          <a:noFill/>
          <a:ln>
            <a:noFill/>
          </a:ln>
        </p:spPr>
      </p:pic>
      <p:pic>
        <p:nvPicPr>
          <p:cNvPr id="217" name="Google Shape;217;p24"/>
          <p:cNvPicPr preferRelativeResize="0"/>
          <p:nvPr/>
        </p:nvPicPr>
        <p:blipFill>
          <a:blip r:embed="rId4">
            <a:alphaModFix/>
          </a:blip>
          <a:stretch>
            <a:fillRect/>
          </a:stretch>
        </p:blipFill>
        <p:spPr>
          <a:xfrm>
            <a:off x="1297500" y="2960850"/>
            <a:ext cx="2620399" cy="17094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Death Rate Percentage (y) By Month (x)</a:t>
            </a:r>
            <a:endParaRPr/>
          </a:p>
        </p:txBody>
      </p:sp>
      <p:sp>
        <p:nvSpPr>
          <p:cNvPr id="223" name="Google Shape;223;p25"/>
          <p:cNvSpPr/>
          <p:nvPr/>
        </p:nvSpPr>
        <p:spPr>
          <a:xfrm>
            <a:off x="2207550" y="1456775"/>
            <a:ext cx="4829700" cy="3339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3">
            <a:alphaModFix/>
          </a:blip>
          <a:stretch>
            <a:fillRect/>
          </a:stretch>
        </p:blipFill>
        <p:spPr>
          <a:xfrm>
            <a:off x="2447288" y="1567550"/>
            <a:ext cx="4249421" cy="29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Related Work</a:t>
            </a:r>
            <a:endParaRPr/>
          </a:p>
        </p:txBody>
      </p:sp>
      <p:sp>
        <p:nvSpPr>
          <p:cNvPr id="230" name="Google Shape;230;p26"/>
          <p:cNvSpPr txBox="1">
            <a:spLocks noGrp="1"/>
          </p:cNvSpPr>
          <p:nvPr>
            <p:ph type="body" idx="1"/>
          </p:nvPr>
        </p:nvSpPr>
        <p:spPr>
          <a:xfrm>
            <a:off x="1201300" y="1560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the graph shows us the daily cases of Covid-19 on the daily basis Using Multilple Linear Regression. They model the relationship using Recovered and deceased cases to predict daily cases  of Covid-19 in India.</a:t>
            </a:r>
            <a:endParaRPr/>
          </a:p>
          <a:p>
            <a:pPr marL="0" lvl="0" indent="0" algn="l" rtl="0">
              <a:spcBef>
                <a:spcPts val="1600"/>
              </a:spcBef>
              <a:spcAft>
                <a:spcPts val="1600"/>
              </a:spcAft>
              <a:buNone/>
            </a:pPr>
            <a:r>
              <a:rPr lang="en"/>
              <a:t>(Right) The graphs shows us the advancements of cases  and the clustering of countries on a daily basis.  Left: all countries with the data of the 45 first days. Right: clustering after the exclusion of the 6 bottom countries of the left figure.</a:t>
            </a:r>
            <a:endParaRPr/>
          </a:p>
        </p:txBody>
      </p:sp>
      <p:pic>
        <p:nvPicPr>
          <p:cNvPr id="231" name="Google Shape;231;p26"/>
          <p:cNvPicPr preferRelativeResize="0"/>
          <p:nvPr/>
        </p:nvPicPr>
        <p:blipFill>
          <a:blip r:embed="rId3">
            <a:alphaModFix/>
          </a:blip>
          <a:stretch>
            <a:fillRect/>
          </a:stretch>
        </p:blipFill>
        <p:spPr>
          <a:xfrm>
            <a:off x="0" y="3386625"/>
            <a:ext cx="3093176" cy="1756875"/>
          </a:xfrm>
          <a:prstGeom prst="rect">
            <a:avLst/>
          </a:prstGeom>
          <a:noFill/>
          <a:ln>
            <a:noFill/>
          </a:ln>
        </p:spPr>
      </p:pic>
      <p:pic>
        <p:nvPicPr>
          <p:cNvPr id="232" name="Google Shape;232;p26"/>
          <p:cNvPicPr preferRelativeResize="0"/>
          <p:nvPr/>
        </p:nvPicPr>
        <p:blipFill>
          <a:blip r:embed="rId4">
            <a:alphaModFix/>
          </a:blip>
          <a:stretch>
            <a:fillRect/>
          </a:stretch>
        </p:blipFill>
        <p:spPr>
          <a:xfrm>
            <a:off x="4787250" y="3182300"/>
            <a:ext cx="4356749" cy="196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Future work</a:t>
            </a:r>
            <a:endParaRPr sz="2600"/>
          </a:p>
        </p:txBody>
      </p:sp>
      <p:sp>
        <p:nvSpPr>
          <p:cNvPr id="238" name="Google Shape;238;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To further extend the analysis, the geographic locations of each state will could be collected. </a:t>
            </a:r>
            <a:endParaRPr sz="1400"/>
          </a:p>
          <a:p>
            <a:pPr marL="457200" lvl="0" indent="-317500" algn="l" rtl="0">
              <a:spcBef>
                <a:spcPts val="0"/>
              </a:spcBef>
              <a:spcAft>
                <a:spcPts val="0"/>
              </a:spcAft>
              <a:buSzPts val="1400"/>
              <a:buChar char="●"/>
            </a:pPr>
            <a:r>
              <a:rPr lang="en" sz="1400"/>
              <a:t>The latitude and longitude information is vital to demonstrate how the the virus is spreading and what regions it has affected the most.</a:t>
            </a:r>
            <a:endParaRPr sz="1400"/>
          </a:p>
          <a:p>
            <a:pPr marL="457200" lvl="0" indent="-317500" algn="l" rtl="0">
              <a:spcBef>
                <a:spcPts val="0"/>
              </a:spcBef>
              <a:spcAft>
                <a:spcPts val="0"/>
              </a:spcAft>
              <a:buSzPts val="1400"/>
              <a:buChar char="●"/>
            </a:pPr>
            <a:r>
              <a:rPr lang="en" sz="1400"/>
              <a:t>The cases could be clustered using k-means according to the geographic data could provide useful visualizations.</a:t>
            </a:r>
            <a:endParaRPr sz="1400"/>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Conclusion</a:t>
            </a:r>
            <a:endParaRPr sz="2600"/>
          </a:p>
        </p:txBody>
      </p:sp>
      <p:sp>
        <p:nvSpPr>
          <p:cNvPr id="244" name="Google Shape;244;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In this study, we implemented various data mining techniques and algorithms on a Covid-19 dataset of US. We first implemented linear regression to be able to predict how cases are rising in individual states as well as US as a whole. The results showed that linear regression was not a good way to fit the data. The visualizations showed that a polynomial curve will fit the data much  better, so we then fit polynomial models to the data.</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0977-BF5A-4AB1-A26D-D3CC3DA33469}"/>
              </a:ext>
            </a:extLst>
          </p:cNvPr>
          <p:cNvSpPr>
            <a:spLocks noGrp="1"/>
          </p:cNvSpPr>
          <p:nvPr>
            <p:ph type="title"/>
          </p:nvPr>
        </p:nvSpPr>
        <p:spPr>
          <a:xfrm>
            <a:off x="1204631" y="2086818"/>
            <a:ext cx="7038900" cy="1177875"/>
          </a:xfrm>
        </p:spPr>
        <p:txBody>
          <a:bodyPr/>
          <a:lstStyle/>
          <a:p>
            <a:pPr algn="ctr"/>
            <a:r>
              <a:rPr lang="en-US" dirty="0"/>
              <a:t>Thank You</a:t>
            </a:r>
            <a:br>
              <a:rPr lang="en-US" dirty="0"/>
            </a:br>
            <a:br>
              <a:rPr lang="en-US" dirty="0"/>
            </a:br>
            <a:r>
              <a:rPr lang="en-US" dirty="0"/>
              <a:t>Questions?</a:t>
            </a:r>
          </a:p>
        </p:txBody>
      </p:sp>
    </p:spTree>
    <p:extLst>
      <p:ext uri="{BB962C8B-B14F-4D97-AF65-F5344CB8AC3E}">
        <p14:creationId xmlns:p14="http://schemas.microsoft.com/office/powerpoint/2010/main" val="85644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Background &amp; Motivation</a:t>
            </a:r>
            <a:endParaRPr sz="260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recent global pandemic known as COVID-19 has been causing mass hysteria, city wide shutdowns and a high death toll. </a:t>
            </a:r>
            <a:endParaRPr sz="1400"/>
          </a:p>
          <a:p>
            <a:pPr marL="457200" lvl="0" indent="-317500" algn="l" rtl="0">
              <a:spcBef>
                <a:spcPts val="0"/>
              </a:spcBef>
              <a:spcAft>
                <a:spcPts val="0"/>
              </a:spcAft>
              <a:buSzPts val="1400"/>
              <a:buChar char="●"/>
            </a:pPr>
            <a:r>
              <a:rPr lang="en" sz="1400"/>
              <a:t>Data mining is a process which incorporates knowledge of computer science and statistics to analyze large observational datasets.</a:t>
            </a:r>
            <a:endParaRPr sz="1400"/>
          </a:p>
          <a:p>
            <a:pPr marL="457200" lvl="0" indent="-317500" algn="l" rtl="0">
              <a:spcBef>
                <a:spcPts val="0"/>
              </a:spcBef>
              <a:spcAft>
                <a:spcPts val="0"/>
              </a:spcAft>
              <a:buSzPts val="1400"/>
              <a:buChar char="●"/>
            </a:pPr>
            <a:r>
              <a:rPr lang="en" sz="1400"/>
              <a:t>Our goal is to use various data mining techniques and algorithms to extract useful information and patterns from US COVID-19 dataset.</a:t>
            </a:r>
            <a:endParaRPr sz="1400"/>
          </a:p>
          <a:p>
            <a:pPr marL="457200" lvl="0" indent="-317500" algn="l" rtl="0">
              <a:spcBef>
                <a:spcPts val="0"/>
              </a:spcBef>
              <a:spcAft>
                <a:spcPts val="0"/>
              </a:spcAft>
              <a:buSzPts val="1400"/>
              <a:buChar char="●"/>
            </a:pPr>
            <a:r>
              <a:rPr lang="en" sz="1400"/>
              <a:t>Such information is vital to help us tackle this global pandemic and shift our resources  in an efficient manner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Dataset Description</a:t>
            </a:r>
            <a:endParaRPr sz="2600"/>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sz="1400"/>
              <a:t>The dataset, collected from CDC website, contains information on the number of cases and deaths from COVID-19 over a period of time in the United States. There are 15 features in total and 15780 data points. The dates of each state are from 01/11/2020 to 10/10/2020, which is 263 days.  There are 60 unique values for the column states (50 US states and 10 US Territory and Possessions such as AS – American Samoa, GU – Guam, MH – Marshall Islands, etc.</a:t>
            </a:r>
            <a:endParaRPr sz="1400"/>
          </a:p>
        </p:txBody>
      </p:sp>
      <p:pic>
        <p:nvPicPr>
          <p:cNvPr id="148" name="Google Shape;148;p15"/>
          <p:cNvPicPr preferRelativeResize="0"/>
          <p:nvPr/>
        </p:nvPicPr>
        <p:blipFill>
          <a:blip r:embed="rId3">
            <a:alphaModFix/>
          </a:blip>
          <a:stretch>
            <a:fillRect/>
          </a:stretch>
        </p:blipFill>
        <p:spPr>
          <a:xfrm>
            <a:off x="1367800" y="1307849"/>
            <a:ext cx="5314276" cy="150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Data Preprocessing</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In the first few days of each state there are quite a few NaN values. The reason is probably because since those days were early in the pandemic, the data was either not collected or the data was very less.</a:t>
            </a:r>
            <a:endParaRPr sz="1400"/>
          </a:p>
          <a:p>
            <a:pPr marL="0" lvl="0" indent="0" algn="l" rtl="0">
              <a:spcBef>
                <a:spcPts val="1600"/>
              </a:spcBef>
              <a:spcAft>
                <a:spcPts val="1600"/>
              </a:spcAft>
              <a:buNone/>
            </a:pPr>
            <a:r>
              <a:rPr lang="en" sz="1400"/>
              <a:t>Since all the NaN values are only in the first few days, so it is  reasonable to replace the NaN values with 0. We use df.fillna(0)  to fill the null values.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Data Preprocessing</a:t>
            </a:r>
            <a:endParaRPr sz="2600"/>
          </a:p>
        </p:txBody>
      </p:sp>
      <p:sp>
        <p:nvSpPr>
          <p:cNvPr id="160" name="Google Shape;160;p17"/>
          <p:cNvSpPr txBox="1">
            <a:spLocks noGrp="1"/>
          </p:cNvSpPr>
          <p:nvPr>
            <p:ph type="body" idx="1"/>
          </p:nvPr>
        </p:nvSpPr>
        <p:spPr>
          <a:xfrm>
            <a:off x="1297500" y="1798225"/>
            <a:ext cx="7038900" cy="30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The figures above are the plots of total cases vs total deaths. The left figure is normal and most of the 50 states are similar. The 10 additional states have either extremely small data points or unusual plot as shown on the two figures in the right. So, we remove the 10 additional states from all the future analysis of the of the dataset.</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pic>
        <p:nvPicPr>
          <p:cNvPr id="161" name="Google Shape;161;p17"/>
          <p:cNvPicPr preferRelativeResize="0"/>
          <p:nvPr/>
        </p:nvPicPr>
        <p:blipFill>
          <a:blip r:embed="rId3">
            <a:alphaModFix/>
          </a:blip>
          <a:stretch>
            <a:fillRect/>
          </a:stretch>
        </p:blipFill>
        <p:spPr>
          <a:xfrm>
            <a:off x="1156850" y="1210500"/>
            <a:ext cx="2388650" cy="1698456"/>
          </a:xfrm>
          <a:prstGeom prst="rect">
            <a:avLst/>
          </a:prstGeom>
          <a:noFill/>
          <a:ln>
            <a:noFill/>
          </a:ln>
        </p:spPr>
      </p:pic>
      <p:pic>
        <p:nvPicPr>
          <p:cNvPr id="162" name="Google Shape;162;p17"/>
          <p:cNvPicPr preferRelativeResize="0"/>
          <p:nvPr/>
        </p:nvPicPr>
        <p:blipFill>
          <a:blip r:embed="rId4">
            <a:alphaModFix/>
          </a:blip>
          <a:stretch>
            <a:fillRect/>
          </a:stretch>
        </p:blipFill>
        <p:spPr>
          <a:xfrm>
            <a:off x="4093675" y="1210075"/>
            <a:ext cx="2408365" cy="1713275"/>
          </a:xfrm>
          <a:prstGeom prst="rect">
            <a:avLst/>
          </a:prstGeom>
          <a:noFill/>
          <a:ln>
            <a:noFill/>
          </a:ln>
        </p:spPr>
      </p:pic>
      <p:pic>
        <p:nvPicPr>
          <p:cNvPr id="163" name="Google Shape;163;p17"/>
          <p:cNvPicPr preferRelativeResize="0"/>
          <p:nvPr/>
        </p:nvPicPr>
        <p:blipFill>
          <a:blip r:embed="rId5">
            <a:alphaModFix/>
          </a:blip>
          <a:stretch>
            <a:fillRect/>
          </a:stretch>
        </p:blipFill>
        <p:spPr>
          <a:xfrm>
            <a:off x="6502050" y="1210075"/>
            <a:ext cx="2388650" cy="171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Matrix</a:t>
            </a:r>
            <a:endParaRPr/>
          </a:p>
        </p:txBody>
      </p:sp>
      <p:sp>
        <p:nvSpPr>
          <p:cNvPr id="169" name="Google Shape;169;p18"/>
          <p:cNvSpPr txBox="1">
            <a:spLocks noGrp="1"/>
          </p:cNvSpPr>
          <p:nvPr>
            <p:ph type="body" idx="1"/>
          </p:nvPr>
        </p:nvSpPr>
        <p:spPr>
          <a:xfrm>
            <a:off x="1297500" y="3487275"/>
            <a:ext cx="7038900" cy="122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correlation matrix shows how much each variable is correlated to the others. Most of our features are not highly correlated to each other.</a:t>
            </a:r>
            <a:endParaRPr/>
          </a:p>
        </p:txBody>
      </p:sp>
      <p:pic>
        <p:nvPicPr>
          <p:cNvPr id="170" name="Google Shape;170;p18"/>
          <p:cNvPicPr preferRelativeResize="0"/>
          <p:nvPr/>
        </p:nvPicPr>
        <p:blipFill>
          <a:blip r:embed="rId3">
            <a:alphaModFix/>
          </a:blip>
          <a:stretch>
            <a:fillRect/>
          </a:stretch>
        </p:blipFill>
        <p:spPr>
          <a:xfrm>
            <a:off x="1297500" y="1214800"/>
            <a:ext cx="7038900" cy="227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State-wise Linear Regression</a:t>
            </a:r>
            <a:endParaRPr sz="2600"/>
          </a:p>
        </p:txBody>
      </p:sp>
      <p:sp>
        <p:nvSpPr>
          <p:cNvPr id="176" name="Google Shape;176;p19"/>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understand and predict how the number of deaths change as cases increase, we fit a linear regression model to each of the different states. We also calculate the R_squared score of each model to determine how well each model performs on the test set.</a:t>
            </a:r>
            <a:endParaRPr/>
          </a:p>
          <a:p>
            <a:pPr marL="0" lvl="0" indent="0" algn="l" rtl="0">
              <a:spcBef>
                <a:spcPts val="1600"/>
              </a:spcBef>
              <a:spcAft>
                <a:spcPts val="1600"/>
              </a:spcAft>
              <a:buNone/>
            </a:pPr>
            <a:endParaRPr/>
          </a:p>
        </p:txBody>
      </p:sp>
      <p:pic>
        <p:nvPicPr>
          <p:cNvPr id="177" name="Google Shape;177;p19"/>
          <p:cNvPicPr preferRelativeResize="0"/>
          <p:nvPr/>
        </p:nvPicPr>
        <p:blipFill>
          <a:blip r:embed="rId3">
            <a:alphaModFix/>
          </a:blip>
          <a:stretch>
            <a:fillRect/>
          </a:stretch>
        </p:blipFill>
        <p:spPr>
          <a:xfrm>
            <a:off x="1337700" y="2181563"/>
            <a:ext cx="1716275" cy="1361675"/>
          </a:xfrm>
          <a:prstGeom prst="rect">
            <a:avLst/>
          </a:prstGeom>
          <a:noFill/>
          <a:ln>
            <a:noFill/>
          </a:ln>
        </p:spPr>
      </p:pic>
      <p:pic>
        <p:nvPicPr>
          <p:cNvPr id="178" name="Google Shape;178;p19"/>
          <p:cNvPicPr preferRelativeResize="0"/>
          <p:nvPr/>
        </p:nvPicPr>
        <p:blipFill>
          <a:blip r:embed="rId4">
            <a:alphaModFix/>
          </a:blip>
          <a:stretch>
            <a:fillRect/>
          </a:stretch>
        </p:blipFill>
        <p:spPr>
          <a:xfrm>
            <a:off x="1337700" y="3641666"/>
            <a:ext cx="1716275" cy="1319934"/>
          </a:xfrm>
          <a:prstGeom prst="rect">
            <a:avLst/>
          </a:prstGeom>
          <a:noFill/>
          <a:ln>
            <a:noFill/>
          </a:ln>
        </p:spPr>
      </p:pic>
      <p:sp>
        <p:nvSpPr>
          <p:cNvPr id="179" name="Google Shape;179;p19"/>
          <p:cNvSpPr txBox="1"/>
          <p:nvPr/>
        </p:nvSpPr>
        <p:spPr>
          <a:xfrm>
            <a:off x="3164450" y="2250275"/>
            <a:ext cx="5123400" cy="12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Some states are able to fit the data quite well on a straight line and have an accuracy of over 90 percent.</a:t>
            </a:r>
            <a:endParaRPr>
              <a:solidFill>
                <a:srgbClr val="FFFFFF"/>
              </a:solidFill>
              <a:latin typeface="Lato"/>
              <a:ea typeface="Lato"/>
              <a:cs typeface="Lato"/>
              <a:sym typeface="Lato"/>
            </a:endParaRPr>
          </a:p>
        </p:txBody>
      </p:sp>
      <p:sp>
        <p:nvSpPr>
          <p:cNvPr id="180" name="Google Shape;180;p19"/>
          <p:cNvSpPr txBox="1"/>
          <p:nvPr/>
        </p:nvSpPr>
        <p:spPr>
          <a:xfrm>
            <a:off x="3213000" y="3678838"/>
            <a:ext cx="5123400" cy="12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However, the score in many states are not satisfactory the trend  seems to better fit a polynomial curve rather than straight line. So, we fit a polynomial curve instead of a straight line.</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State-wise Polynomial Regression</a:t>
            </a:r>
            <a:endParaRPr sz="2600"/>
          </a:p>
        </p:txBody>
      </p:sp>
      <p:sp>
        <p:nvSpPr>
          <p:cNvPr id="186" name="Google Shape;186;p20"/>
          <p:cNvSpPr txBox="1">
            <a:spLocks noGrp="1"/>
          </p:cNvSpPr>
          <p:nvPr>
            <p:ph type="body" idx="1"/>
          </p:nvPr>
        </p:nvSpPr>
        <p:spPr>
          <a:xfrm>
            <a:off x="1297500" y="2923350"/>
            <a:ext cx="7038900" cy="15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graphs above, it is clearly visible that the polynomial models fit much better than straight lines. We calculated the R_squared error of each of the models for the test set. Almost all of the states have an accuracy of over 95%. </a:t>
            </a:r>
            <a:endParaRPr/>
          </a:p>
          <a:p>
            <a:pPr marL="0" lvl="0" indent="0" algn="l" rtl="0">
              <a:spcBef>
                <a:spcPts val="1600"/>
              </a:spcBef>
              <a:spcAft>
                <a:spcPts val="1600"/>
              </a:spcAft>
              <a:buNone/>
            </a:pPr>
            <a:r>
              <a:rPr lang="en"/>
              <a:t>Hence, the polynomial regression models can provide an accurate prediction of how the deaths are expected to change as cases rise in each state.</a:t>
            </a:r>
            <a:endParaRPr/>
          </a:p>
        </p:txBody>
      </p:sp>
      <p:pic>
        <p:nvPicPr>
          <p:cNvPr id="187" name="Google Shape;187;p20"/>
          <p:cNvPicPr preferRelativeResize="0"/>
          <p:nvPr/>
        </p:nvPicPr>
        <p:blipFill>
          <a:blip r:embed="rId3">
            <a:alphaModFix/>
          </a:blip>
          <a:stretch>
            <a:fillRect/>
          </a:stretch>
        </p:blipFill>
        <p:spPr>
          <a:xfrm>
            <a:off x="1297500" y="1199793"/>
            <a:ext cx="2103025" cy="1664150"/>
          </a:xfrm>
          <a:prstGeom prst="rect">
            <a:avLst/>
          </a:prstGeom>
          <a:noFill/>
          <a:ln>
            <a:noFill/>
          </a:ln>
        </p:spPr>
      </p:pic>
      <p:pic>
        <p:nvPicPr>
          <p:cNvPr id="188" name="Google Shape;188;p20"/>
          <p:cNvPicPr preferRelativeResize="0"/>
          <p:nvPr/>
        </p:nvPicPr>
        <p:blipFill>
          <a:blip r:embed="rId4">
            <a:alphaModFix/>
          </a:blip>
          <a:stretch>
            <a:fillRect/>
          </a:stretch>
        </p:blipFill>
        <p:spPr>
          <a:xfrm>
            <a:off x="3520475" y="1199800"/>
            <a:ext cx="2058524" cy="166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Combined Linear Regression of US</a:t>
            </a:r>
            <a:endParaRPr sz="2600"/>
          </a:p>
        </p:txBody>
      </p:sp>
      <p:sp>
        <p:nvSpPr>
          <p:cNvPr id="194" name="Google Shape;19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the next step, we sum all the cases and all the deaths on each day of different states. So, now we have the cases and deaths for the 263 days period of the US. We then perform Linear Regression since the data looks good enough to fit a linear model. The test set accuracy of the regression model is 98% which is pretty good.</a:t>
            </a:r>
            <a:endParaRPr/>
          </a:p>
        </p:txBody>
      </p:sp>
      <p:pic>
        <p:nvPicPr>
          <p:cNvPr id="195" name="Google Shape;195;p21"/>
          <p:cNvPicPr preferRelativeResize="0"/>
          <p:nvPr/>
        </p:nvPicPr>
        <p:blipFill>
          <a:blip r:embed="rId3">
            <a:alphaModFix/>
          </a:blip>
          <a:stretch>
            <a:fillRect/>
          </a:stretch>
        </p:blipFill>
        <p:spPr>
          <a:xfrm>
            <a:off x="1297500" y="2901474"/>
            <a:ext cx="2349149" cy="1577275"/>
          </a:xfrm>
          <a:prstGeom prst="rect">
            <a:avLst/>
          </a:prstGeom>
          <a:noFill/>
          <a:ln>
            <a:noFill/>
          </a:ln>
        </p:spPr>
      </p:pic>
      <p:pic>
        <p:nvPicPr>
          <p:cNvPr id="196" name="Google Shape;196;p21"/>
          <p:cNvPicPr preferRelativeResize="0"/>
          <p:nvPr/>
        </p:nvPicPr>
        <p:blipFill>
          <a:blip r:embed="rId4">
            <a:alphaModFix/>
          </a:blip>
          <a:stretch>
            <a:fillRect/>
          </a:stretch>
        </p:blipFill>
        <p:spPr>
          <a:xfrm>
            <a:off x="3646644" y="2901469"/>
            <a:ext cx="2422420" cy="15772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1186</Words>
  <Application>Microsoft Office PowerPoint</Application>
  <PresentationFormat>On-screen Show (16:9)</PresentationFormat>
  <Paragraphs>52</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Montserrat</vt:lpstr>
      <vt:lpstr>Lato</vt:lpstr>
      <vt:lpstr>Arial</vt:lpstr>
      <vt:lpstr>Focus</vt:lpstr>
      <vt:lpstr>COVID-19 Data Analysis</vt:lpstr>
      <vt:lpstr>Background &amp; Motivation</vt:lpstr>
      <vt:lpstr>Dataset Description</vt:lpstr>
      <vt:lpstr>Data Preprocessing</vt:lpstr>
      <vt:lpstr>Data Preprocessing</vt:lpstr>
      <vt:lpstr>Correlation Matrix</vt:lpstr>
      <vt:lpstr>State-wise Linear Regression</vt:lpstr>
      <vt:lpstr>State-wise Polynomial Regression</vt:lpstr>
      <vt:lpstr>Combined Linear Regression of US</vt:lpstr>
      <vt:lpstr>Cross Validation</vt:lpstr>
      <vt:lpstr>Principal Component Analysis</vt:lpstr>
      <vt:lpstr>Clustering</vt:lpstr>
      <vt:lpstr>Death Rate Percentage (y) By Month (x)</vt:lpstr>
      <vt:lpstr>    Related Work</vt:lpstr>
      <vt:lpstr>Future work</vt:lpstr>
      <vt:lpstr>Conclusion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cp:lastModifiedBy>Md Reazul Islam</cp:lastModifiedBy>
  <cp:revision>2</cp:revision>
  <dcterms:modified xsi:type="dcterms:W3CDTF">2020-12-01T16:25:15Z</dcterms:modified>
</cp:coreProperties>
</file>