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Create WBS Process</a:t>
            </a:r>
          </a:p>
        </p:txBody>
      </p:sp>
      <p:sp>
        <p:nvSpPr>
          <p:cNvPr id="3" name="Content Placeholder 2"/>
          <p:cNvSpPr>
            <a:spLocks noGrp="1"/>
          </p:cNvSpPr>
          <p:nvPr>
            <p:ph idx="1"/>
          </p:nvPr>
        </p:nvSpPr>
        <p:spPr/>
        <p:txBody>
          <a:bodyPr/>
          <a:lstStyle/>
          <a:p>
            <a:pPr lvl="0" indent="0" marL="0">
              <a:buNone/>
            </a:pPr>
            <a:r>
              <a:rPr b="1"/>
              <a:t>Generated by Requirements Gathering Agent v2.1.2</a:t>
            </a:r>
            <a:br/>
            <a:r>
              <a:rPr b="1"/>
              <a:t>Category:</a:t>
            </a:r>
            <a:r>
              <a:rPr/>
              <a:t> management-plans</a:t>
            </a:r>
            <a:br/>
            <a:r>
              <a:rPr b="1"/>
              <a:t>Generated:</a:t>
            </a:r>
            <a:r>
              <a:rPr/>
              <a:t> 2025-06-10T08:14:10.658Z</a:t>
            </a:r>
            <a:br/>
            <a:r>
              <a:rPr b="1"/>
              <a:t>Description:</a:t>
            </a:r>
            <a:r>
              <a:rPr/>
              <a:t> PMBOK Create WBS Process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Create WBS Process</a:t>
            </a:r>
          </a:p>
          <a:p>
            <a:pPr lvl="0" indent="0" marL="0">
              <a:spcBef>
                <a:spcPts val="3000"/>
              </a:spcBef>
              <a:buNone/>
            </a:pPr>
            <a:r>
              <a:rPr b="1"/>
              <a:t>1. Process Overview</a:t>
            </a:r>
          </a:p>
          <a:p>
            <a:pPr lvl="0" indent="0" marL="0">
              <a:buNone/>
            </a:pPr>
            <a:r>
              <a:rPr b="1"/>
              <a:t>1.1 Purpose and Objectives:</a:t>
            </a:r>
            <a:r>
              <a:rPr/>
              <a:t> The purpose of this process is to create a Work Breakdown Structure (WBS) for the Requirements Gathering Agent project, decomposing the project scope into manageable work packages. The objectives are to:</a:t>
            </a:r>
          </a:p>
          <a:p>
            <a:pPr lvl="0"/>
            <a:r>
              <a:rPr/>
              <a:t>Clearly define the project scope and deliverables.</a:t>
            </a:r>
          </a:p>
          <a:p>
            <a:pPr lvl="0"/>
            <a:r>
              <a:rPr/>
              <a:t>Create a hierarchical structure that visually represents the project’s components.</a:t>
            </a:r>
          </a:p>
          <a:p>
            <a:pPr lvl="0"/>
            <a:r>
              <a:rPr/>
              <a:t>Identify all work packages required to complete the project.</a:t>
            </a:r>
          </a:p>
          <a:p>
            <a:pPr lvl="0"/>
            <a:r>
              <a:rPr/>
              <a:t>Establish a basis for planning, scheduling, budgeting, and resource allocation.</a:t>
            </a:r>
          </a:p>
          <a:p>
            <a:pPr lvl="0"/>
            <a:r>
              <a:rPr/>
              <a:t>Facilitate communication and understanding among stakeholders.</a:t>
            </a:r>
          </a:p>
          <a:p>
            <a:pPr lvl="0" indent="0" marL="0">
              <a:buNone/>
            </a:pPr>
            <a:r>
              <a:rPr b="1"/>
              <a:t>1.2 Process Scope and Boundaries:</a:t>
            </a:r>
            <a:r>
              <a:rPr/>
              <a:t> This process encompasses the creation of the WBS and its associated WBS Dictionary. It starts with the approved Project Scope Statement and ends with the creation and approval of the WBS and WBS Dictionary. The process excludes the detailed scheduling and resource allocation activities that will follow WBS creation.</a:t>
            </a:r>
          </a:p>
          <a:p>
            <a:pPr lvl="0" indent="0" marL="0">
              <a:buNone/>
            </a:pPr>
            <a:r>
              <a:rPr b="1"/>
              <a:t>1.3 Integration with Scope Management Processes:</a:t>
            </a:r>
            <a:r>
              <a:rPr/>
              <a:t> This process is a key component of the Scope Management process, specifically the Define Scope and Create WBS processes. The WBS directly supports scope definition by providing a detailed breakdown of the project’s deliverables. It also feeds into the Control Scope process by providing a baseline against which to measure project performance.</a:t>
            </a:r>
          </a:p>
          <a:p>
            <a:pPr lvl="0" indent="0" marL="0">
              <a:buNone/>
            </a:pPr>
            <a:r>
              <a:rPr b="1"/>
              <a:t>1.4 PMBOK Process Group and Knowledge Area Alignment:</a:t>
            </a:r>
            <a:r>
              <a:rPr/>
              <a:t> This process falls under the Planning process group and the Scope Management knowledge area of the PMBOK Guide.</a:t>
            </a:r>
          </a:p>
          <a:p>
            <a:pPr lvl="0" indent="0" marL="0">
              <a:spcBef>
                <a:spcPts val="3000"/>
              </a:spcBef>
              <a:buNone/>
            </a:pPr>
            <a:r>
              <a:rPr b="1"/>
              <a:t>2. Process Inputs</a:t>
            </a:r>
          </a:p>
          <a:p>
            <a:pPr lvl="0"/>
            <a:r>
              <a:rPr b="1"/>
              <a:t>Project Scope Statement:</a:t>
            </a:r>
            <a:r>
              <a:rPr/>
              <a:t> The approved Project Scope Statement provides the overall project objectives, deliverables, and boundaries. This document serves as the foundation for WBS creation. (See </a:t>
            </a:r>
            <a:r>
              <a:rPr>
                <a:latin typeface="Courier"/>
              </a:rPr>
              <a:t>03_PROJECT_SCOPE_STATEMENT.MD</a:t>
            </a:r>
            <a:r>
              <a:rPr/>
              <a:t>)</a:t>
            </a:r>
          </a:p>
          <a:p>
            <a:pPr lvl="0"/>
            <a:r>
              <a:rPr b="1"/>
              <a:t>Requirements Documentation:</a:t>
            </a:r>
            <a:r>
              <a:rPr/>
              <a:t> Detailed functional and non-functional requirements derived from stakeholder needs and business objectives. This includes user stories and use cases. (See </a:t>
            </a:r>
            <a:r>
              <a:rPr>
                <a:latin typeface="Courier"/>
              </a:rPr>
              <a:t>02_REQUIREMENTS_MANAGEMENT_PLAN.MD</a:t>
            </a:r>
            <a:r>
              <a:rPr/>
              <a:t>, other requirements documents)</a:t>
            </a:r>
          </a:p>
          <a:p>
            <a:pPr lvl="0"/>
            <a:r>
              <a:rPr b="1"/>
              <a:t>Enterprise Environmental Factors:</a:t>
            </a:r>
            <a:r>
              <a:rPr/>
              <a:t> External factors that influence the project, such as organizational policies, standards, and regulations.</a:t>
            </a:r>
          </a:p>
          <a:p>
            <a:pPr lvl="0"/>
            <a:r>
              <a:rPr b="1"/>
              <a:t>Organizational Process Assets:</a:t>
            </a:r>
            <a:r>
              <a:rPr/>
              <a:t> Internal guidelines, templates, and historical information relevant to WBS creation. This includes previous WBS structures, lessons learned, and best practices.</a:t>
            </a:r>
          </a:p>
          <a:p>
            <a:pPr lvl="0" indent="0" marL="0">
              <a:spcBef>
                <a:spcPts val="3000"/>
              </a:spcBef>
              <a:buNone/>
            </a:pPr>
            <a:r>
              <a:rPr b="1"/>
              <a:t>3. Tools and Techniques</a:t>
            </a:r>
          </a:p>
          <a:p>
            <a:pPr lvl="0"/>
            <a:r>
              <a:rPr b="1"/>
              <a:t>Decomposition Techniques:</a:t>
            </a:r>
            <a:r>
              <a:rPr/>
              <a:t> Top-down, bottom-up, and mind mapping techniques will be used to break down the project scope into smaller, manageable components.</a:t>
            </a:r>
          </a:p>
          <a:p>
            <a:pPr lvl="0"/>
            <a:r>
              <a:rPr b="1"/>
              <a:t>Expert Judgment:</a:t>
            </a:r>
            <a:r>
              <a:rPr/>
              <a:t> Input from experienced project managers and subject matter experts will be sought to ensure accuracy and completeness of the WBS.</a:t>
            </a:r>
          </a:p>
          <a:p>
            <a:pPr lvl="0"/>
            <a:r>
              <a:rPr b="1"/>
              <a:t>Templates and Historical Information:</a:t>
            </a:r>
            <a:r>
              <a:rPr/>
              <a:t> Pre-defined WBS templates and data from past projects will be used to expedite the process and ensure consistency.</a:t>
            </a:r>
          </a:p>
          <a:p>
            <a:pPr lvl="0"/>
            <a:r>
              <a:rPr b="1"/>
              <a:t>Rolling Wave Planning:</a:t>
            </a:r>
            <a:r>
              <a:rPr/>
              <a:t> A rolling wave planning approach will be adopted, with more detailed decomposition occurring as the project progresses.</a:t>
            </a:r>
          </a:p>
          <a:p>
            <a:pPr lvl="0" indent="0" marL="0">
              <a:spcBef>
                <a:spcPts val="3000"/>
              </a:spcBef>
              <a:buNone/>
            </a:pPr>
            <a:r>
              <a:rPr b="1"/>
              <a:t>4. Process Outputs</a:t>
            </a:r>
          </a:p>
          <a:p>
            <a:pPr lvl="0"/>
            <a:r>
              <a:rPr b="1"/>
              <a:t>Scope Baseline (WBS, WBS Dictionary, Project Scope Statement):</a:t>
            </a:r>
            <a:r>
              <a:rPr/>
              <a:t> The approved WBS, WBS Dictionary, and updated Project Scope Statement form the scope baseline, which is a formal agreement on the project’s scope.</a:t>
            </a:r>
          </a:p>
          <a:p>
            <a:pPr lvl="0"/>
            <a:r>
              <a:rPr b="1"/>
              <a:t>Project Documents Updates:</a:t>
            </a:r>
            <a:r>
              <a:rPr/>
              <a:t> Relevant project documents, such as the Project Management Plan, will be updated to reflect the approved WBS.</a:t>
            </a:r>
          </a:p>
          <a:p>
            <a:pPr lvl="0"/>
            <a:r>
              <a:rPr b="1"/>
              <a:t>Lessons Learned and Process Improvements:</a:t>
            </a:r>
            <a:r>
              <a:rPr/>
              <a:t> Any issues encountered or improvements identified during the WBS creation process will be documented for future reference.</a:t>
            </a:r>
          </a:p>
          <a:p>
            <a:pPr lvl="0" indent="0" marL="0">
              <a:spcBef>
                <a:spcPts val="3000"/>
              </a:spcBef>
              <a:buNone/>
            </a:pPr>
            <a:r>
              <a:rPr b="1"/>
              <a:t>5. WBS Development Activities</a:t>
            </a:r>
          </a:p>
          <a:p>
            <a:pPr lvl="0" indent="0" marL="0">
              <a:buNone/>
            </a:pPr>
            <a:r>
              <a:rPr b="1"/>
              <a:t>5.1 Scope Decomposition Approach:</a:t>
            </a:r>
            <a:r>
              <a:rPr/>
              <a:t> A top-down decomposition approach will be used, starting with the major project deliverables identified in the Project Scope Statement and progressively breaking them down into smaller, more manageable work packages.</a:t>
            </a:r>
          </a:p>
          <a:p>
            <a:pPr lvl="0" indent="0" marL="0">
              <a:buNone/>
            </a:pPr>
            <a:r>
              <a:rPr b="1"/>
              <a:t>5.2 Work Package Definition Criteria:</a:t>
            </a:r>
            <a:r>
              <a:rPr/>
              <a:t> Work packages will be defined based on the following criteria:</a:t>
            </a:r>
          </a:p>
          <a:p>
            <a:pPr lvl="0"/>
            <a:r>
              <a:rPr b="1"/>
              <a:t>Manageability:</a:t>
            </a:r>
            <a:r>
              <a:rPr/>
              <a:t> Each work package should be small enough to be managed effectively by a single individual or team.</a:t>
            </a:r>
          </a:p>
          <a:p>
            <a:pPr lvl="0"/>
            <a:r>
              <a:rPr b="1"/>
              <a:t>Measurability:</a:t>
            </a:r>
            <a:r>
              <a:rPr/>
              <a:t> Clear and measurable deliverables and acceptance criteria should be defined for each work package.</a:t>
            </a:r>
          </a:p>
          <a:p>
            <a:pPr lvl="0"/>
            <a:r>
              <a:rPr b="1"/>
              <a:t>Independence:</a:t>
            </a:r>
            <a:r>
              <a:rPr/>
              <a:t> Work packages should be relatively independent of each other to allow for parallel execution where possible.</a:t>
            </a:r>
          </a:p>
          <a:p>
            <a:pPr lvl="0"/>
            <a:r>
              <a:rPr b="1"/>
              <a:t>Time Estimation:</a:t>
            </a:r>
            <a:r>
              <a:rPr/>
              <a:t> Each work package should have a reasonable and estimable duration.</a:t>
            </a:r>
          </a:p>
          <a:p>
            <a:pPr lvl="0"/>
            <a:r>
              <a:rPr b="1"/>
              <a:t>Cost Estimation:</a:t>
            </a:r>
            <a:r>
              <a:rPr/>
              <a:t> Each work package should be suitable for cost estimation.</a:t>
            </a:r>
          </a:p>
          <a:p>
            <a:pPr lvl="0" indent="0" marL="0">
              <a:buNone/>
            </a:pPr>
            <a:r>
              <a:rPr b="1"/>
              <a:t>5.3 Hierarchical Structure Development:</a:t>
            </a:r>
            <a:r>
              <a:rPr/>
              <a:t> The WBS will be represented as a hierarchical tree structure, with the project as the highest level and work packages at the lowest level. Appropriate levels of decomposition will be determined to ensure clarity and manageability.</a:t>
            </a:r>
          </a:p>
          <a:p>
            <a:pPr lvl="0" indent="0" marL="0">
              <a:buNone/>
            </a:pPr>
            <a:r>
              <a:rPr b="1"/>
              <a:t>5.4 100% Rule Application:</a:t>
            </a:r>
            <a:r>
              <a:rPr/>
              <a:t> The 100% rule will be applied to ensure that the WBS encompasses all the work required to complete the project. This means that the sum of all work packages at the lowest level should equal 100% of the project scope.</a:t>
            </a:r>
          </a:p>
          <a:p>
            <a:pPr lvl="0" indent="0" marL="0">
              <a:spcBef>
                <a:spcPts val="3000"/>
              </a:spcBef>
              <a:buNone/>
            </a:pPr>
            <a:r>
              <a:rPr b="1"/>
              <a:t>6. Quality Considerations</a:t>
            </a:r>
          </a:p>
          <a:p>
            <a:pPr lvl="0" indent="0" marL="0">
              <a:buNone/>
            </a:pPr>
            <a:r>
              <a:rPr b="1"/>
              <a:t>6.1 WBS Quality Criteria and Standards:</a:t>
            </a:r>
            <a:r>
              <a:rPr/>
              <a:t> The WBS will be evaluated against the following quality criteria:</a:t>
            </a:r>
          </a:p>
          <a:p>
            <a:pPr lvl="0"/>
            <a:r>
              <a:rPr b="1"/>
              <a:t>Accuracy:</a:t>
            </a:r>
            <a:r>
              <a:rPr/>
              <a:t> The WBS accurately reflects the project scope and deliverables.</a:t>
            </a:r>
          </a:p>
          <a:p>
            <a:pPr lvl="0"/>
            <a:r>
              <a:rPr b="1"/>
              <a:t>Completeness:</a:t>
            </a:r>
            <a:r>
              <a:rPr/>
              <a:t> The WBS includes all the work required to complete the project.</a:t>
            </a:r>
          </a:p>
          <a:p>
            <a:pPr lvl="0"/>
            <a:r>
              <a:rPr b="1"/>
              <a:t>Clarity:</a:t>
            </a:r>
            <a:r>
              <a:rPr/>
              <a:t> The WBS is easy to understand and interpret.</a:t>
            </a:r>
          </a:p>
          <a:p>
            <a:pPr lvl="0"/>
            <a:r>
              <a:rPr b="1"/>
              <a:t>Consistency:</a:t>
            </a:r>
            <a:r>
              <a:rPr/>
              <a:t> The WBS is consistent with the Project Scope Statement and other project documents.</a:t>
            </a:r>
          </a:p>
          <a:p>
            <a:pPr lvl="0"/>
            <a:r>
              <a:rPr b="1"/>
              <a:t>Appropriateness:</a:t>
            </a:r>
            <a:r>
              <a:rPr/>
              <a:t> The WBS is appropriate for the project’s size, complexity, and type.</a:t>
            </a:r>
          </a:p>
          <a:p>
            <a:pPr lvl="0" indent="0" marL="0">
              <a:buNone/>
            </a:pPr>
            <a:r>
              <a:rPr b="1"/>
              <a:t>6.2 Review and Validation Processes:</a:t>
            </a:r>
            <a:r>
              <a:rPr/>
              <a:t> The WBS will be reviewed and validated by key stakeholders, including the project manager, project team, and relevant subject matter experts.</a:t>
            </a:r>
          </a:p>
          <a:p>
            <a:pPr lvl="0" indent="0" marL="0">
              <a:buNone/>
            </a:pPr>
            <a:r>
              <a:rPr b="1"/>
              <a:t>6.3 Stakeholder Approval Procedures:</a:t>
            </a:r>
            <a:r>
              <a:rPr/>
              <a:t> Formal approval of the WBS will be obtained from relevant stakeholders before proceeding to the next project phase.</a:t>
            </a:r>
          </a:p>
          <a:p>
            <a:pPr lvl="0" indent="0" marL="0">
              <a:buNone/>
            </a:pPr>
            <a:r>
              <a:rPr b="1"/>
              <a:t>6.4 Documentation Requirements:</a:t>
            </a:r>
            <a:r>
              <a:rPr/>
              <a:t> The WBS and WBS Dictionary will be documented clearly and concisely, using a consistent numbering and coding system. All work packages will contain clear descriptions, deliverables, and acceptance criteria.</a:t>
            </a:r>
          </a:p>
          <a:p>
            <a:pPr lvl="0" indent="0" marL="0">
              <a:spcBef>
                <a:spcPts val="3000"/>
              </a:spcBef>
              <a:buNone/>
            </a:pPr>
            <a:r>
              <a:rPr b="1"/>
              <a:t>7. Process Guidelines</a:t>
            </a:r>
          </a:p>
          <a:p>
            <a:pPr lvl="0"/>
            <a:r>
              <a:rPr b="1"/>
              <a:t>WBS Creation Best Practices:</a:t>
            </a:r>
            <a:r>
              <a:rPr/>
              <a:t> Follow established best practices for WBS creation, such as using a top-down approach, defining clear work packages, and applying the 100% rule.</a:t>
            </a:r>
          </a:p>
          <a:p>
            <a:pPr lvl="0"/>
            <a:r>
              <a:rPr b="1"/>
              <a:t>Common Decomposition Patterns:</a:t>
            </a:r>
            <a:r>
              <a:rPr/>
              <a:t> Use common decomposition patterns, such as functional decomposition, product decomposition, and process decomposition, as appropriate.</a:t>
            </a:r>
          </a:p>
          <a:p>
            <a:pPr lvl="0"/>
            <a:r>
              <a:rPr b="1"/>
              <a:t>Work Package Sizing Guidelines:</a:t>
            </a:r>
            <a:r>
              <a:rPr/>
              <a:t> Ensure work packages are appropriately sized to facilitate effective management and resource allocation.</a:t>
            </a:r>
          </a:p>
          <a:p>
            <a:pPr lvl="0"/>
            <a:r>
              <a:rPr b="1"/>
              <a:t>Numbering and Coding Standards:</a:t>
            </a:r>
            <a:r>
              <a:rPr/>
              <a:t> Adopt a consistent numbering and coding system for the WBS to ensure traceability and clarity.</a:t>
            </a:r>
          </a:p>
          <a:p>
            <a:pPr lvl="0" indent="0" marL="0">
              <a:spcBef>
                <a:spcPts val="3000"/>
              </a:spcBef>
              <a:buNone/>
            </a:pPr>
            <a:r>
              <a:rPr b="1"/>
              <a:t>8. Integration Points</a:t>
            </a:r>
          </a:p>
          <a:p>
            <a:pPr lvl="0"/>
            <a:r>
              <a:rPr b="1"/>
              <a:t>Connection to Schedule Development:</a:t>
            </a:r>
            <a:r>
              <a:rPr/>
              <a:t> The WBS will serve as the basis for developing the project schedule, with each work package assigned a duration and dependencies.</a:t>
            </a:r>
          </a:p>
          <a:p>
            <a:pPr lvl="0"/>
            <a:r>
              <a:rPr b="1"/>
              <a:t>Resource Planning Integration:</a:t>
            </a:r>
            <a:r>
              <a:rPr/>
              <a:t> The WBS will be used to determine the resources (personnel, equipment, materials) required for each work package.</a:t>
            </a:r>
          </a:p>
          <a:p>
            <a:pPr lvl="0"/>
            <a:r>
              <a:rPr b="1"/>
              <a:t>Cost Estimation Alignment:</a:t>
            </a:r>
            <a:r>
              <a:rPr/>
              <a:t> The WBS will be used to estimate the cost of each work package, forming the basis for the project budget.</a:t>
            </a:r>
          </a:p>
          <a:p>
            <a:pPr lvl="0"/>
            <a:r>
              <a:rPr b="1"/>
              <a:t>Risk Identification Support:</a:t>
            </a:r>
            <a:r>
              <a:rPr/>
              <a:t> The WBS will help identify potential risks associated with each work package, facilitating risk management planning.</a:t>
            </a:r>
          </a:p>
          <a:p>
            <a:pPr lvl="0" indent="0" marL="0">
              <a:spcBef>
                <a:spcPts val="3000"/>
              </a:spcBef>
              <a:buNone/>
            </a:pPr>
            <a:r>
              <a:rPr b="1"/>
              <a:t>9. Process Metrics</a:t>
            </a:r>
          </a:p>
          <a:p>
            <a:pPr lvl="0"/>
            <a:r>
              <a:rPr b="1"/>
              <a:t>WBS Quality Measurements:</a:t>
            </a:r>
            <a:r>
              <a:rPr/>
              <a:t> Metrics such as accuracy, completeness, clarity, and consistency will be used to assess the quality of the WBS.</a:t>
            </a:r>
          </a:p>
          <a:p>
            <a:pPr lvl="0"/>
            <a:r>
              <a:rPr b="1"/>
              <a:t>Development Efficiency Metrics:</a:t>
            </a:r>
            <a:r>
              <a:rPr/>
              <a:t> Metrics such as time taken to create the WBS and the number of iterations required will be tracked to assess efficiency.</a:t>
            </a:r>
          </a:p>
          <a:p>
            <a:pPr lvl="0"/>
            <a:r>
              <a:rPr b="1"/>
              <a:t>Stakeholder Satisfaction Indicators:</a:t>
            </a:r>
            <a:r>
              <a:rPr/>
              <a:t> Feedback from stakeholders will be collected to assess their satisfaction with the WBS.</a:t>
            </a:r>
          </a:p>
          <a:p>
            <a:pPr lvl="0"/>
            <a:r>
              <a:rPr b="1"/>
              <a:t>Process Improvement Measures:</a:t>
            </a:r>
            <a:r>
              <a:rPr/>
              <a:t> Continuous improvement measures will be implemented to refine the WBS creation process based on lessons learned.</a:t>
            </a:r>
          </a:p>
          <a:p>
            <a:pPr lvl="0" indent="0" marL="0">
              <a:spcBef>
                <a:spcPts val="3000"/>
              </a:spcBef>
              <a:buNone/>
            </a:pPr>
            <a:r>
              <a:rPr b="1"/>
              <a:t>10. Risk Management</a:t>
            </a:r>
          </a:p>
          <a:p>
            <a:pPr lvl="0"/>
            <a:r>
              <a:rPr b="1"/>
              <a:t>WBS-related Risks and Mitigation:</a:t>
            </a:r>
            <a:r>
              <a:rPr/>
              <a:t> Potential risks associated with WBS creation, such as scope creep, inaccurate estimations, and lack of stakeholder buy-in, will be identified and mitigated.</a:t>
            </a:r>
          </a:p>
          <a:p>
            <a:pPr lvl="0"/>
            <a:r>
              <a:rPr b="1"/>
              <a:t>Quality Assurance Procedures:</a:t>
            </a:r>
            <a:r>
              <a:rPr/>
              <a:t> Quality assurance procedures will be implemented to ensure the WBS meets the defined quality criteria.</a:t>
            </a:r>
          </a:p>
          <a:p>
            <a:pPr lvl="0"/>
            <a:r>
              <a:rPr b="1"/>
              <a:t>Review and Approval Processes:</a:t>
            </a:r>
            <a:r>
              <a:rPr/>
              <a:t> Formal review and approval processes will be established to ensure stakeholder buy-in and minimize risks.</a:t>
            </a:r>
          </a:p>
          <a:p>
            <a:pPr lvl="0"/>
            <a:r>
              <a:rPr b="1"/>
              <a:t>Change Control Considerations:</a:t>
            </a:r>
            <a:r>
              <a:rPr/>
              <a:t> A change control process will be in place to manage any changes to the WBS after approval.</a:t>
            </a:r>
          </a:p>
          <a:p>
            <a:pPr lvl="0" indent="0" marL="0">
              <a:buNone/>
            </a:pPr>
            <a:r>
              <a:rPr/>
              <a:t>This document provides a comprehensive framework for creating a WBS for the Requirements Gathering Agent project. Adherence to these guidelines will ensure the creation of a robust and effective WBS, laying a solid foundation for successful project execution.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2025-06-10T15:29:33Z</dcterms:created>
  <dcterms:modified xsi:type="dcterms:W3CDTF">2025-06-10T15:29:33Z</dcterms:modified>
</cp:coreProperties>
</file>

<file path=docProps/custom.xml><?xml version="1.0" encoding="utf-8"?>
<Properties xmlns="http://schemas.openxmlformats.org/officeDocument/2006/custom-properties" xmlns:vt="http://schemas.openxmlformats.org/officeDocument/2006/docPropsVTypes"/>
</file>