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Procurement Management Plan</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management-plans</a:t>
            </a:r>
            <a:br/>
            <a:r>
              <a:rPr b="1"/>
              <a:t>Generated:</a:t>
            </a:r>
            <a:r>
              <a:rPr/>
              <a:t> 2025-06-10T08:15:57.789Z</a:t>
            </a:r>
            <a:br/>
            <a:r>
              <a:rPr b="1"/>
              <a:t>Description:</a:t>
            </a:r>
            <a:r>
              <a:rPr/>
              <a:t> PMBOK Procurement Management Plan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Procurement Management Plan: Requirements Gathering Agent Project</a:t>
            </a:r>
          </a:p>
        </p:txBody>
      </p:sp>
      <p:sp>
        <p:nvSpPr>
          <p:cNvPr id="3" name="Content Placeholder 2"/>
          <p:cNvSpPr>
            <a:spLocks noGrp="1"/>
          </p:cNvSpPr>
          <p:nvPr>
            <p:ph idx="1"/>
          </p:nvPr>
        </p:nvSpPr>
        <p:spPr/>
        <p:txBody>
          <a:bodyPr/>
          <a:lstStyle/>
          <a:p>
            <a:pPr lvl="0" indent="0" marL="0">
              <a:buNone/>
            </a:pPr>
            <a:r>
              <a:rPr b="1"/>
              <a:t>1. Introduction and Purpose</a:t>
            </a:r>
          </a:p>
          <a:p>
            <a:pPr lvl="0" indent="0" marL="0">
              <a:buNone/>
            </a:pPr>
            <a:r>
              <a:rPr/>
              <a:t>This Procurement Management Plan outlines the processes and procedures for acquiring goods and services required for the successful completion of the Requirements Gathering Agent project. The plan ensures that procurements are conducted efficiently, cost-effectively, and in compliance with organizational policies and regulatory requirements. The primary procurement need is for access to a large language model (LLM) API for generating project documentation. Secondary procurements may include specialized software licenses or consulting services if needed.</a:t>
            </a:r>
          </a:p>
          <a:p>
            <a:pPr lvl="0" indent="0" marL="0">
              <a:buNone/>
            </a:pPr>
            <a:r>
              <a:rPr b="1"/>
              <a:t>2. Procurement Authority and Roles</a:t>
            </a:r>
          </a:p>
          <a:p>
            <a:pPr lvl="0"/>
            <a:r>
              <a:rPr b="1"/>
              <a:t>Procurement Manager:</a:t>
            </a:r>
            <a:r>
              <a:rPr/>
              <a:t> [Name/Title] – Responsible for overall procurement planning, execution, and closure.</a:t>
            </a:r>
          </a:p>
          <a:p>
            <a:pPr lvl="0"/>
            <a:r>
              <a:rPr b="1"/>
              <a:t>Project Manager:</a:t>
            </a:r>
            <a:r>
              <a:rPr/>
              <a:t> [Name/Title] – Provides project requirements and approves procurement requests.</a:t>
            </a:r>
          </a:p>
          <a:p>
            <a:pPr lvl="0"/>
            <a:r>
              <a:rPr b="1"/>
              <a:t>Technical Lead:</a:t>
            </a:r>
            <a:r>
              <a:rPr/>
              <a:t> [Name/Title] – Evaluates technical aspects of proposed solutions and vendor capabilities.</a:t>
            </a:r>
          </a:p>
          <a:p>
            <a:pPr lvl="0"/>
            <a:r>
              <a:rPr b="1"/>
              <a:t>Legal Counsel:</a:t>
            </a:r>
            <a:r>
              <a:rPr/>
              <a:t> [Name/Title] – Reviews and approves contracts.</a:t>
            </a:r>
          </a:p>
          <a:p>
            <a:pPr lvl="0" indent="0" marL="0">
              <a:buNone/>
            </a:pPr>
            <a:r>
              <a:rPr b="1"/>
              <a:t>3. Make-or-Buy Decisions Process</a:t>
            </a:r>
          </a:p>
          <a:p>
            <a:pPr lvl="0" indent="0" marL="0">
              <a:buNone/>
            </a:pPr>
            <a:r>
              <a:rPr/>
              <a:t>The primary make-or-buy decision revolves around the LLM API access. Developing an internal LLM is deemed infeasible due to significant development time and resource costs. Therefore, procuring access to an existing LLM API (such as Azure OpenAI, Google AI, or others) is the preferred approach. This decision was based on a cost-benefit analysis considering development costs, time-to-market, and maintenance efforts. Secondary procurements (if any) will follow a similar make-or-buy analysis.</a:t>
            </a:r>
          </a:p>
          <a:p>
            <a:pPr lvl="0" indent="0" marL="0">
              <a:buNone/>
            </a:pPr>
            <a:r>
              <a:rPr b="1"/>
              <a:t>4. Contract Types to be Used</a:t>
            </a:r>
          </a:p>
          <a:p>
            <a:pPr lvl="0" indent="0" marL="0">
              <a:buNone/>
            </a:pPr>
            <a:r>
              <a:rPr/>
              <a:t>The primary contract type for LLM API access will be a </a:t>
            </a:r>
            <a:r>
              <a:rPr b="1"/>
              <a:t>subscription agreement</a:t>
            </a:r>
            <a:r>
              <a:rPr/>
              <a:t> with a defined service level agreement (SLA). This will ensure ongoing access to the API and guarantee performance levels. For any secondary procurements, the contract type will be determined based on the specific goods or services required, considering factors like complexity, duration, and risk.</a:t>
            </a:r>
          </a:p>
          <a:p>
            <a:pPr lvl="0" indent="0" marL="0">
              <a:buNone/>
            </a:pPr>
            <a:r>
              <a:rPr b="1"/>
              <a:t>5. Procurement Requirements and Constraints</a:t>
            </a:r>
          </a:p>
          <a:p>
            <a:pPr lvl="0"/>
            <a:r>
              <a:rPr b="1"/>
              <a:t>Requirements:</a:t>
            </a:r>
            <a:r>
              <a:rPr/>
              <a:t> Access to a robust LLM API with sufficient token capacity to handle the project’s documentation generation needs. The API must offer appropriate security features (e.g., authentication and authorization) and comply with relevant data privacy regulations. The provider should offer reliable support and documentation.</a:t>
            </a:r>
          </a:p>
          <a:p>
            <a:pPr lvl="0"/>
            <a:r>
              <a:rPr b="1"/>
              <a:t>Constraints:</a:t>
            </a:r>
            <a:r>
              <a:rPr/>
              <a:t> Budget limitations, project timeline, and compliance with organizational policies.</a:t>
            </a:r>
          </a:p>
          <a:p>
            <a:pPr lvl="0" indent="0" marL="0">
              <a:buNone/>
            </a:pPr>
            <a:r>
              <a:rPr b="1"/>
              <a:t>6. Independent Cost Estimates Approach</a:t>
            </a:r>
          </a:p>
          <a:p>
            <a:pPr lvl="0" indent="0" marL="0">
              <a:buNone/>
            </a:pPr>
            <a:r>
              <a:rPr/>
              <a:t>Independent cost estimates will be obtained from at least three different LLM API providers. These estimates will include the cost of API access, potential support costs, and any other associated fees. The estimates will be compared and analyzed to ensure competitiveness and value for money.</a:t>
            </a:r>
          </a:p>
          <a:p>
            <a:pPr lvl="0" indent="0" marL="0">
              <a:buNone/>
            </a:pPr>
            <a:r>
              <a:rPr b="1"/>
              <a:t>7. Procurement Evaluation Criteria</a:t>
            </a:r>
          </a:p>
          <a:p>
            <a:pPr lvl="0" indent="0" marL="0">
              <a:buNone/>
            </a:pPr>
            <a:r>
              <a:rPr/>
              <a:t>The following criteria will be used to evaluate potential LLM API providers:</a:t>
            </a:r>
          </a:p>
          <a:p>
            <a:pPr lvl="0"/>
            <a:r>
              <a:rPr b="1"/>
              <a:t>Cost:</a:t>
            </a:r>
            <a:r>
              <a:rPr/>
              <a:t> Total cost of ownership (TCO) including API access, support, and other fees.</a:t>
            </a:r>
          </a:p>
          <a:p>
            <a:pPr lvl="0"/>
            <a:r>
              <a:rPr b="1"/>
              <a:t>Performance:</a:t>
            </a:r>
            <a:r>
              <a:rPr/>
              <a:t> API response time, token limits, and overall reliability.</a:t>
            </a:r>
          </a:p>
          <a:p>
            <a:pPr lvl="0"/>
            <a:r>
              <a:rPr b="1"/>
              <a:t>Security:</a:t>
            </a:r>
            <a:r>
              <a:rPr/>
              <a:t> Security features and compliance with relevant data privacy regulations.</a:t>
            </a:r>
          </a:p>
          <a:p>
            <a:pPr lvl="0"/>
            <a:r>
              <a:rPr b="1"/>
              <a:t>Support:</a:t>
            </a:r>
            <a:r>
              <a:rPr/>
              <a:t> Quality of technical support and documentation.</a:t>
            </a:r>
          </a:p>
          <a:p>
            <a:pPr lvl="0"/>
            <a:r>
              <a:rPr b="1"/>
              <a:t>Scalability:</a:t>
            </a:r>
            <a:r>
              <a:rPr/>
              <a:t> Ability to handle increasing demands as the project grows.</a:t>
            </a:r>
          </a:p>
          <a:p>
            <a:pPr lvl="0"/>
            <a:r>
              <a:rPr b="1"/>
              <a:t>Integration:</a:t>
            </a:r>
            <a:r>
              <a:rPr/>
              <a:t> Ease of integration with the Requirements Gathering Agent application.</a:t>
            </a:r>
          </a:p>
          <a:p>
            <a:pPr lvl="0" indent="0" marL="0">
              <a:buNone/>
            </a:pPr>
            <a:r>
              <a:rPr b="1"/>
              <a:t>8. Procurement Documents to be Used</a:t>
            </a:r>
          </a:p>
          <a:p>
            <a:pPr lvl="0"/>
            <a:r>
              <a:rPr b="1"/>
              <a:t>Request for Information (RFI):</a:t>
            </a:r>
            <a:r>
              <a:rPr/>
              <a:t> To gather information from potential vendors.</a:t>
            </a:r>
          </a:p>
          <a:p>
            <a:pPr lvl="0"/>
            <a:r>
              <a:rPr b="1"/>
              <a:t>Request for Proposal (RFP):</a:t>
            </a:r>
            <a:r>
              <a:rPr/>
              <a:t> To solicit proposals from qualified vendors.</a:t>
            </a:r>
          </a:p>
          <a:p>
            <a:pPr lvl="0"/>
            <a:r>
              <a:rPr b="1"/>
              <a:t>Contract:</a:t>
            </a:r>
            <a:r>
              <a:rPr/>
              <a:t> Formal agreement outlining the terms and conditions of the procurement.</a:t>
            </a:r>
          </a:p>
          <a:p>
            <a:pPr lvl="0"/>
            <a:r>
              <a:rPr b="1"/>
              <a:t>Service Level Agreement (SLA):</a:t>
            </a:r>
            <a:r>
              <a:rPr/>
              <a:t> Defines the expected performance levels of the LLM API.</a:t>
            </a:r>
          </a:p>
          <a:p>
            <a:pPr lvl="0" indent="0" marL="0">
              <a:buNone/>
            </a:pPr>
            <a:r>
              <a:rPr b="1"/>
              <a:t>9. Risk Management Approach for Procurements</a:t>
            </a:r>
          </a:p>
          <a:p>
            <a:pPr lvl="0" indent="0" marL="0">
              <a:buNone/>
            </a:pPr>
            <a:r>
              <a:rPr/>
              <a:t>Potential risks include:</a:t>
            </a:r>
          </a:p>
          <a:p>
            <a:pPr lvl="0"/>
            <a:r>
              <a:rPr b="1"/>
              <a:t>Vendor selection risk:</a:t>
            </a:r>
            <a:r>
              <a:rPr/>
              <a:t> Choosing a vendor that does not meet the project’s requirements. Mitigation: Thorough vendor evaluation and selection process.</a:t>
            </a:r>
          </a:p>
          <a:p>
            <a:pPr lvl="0"/>
            <a:r>
              <a:rPr b="1"/>
              <a:t>Cost overrun risk:</a:t>
            </a:r>
            <a:r>
              <a:rPr/>
              <a:t> Exceeding the allocated budget. Mitigation: Accurate cost estimation and budget control.</a:t>
            </a:r>
          </a:p>
          <a:p>
            <a:pPr lvl="0"/>
            <a:r>
              <a:rPr b="1"/>
              <a:t>Schedule delay risk:</a:t>
            </a:r>
            <a:r>
              <a:rPr/>
              <a:t> Delays in procuring the required goods or services. Mitigation: Establishing clear timelines and milestones.</a:t>
            </a:r>
          </a:p>
          <a:p>
            <a:pPr lvl="0"/>
            <a:r>
              <a:rPr b="1"/>
              <a:t>Performance risk:</a:t>
            </a:r>
            <a:r>
              <a:rPr/>
              <a:t> The LLM API not meeting performance expectations. Mitigation: Thorough testing and a well-defined SLA.</a:t>
            </a:r>
          </a:p>
          <a:p>
            <a:pPr lvl="0" indent="0" marL="0">
              <a:buNone/>
            </a:pPr>
            <a:r>
              <a:rPr/>
              <a:t>A risk register will be maintained to track and monitor these risks.</a:t>
            </a:r>
          </a:p>
          <a:p>
            <a:pPr lvl="0" indent="0" marL="0">
              <a:buNone/>
            </a:pPr>
            <a:r>
              <a:rPr b="1"/>
              <a:t>10. Procurement Performance Metrics</a:t>
            </a:r>
          </a:p>
          <a:p>
            <a:pPr lvl="0"/>
            <a:r>
              <a:rPr b="1"/>
              <a:t>Time to completion:</a:t>
            </a:r>
            <a:r>
              <a:rPr/>
              <a:t> Time taken to complete the procurement process.</a:t>
            </a:r>
          </a:p>
          <a:p>
            <a:pPr lvl="0"/>
            <a:r>
              <a:rPr b="1"/>
              <a:t>Cost efficiency:</a:t>
            </a:r>
            <a:r>
              <a:rPr/>
              <a:t> Actual cost compared to the estimated cost.</a:t>
            </a:r>
          </a:p>
          <a:p>
            <a:pPr lvl="0"/>
            <a:r>
              <a:rPr b="1"/>
              <a:t>Vendor performance:</a:t>
            </a:r>
            <a:r>
              <a:rPr/>
              <a:t> Adherence to the SLA and contract terms.</a:t>
            </a:r>
          </a:p>
          <a:p>
            <a:pPr lvl="0"/>
            <a:r>
              <a:rPr b="1"/>
              <a:t>Quality of deliverables:</a:t>
            </a:r>
            <a:r>
              <a:rPr/>
              <a:t> Meeting the project’s requirements.</a:t>
            </a:r>
          </a:p>
          <a:p>
            <a:pPr lvl="0" indent="0" marL="0">
              <a:buNone/>
            </a:pPr>
            <a:r>
              <a:rPr b="1"/>
              <a:t>11. Vendor Management Approach</a:t>
            </a:r>
          </a:p>
          <a:p>
            <a:pPr lvl="0" indent="0" marL="0">
              <a:buNone/>
            </a:pPr>
            <a:r>
              <a:rPr/>
              <a:t>A vendor management plan will be developed to manage the relationship with the selected LLM API provider. This plan will outline communication protocols, performance monitoring, and escalation procedures.</a:t>
            </a:r>
          </a:p>
          <a:p>
            <a:pPr lvl="0" indent="0" marL="0">
              <a:buNone/>
            </a:pPr>
            <a:r>
              <a:rPr b="1"/>
              <a:t>12. Procurement Coordination with Other Project Aspects</a:t>
            </a:r>
          </a:p>
          <a:p>
            <a:pPr lvl="0" indent="0" marL="0">
              <a:buNone/>
            </a:pPr>
            <a:r>
              <a:rPr/>
              <a:t>Procurement activities will be closely coordinated with other project aspects, such as the development and testing phases, to ensure timely delivery of required goods and services.</a:t>
            </a:r>
          </a:p>
          <a:p>
            <a:pPr lvl="0" indent="0" marL="0">
              <a:buNone/>
            </a:pPr>
            <a:r>
              <a:rPr b="1"/>
              <a:t>13. Schedule and Timing of Procurement Activities</a:t>
            </a:r>
          </a:p>
          <a:p>
            <a:pPr lvl="0" indent="0" marL="0">
              <a:buNone/>
            </a:pPr>
            <a:r>
              <a:rPr/>
              <a:t>The procurement process will be divided into phases with clear milestones and deadlines:</a:t>
            </a:r>
          </a:p>
          <a:p>
            <a:pPr lvl="0"/>
            <a:r>
              <a:rPr b="1"/>
              <a:t>Phase 1:</a:t>
            </a:r>
            <a:r>
              <a:rPr/>
              <a:t> RFI/RFP issuance and vendor selection (2 weeks).</a:t>
            </a:r>
          </a:p>
          <a:p>
            <a:pPr lvl="0"/>
            <a:r>
              <a:rPr b="1"/>
              <a:t>Phase 2:</a:t>
            </a:r>
            <a:r>
              <a:rPr/>
              <a:t> Contract negotiation and approval (1 week).</a:t>
            </a:r>
          </a:p>
          <a:p>
            <a:pPr lvl="0"/>
            <a:r>
              <a:rPr b="1"/>
              <a:t>Phase 3:</a:t>
            </a:r>
            <a:r>
              <a:rPr/>
              <a:t> Contract execution and API access setup (1 week).</a:t>
            </a:r>
          </a:p>
          <a:p>
            <a:pPr lvl="0" indent="0" marL="0">
              <a:buNone/>
            </a:pPr>
            <a:r>
              <a:rPr b="1"/>
              <a:t>14. Contract Change Control Process</a:t>
            </a:r>
          </a:p>
          <a:p>
            <a:pPr lvl="0" indent="0" marL="0">
              <a:buNone/>
            </a:pPr>
            <a:r>
              <a:rPr/>
              <a:t>A formal change control process will be established to manage any changes to the contract. All change requests will be documented, evaluated, and approved before implementation.</a:t>
            </a:r>
          </a:p>
          <a:p>
            <a:pPr lvl="0" indent="0" marL="0">
              <a:buNone/>
            </a:pPr>
            <a:r>
              <a:rPr b="1"/>
              <a:t>15. Contract Closing Procedures</a:t>
            </a:r>
          </a:p>
          <a:p>
            <a:pPr lvl="0" indent="0" marL="0">
              <a:buNone/>
            </a:pPr>
            <a:r>
              <a:rPr/>
              <a:t>Upon completion of the project, the contract will be formally closed. This includes final payment, performance evaluation, and archiving of all relevant documentation.</a:t>
            </a:r>
          </a:p>
          <a:p>
            <a:pPr lvl="0" indent="0" marL="0">
              <a:buNone/>
            </a:pPr>
            <a:r>
              <a:rPr/>
              <a:t>This Procurement Management Plan will be reviewed and updated regularly to reflect changes in project requirements and circumstances.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2025-06-10T15:29:34Z</dcterms:created>
  <dcterms:modified xsi:type="dcterms:W3CDTF">2025-06-10T15:29:34Z</dcterms:modified>
</cp:coreProperties>
</file>

<file path=docProps/custom.xml><?xml version="1.0" encoding="utf-8"?>
<Properties xmlns="http://schemas.openxmlformats.org/officeDocument/2006/custom-properties" xmlns:vt="http://schemas.openxmlformats.org/officeDocument/2006/docPropsVTypes"/>
</file>