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 Duration Estimates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planning-artifacts</a:t>
            </a:r>
            <a:br/>
            <a:r>
              <a:rPr b="1"/>
              <a:t>Generated:</a:t>
            </a:r>
            <a:r>
              <a:rPr/>
              <a:t> 2025-06-10T08:16:44.403Z</a:t>
            </a:r>
            <a:br/>
            <a:r>
              <a:rPr b="1"/>
              <a:t>Description:</a:t>
            </a:r>
            <a:r>
              <a:rPr/>
              <a:t> PMBOK Activity Duration Estimates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Activity Duration Estimates for Requirements Gathering Agent Project</a:t>
            </a:r>
          </a:p>
          <a:p>
            <a:pPr lvl="0" indent="0" marL="0">
              <a:spcBef>
                <a:spcPts val="3000"/>
              </a:spcBef>
              <a:buNone/>
            </a:pPr>
            <a:r>
              <a:rPr b="1"/>
              <a:t>1. Overview</a:t>
            </a:r>
          </a:p>
          <a:p>
            <a:pPr lvl="0" indent="0" marL="0">
              <a:buNone/>
            </a:pPr>
            <a:r>
              <a:rPr/>
              <a:t>This document provides activity duration estimates for the Requirements Gathering Agent project. The estimates are based on a combination of expert judgment, analogous estimating (drawing from similar past projects), and three-point estimating (optimistic, most likely, pessimistic) techniques. The primary goal is to create a realistic project schedule, considering potential risks and uncertainties.</a:t>
            </a:r>
          </a:p>
          <a:p>
            <a:pPr lvl="0" indent="0" marL="0">
              <a:buNone/>
            </a:pPr>
            <a:r>
              <a:rPr b="1"/>
              <a:t>Scope:</a:t>
            </a:r>
            <a:r>
              <a:rPr/>
              <a:t> This estimation covers key activities across all project phases, from planning through deployment.</a:t>
            </a:r>
          </a:p>
          <a:p>
            <a:pPr lvl="0" indent="0" marL="0">
              <a:buNone/>
            </a:pPr>
            <a:r>
              <a:rPr b="1"/>
              <a:t>Methodology:</a:t>
            </a:r>
            <a:r>
              <a:rPr/>
              <a:t> Three-point estimating (PERT) will be used to calculate expected durations. The PERT formula: </a:t>
            </a:r>
            <a:r>
              <a:rPr>
                <a:latin typeface="Courier"/>
              </a:rPr>
              <a:t>(Optimistic + 4 * Most Likely + Pessimistic) / 6</a:t>
            </a:r>
            <a:r>
              <a:rPr/>
              <a:t> will be applied. Expert judgment will be used to refine estimates based on team experience and project complexity. Analogous estimating will leverage data from past similar projects to inform initial estimates.</a:t>
            </a:r>
          </a:p>
          <a:p>
            <a:pPr lvl="0" indent="0" marL="0">
              <a:buNone/>
            </a:pPr>
            <a:r>
              <a:rPr b="1"/>
              <a:t>Assumptions:</a:t>
            </a:r>
            <a:r>
              <a:rPr/>
              <a:t> The team consists of experienced developers and project managers. Access to necessary resources (hardware, software, AI APIs) is assumed. Contingency time is included to account for unforeseen delays.</a:t>
            </a:r>
          </a:p>
          <a:p>
            <a:pPr lvl="0" indent="0" marL="0">
              <a:buNone/>
            </a:pPr>
            <a:r>
              <a:rPr b="1"/>
              <a:t>Constraints:</a:t>
            </a:r>
            <a:r>
              <a:rPr/>
              <a:t> The project is subject to the availability of AI API access and potential rate limits.</a:t>
            </a:r>
          </a:p>
          <a:p>
            <a:pPr lvl="0" indent="0" marL="0">
              <a:buNone/>
            </a:pPr>
            <a:r>
              <a:rPr b="1"/>
              <a:t>Review and Approval:</a:t>
            </a:r>
            <a:r>
              <a:rPr/>
              <a:t> This document will be reviewed and approved by the project manager and key stakeholders.</a:t>
            </a:r>
          </a:p>
          <a:p>
            <a:pPr lvl="0" indent="0" marL="0">
              <a:spcBef>
                <a:spcPts val="3000"/>
              </a:spcBef>
              <a:buNone/>
            </a:pPr>
            <a:r>
              <a:rPr b="1"/>
              <a:t>2. Estimation Methodology</a:t>
            </a:r>
          </a:p>
          <a:p>
            <a:pPr lvl="0" indent="0" marL="0">
              <a:buNone/>
            </a:pPr>
            <a:r>
              <a:rPr b="1"/>
              <a:t>Techniques Used:</a:t>
            </a:r>
            <a:r>
              <a:rPr/>
              <a:t> Expert judgment, analogous estimating, three-point estimating (PERT).</a:t>
            </a:r>
          </a:p>
          <a:p>
            <a:pPr lvl="0" indent="0" marL="0">
              <a:buNone/>
            </a:pPr>
            <a:r>
              <a:rPr b="1"/>
              <a:t>Historical Data:</a:t>
            </a:r>
            <a:r>
              <a:rPr/>
              <a:t> Data from previous AI-driven project development efforts within the organization will be used for analogous estimating.</a:t>
            </a:r>
          </a:p>
          <a:p>
            <a:pPr lvl="0" indent="0" marL="0">
              <a:buNone/>
            </a:pPr>
            <a:r>
              <a:rPr b="1"/>
              <a:t>Resource Productivity:</a:t>
            </a:r>
            <a:r>
              <a:rPr/>
              <a:t> Based on historical data and team expertise, average productivity rates for developers and project managers will be applied.</a:t>
            </a:r>
          </a:p>
          <a:p>
            <a:pPr lvl="0" indent="0" marL="0">
              <a:buNone/>
            </a:pPr>
            <a:r>
              <a:rPr b="1"/>
              <a:t>Quality and Complexity:</a:t>
            </a:r>
            <a:r>
              <a:rPr/>
              <a:t> The complexity of AI integration and the need for robust error handling are factored into the estimates.</a:t>
            </a:r>
          </a:p>
          <a:p>
            <a:pPr lvl="0" indent="0" marL="0">
              <a:spcBef>
                <a:spcPts val="3000"/>
              </a:spcBef>
              <a:buNone/>
            </a:pPr>
            <a:r>
              <a:rPr b="1"/>
              <a:t>3. Activity Duration Estimates Table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65100"/>
                <a:gridCol w="622300"/>
                <a:gridCol w="203200"/>
                <a:gridCol w="241300"/>
                <a:gridCol w="241300"/>
                <a:gridCol w="241300"/>
                <a:gridCol w="241300"/>
                <a:gridCol w="203200"/>
                <a:gridCol w="1028700"/>
                <a:gridCol w="546100"/>
                <a:gridCol w="660400"/>
                <a:gridCol w="685800"/>
              </a:tblGrid>
              <a:tr h="0">
                <a:tc>
                  <a:txBody>
                    <a:bodyPr/>
                    <a:lstStyle/>
                    <a:p>
                      <a:pPr lvl="0" indent="0" marL="0">
                        <a:buNone/>
                      </a:pPr>
                      <a:r>
                        <a:rPr/>
                        <a:t>Activity ID</a:t>
                      </a:r>
                    </a:p>
                  </a:txBody>
                  <a:tcPr/>
                </a:tc>
                <a:tc>
                  <a:txBody>
                    <a:bodyPr/>
                    <a:lstStyle/>
                    <a:p>
                      <a:pPr lvl="0" indent="0" marL="0">
                        <a:buNone/>
                      </a:pPr>
                      <a:r>
                        <a:rPr/>
                        <a:t>Activity Name</a:t>
                      </a:r>
                    </a:p>
                  </a:txBody>
                  <a:tcPr/>
                </a:tc>
                <a:tc>
                  <a:txBody>
                    <a:bodyPr/>
                    <a:lstStyle/>
                    <a:p>
                      <a:pPr lvl="0" indent="0" marL="0">
                        <a:buNone/>
                      </a:pPr>
                      <a:r>
                        <a:rPr/>
                        <a:t>WBS Reference</a:t>
                      </a:r>
                    </a:p>
                  </a:txBody>
                  <a:tcPr/>
                </a:tc>
                <a:tc>
                  <a:txBody>
                    <a:bodyPr/>
                    <a:lstStyle/>
                    <a:p>
                      <a:pPr lvl="0" indent="0" marL="0">
                        <a:buNone/>
                      </a:pPr>
                      <a:r>
                        <a:rPr/>
                        <a:t>Estimation Method</a:t>
                      </a:r>
                    </a:p>
                  </a:txBody>
                  <a:tcPr/>
                </a:tc>
                <a:tc>
                  <a:txBody>
                    <a:bodyPr/>
                    <a:lstStyle/>
                    <a:p>
                      <a:pPr lvl="0" indent="0" marL="0">
                        <a:buNone/>
                      </a:pPr>
                      <a:r>
                        <a:rPr/>
                        <a:t>Optimistic (days)</a:t>
                      </a:r>
                    </a:p>
                  </a:txBody>
                  <a:tcPr/>
                </a:tc>
                <a:tc>
                  <a:txBody>
                    <a:bodyPr/>
                    <a:lstStyle/>
                    <a:p>
                      <a:pPr lvl="0" indent="0" marL="0">
                        <a:buNone/>
                      </a:pPr>
                      <a:r>
                        <a:rPr/>
                        <a:t>Most Likely (days)</a:t>
                      </a:r>
                    </a:p>
                  </a:txBody>
                  <a:tcPr/>
                </a:tc>
                <a:tc>
                  <a:txBody>
                    <a:bodyPr/>
                    <a:lstStyle/>
                    <a:p>
                      <a:pPr lvl="0" indent="0" marL="0">
                        <a:buNone/>
                      </a:pPr>
                      <a:r>
                        <a:rPr/>
                        <a:t>Pessimistic (days)</a:t>
                      </a:r>
                    </a:p>
                  </a:txBody>
                  <a:tcPr/>
                </a:tc>
                <a:tc>
                  <a:txBody>
                    <a:bodyPr/>
                    <a:lstStyle/>
                    <a:p>
                      <a:pPr lvl="0" indent="0" marL="0">
                        <a:buNone/>
                      </a:pPr>
                      <a:r>
                        <a:rPr/>
                        <a:t>Expected (days)</a:t>
                      </a:r>
                    </a:p>
                  </a:txBody>
                  <a:tcPr/>
                </a:tc>
                <a:tc>
                  <a:txBody>
                    <a:bodyPr/>
                    <a:lstStyle/>
                    <a:p>
                      <a:pPr lvl="0" indent="0" marL="0">
                        <a:buNone/>
                      </a:pPr>
                      <a:r>
                        <a:rPr/>
                        <a:t>Basis of Estimate</a:t>
                      </a:r>
                    </a:p>
                  </a:txBody>
                  <a:tcPr/>
                </a:tc>
                <a:tc>
                  <a:txBody>
                    <a:bodyPr/>
                    <a:lstStyle/>
                    <a:p>
                      <a:pPr lvl="0" indent="0" marL="0">
                        <a:buNone/>
                      </a:pPr>
                      <a:r>
                        <a:rPr/>
                        <a:t>Resource Requirements</a:t>
                      </a:r>
                    </a:p>
                  </a:txBody>
                  <a:tcPr/>
                </a:tc>
                <a:tc>
                  <a:txBody>
                    <a:bodyPr/>
                    <a:lstStyle/>
                    <a:p>
                      <a:pPr lvl="0" indent="0" marL="0">
                        <a:buNone/>
                      </a:pPr>
                      <a:r>
                        <a:rPr/>
                        <a:t>Assumptions</a:t>
                      </a:r>
                    </a:p>
                  </a:txBody>
                  <a:tcPr/>
                </a:tc>
                <a:tc>
                  <a:txBody>
                    <a:bodyPr/>
                    <a:lstStyle/>
                    <a:p>
                      <a:pPr lvl="0" indent="0" marL="0">
                        <a:buNone/>
                      </a:pPr>
                      <a:r>
                        <a:rPr/>
                        <a:t>Risk Factors</a:t>
                      </a:r>
                    </a:p>
                  </a:txBody>
                  <a:tcPr/>
                </a:tc>
              </a:tr>
              <a:tr h="0">
                <a:tc>
                  <a:txBody>
                    <a:bodyPr/>
                    <a:lstStyle/>
                    <a:p>
                      <a:pPr lvl="0" indent="0" marL="0">
                        <a:buNone/>
                      </a:pPr>
                      <a:r>
                        <a:rPr/>
                        <a:t>1</a:t>
                      </a:r>
                    </a:p>
                  </a:txBody>
                </a:tc>
                <a:tc>
                  <a:txBody>
                    <a:bodyPr/>
                    <a:lstStyle/>
                    <a:p>
                      <a:pPr lvl="0" indent="0" marL="0">
                        <a:buNone/>
                      </a:pPr>
                      <a:r>
                        <a:rPr/>
                        <a:t>Project Initiation &amp; Planning</a:t>
                      </a:r>
                    </a:p>
                  </a:txBody>
                </a:tc>
                <a:tc>
                  <a:txBody>
                    <a:bodyPr/>
                    <a:lstStyle/>
                    <a:p>
                      <a:pPr lvl="0" indent="0" marL="0">
                        <a:buNone/>
                      </a:pPr>
                      <a:r>
                        <a:rPr/>
                        <a:t>1.1</a:t>
                      </a:r>
                    </a:p>
                  </a:txBody>
                </a:tc>
                <a:tc>
                  <a:txBody>
                    <a:bodyPr/>
                    <a:lstStyle/>
                    <a:p>
                      <a:pPr lvl="0" indent="0" marL="0">
                        <a:buNone/>
                      </a:pPr>
                      <a:r>
                        <a:rPr/>
                        <a:t>Expert Judgment</a:t>
                      </a:r>
                    </a:p>
                  </a:txBody>
                </a:tc>
                <a:tc>
                  <a:txBody>
                    <a:bodyPr/>
                    <a:lstStyle/>
                    <a:p>
                      <a:pPr lvl="0" indent="0" marL="0">
                        <a:buNone/>
                      </a:pPr>
                      <a:r>
                        <a:rPr/>
                        <a:t>2</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3.17</a:t>
                      </a:r>
                    </a:p>
                  </a:txBody>
                </a:tc>
                <a:tc>
                  <a:txBody>
                    <a:bodyPr/>
                    <a:lstStyle/>
                    <a:p>
                      <a:pPr lvl="0" indent="0" marL="0">
                        <a:buNone/>
                      </a:pPr>
                      <a:r>
                        <a:rPr/>
                        <a:t>Based on experience with similar projects.</a:t>
                      </a:r>
                    </a:p>
                  </a:txBody>
                </a:tc>
                <a:tc>
                  <a:txBody>
                    <a:bodyPr/>
                    <a:lstStyle/>
                    <a:p>
                      <a:pPr lvl="0" indent="0" marL="0">
                        <a:buNone/>
                      </a:pPr>
                      <a:r>
                        <a:rPr/>
                        <a:t>Project Manager, Stakeholders</a:t>
                      </a:r>
                    </a:p>
                  </a:txBody>
                </a:tc>
                <a:tc>
                  <a:txBody>
                    <a:bodyPr/>
                    <a:lstStyle/>
                    <a:p>
                      <a:pPr lvl="0" indent="0" marL="0">
                        <a:buNone/>
                      </a:pPr>
                      <a:r>
                        <a:rPr/>
                        <a:t>Clear project charter and stakeholder buy-in.</a:t>
                      </a:r>
                    </a:p>
                  </a:txBody>
                </a:tc>
                <a:tc>
                  <a:txBody>
                    <a:bodyPr/>
                    <a:lstStyle/>
                    <a:p>
                      <a:pPr lvl="0" indent="0" marL="0">
                        <a:buNone/>
                      </a:pPr>
                      <a:r>
                        <a:rPr/>
                        <a:t>Stakeholder disagreements, unclear requirements.</a:t>
                      </a:r>
                    </a:p>
                  </a:txBody>
                </a:tc>
              </a:tr>
              <a:tr h="0">
                <a:tc>
                  <a:txBody>
                    <a:bodyPr/>
                    <a:lstStyle/>
                    <a:p>
                      <a:pPr lvl="0" indent="0" marL="0">
                        <a:buNone/>
                      </a:pPr>
                      <a:r>
                        <a:rPr/>
                        <a:t>2</a:t>
                      </a:r>
                    </a:p>
                  </a:txBody>
                </a:tc>
                <a:tc>
                  <a:txBody>
                    <a:bodyPr/>
                    <a:lstStyle/>
                    <a:p>
                      <a:pPr lvl="0" indent="0" marL="0">
                        <a:buNone/>
                      </a:pPr>
                      <a:r>
                        <a:rPr/>
                        <a:t>Requirements Gathering &amp; Analysis</a:t>
                      </a:r>
                    </a:p>
                  </a:txBody>
                </a:tc>
                <a:tc>
                  <a:txBody>
                    <a:bodyPr/>
                    <a:lstStyle/>
                    <a:p>
                      <a:pPr lvl="0" indent="0" marL="0">
                        <a:buNone/>
                      </a:pPr>
                      <a:r>
                        <a:rPr/>
                        <a:t>1.2</a:t>
                      </a:r>
                    </a:p>
                  </a:txBody>
                </a:tc>
                <a:tc>
                  <a:txBody>
                    <a:bodyPr/>
                    <a:lstStyle/>
                    <a:p>
                      <a:pPr lvl="0" indent="0" marL="0">
                        <a:buNone/>
                      </a:pPr>
                      <a:r>
                        <a:rPr/>
                        <a:t>Analogous</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7.17</a:t>
                      </a:r>
                    </a:p>
                  </a:txBody>
                </a:tc>
                <a:tc>
                  <a:txBody>
                    <a:bodyPr/>
                    <a:lstStyle/>
                    <a:p>
                      <a:pPr lvl="0" indent="0" marL="0">
                        <a:buNone/>
                      </a:pPr>
                      <a:r>
                        <a:rPr/>
                        <a:t>Based on similar projects’ requirements gathering phases.</a:t>
                      </a:r>
                    </a:p>
                  </a:txBody>
                </a:tc>
                <a:tc>
                  <a:txBody>
                    <a:bodyPr/>
                    <a:lstStyle/>
                    <a:p>
                      <a:pPr lvl="0" indent="0" marL="0">
                        <a:buNone/>
                      </a:pPr>
                      <a:r>
                        <a:rPr/>
                        <a:t>BA, Developers</a:t>
                      </a:r>
                    </a:p>
                  </a:txBody>
                </a:tc>
                <a:tc>
                  <a:txBody>
                    <a:bodyPr/>
                    <a:lstStyle/>
                    <a:p>
                      <a:pPr lvl="0" indent="0" marL="0">
                        <a:buNone/>
                      </a:pPr>
                      <a:r>
                        <a:rPr/>
                        <a:t>Well-defined scope and clear communication with stakeholders.</a:t>
                      </a:r>
                    </a:p>
                  </a:txBody>
                </a:tc>
                <a:tc>
                  <a:txBody>
                    <a:bodyPr/>
                    <a:lstStyle/>
                    <a:p>
                      <a:pPr lvl="0" indent="0" marL="0">
                        <a:buNone/>
                      </a:pPr>
                      <a:r>
                        <a:rPr/>
                        <a:t>Incomplete requirements, changing requirements.</a:t>
                      </a:r>
                    </a:p>
                  </a:txBody>
                </a:tc>
              </a:tr>
              <a:tr h="0">
                <a:tc>
                  <a:txBody>
                    <a:bodyPr/>
                    <a:lstStyle/>
                    <a:p>
                      <a:pPr lvl="0" indent="0" marL="0">
                        <a:buNone/>
                      </a:pPr>
                      <a:r>
                        <a:rPr/>
                        <a:t>3</a:t>
                      </a:r>
                    </a:p>
                  </a:txBody>
                </a:tc>
                <a:tc>
                  <a:txBody>
                    <a:bodyPr/>
                    <a:lstStyle/>
                    <a:p>
                      <a:pPr lvl="0" indent="0" marL="0">
                        <a:buNone/>
                      </a:pPr>
                      <a:r>
                        <a:rPr/>
                        <a:t>System Design &amp; Architecture</a:t>
                      </a:r>
                    </a:p>
                  </a:txBody>
                </a:tc>
                <a:tc>
                  <a:txBody>
                    <a:bodyPr/>
                    <a:lstStyle/>
                    <a:p>
                      <a:pPr lvl="0" indent="0" marL="0">
                        <a:buNone/>
                      </a:pPr>
                      <a:r>
                        <a:rPr/>
                        <a:t>1.3</a:t>
                      </a:r>
                    </a:p>
                  </a:txBody>
                </a:tc>
                <a:tc>
                  <a:txBody>
                    <a:bodyPr/>
                    <a:lstStyle/>
                    <a:p>
                      <a:pPr lvl="0" indent="0" marL="0">
                        <a:buNone/>
                      </a:pPr>
                      <a:r>
                        <a:rPr/>
                        <a:t>Expert Judgment</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5</a:t>
                      </a:r>
                    </a:p>
                  </a:txBody>
                </a:tc>
                <a:tc>
                  <a:txBody>
                    <a:bodyPr/>
                    <a:lstStyle/>
                    <a:p>
                      <a:pPr lvl="0" indent="0" marL="0">
                        <a:buNone/>
                      </a:pPr>
                      <a:r>
                        <a:rPr/>
                        <a:t>Based on architect’s experience and complexity of the system.</a:t>
                      </a:r>
                    </a:p>
                  </a:txBody>
                </a:tc>
                <a:tc>
                  <a:txBody>
                    <a:bodyPr/>
                    <a:lstStyle/>
                    <a:p>
                      <a:pPr lvl="0" indent="0" marL="0">
                        <a:buNone/>
                      </a:pPr>
                      <a:r>
                        <a:rPr/>
                        <a:t>Architect, Developers</a:t>
                      </a:r>
                    </a:p>
                  </a:txBody>
                </a:tc>
                <a:tc>
                  <a:txBody>
                    <a:bodyPr/>
                    <a:lstStyle/>
                    <a:p>
                      <a:pPr lvl="0" indent="0" marL="0">
                        <a:buNone/>
                      </a:pPr>
                      <a:r>
                        <a:rPr/>
                        <a:t>Clear understanding of system requirements.</a:t>
                      </a:r>
                    </a:p>
                  </a:txBody>
                </a:tc>
                <a:tc>
                  <a:txBody>
                    <a:bodyPr/>
                    <a:lstStyle/>
                    <a:p>
                      <a:pPr lvl="0" indent="0" marL="0">
                        <a:buNone/>
                      </a:pPr>
                      <a:r>
                        <a:rPr/>
                        <a:t>Architectural changes, integration challenges.</a:t>
                      </a:r>
                    </a:p>
                  </a:txBody>
                </a:tc>
              </a:tr>
              <a:tr h="0">
                <a:tc>
                  <a:txBody>
                    <a:bodyPr/>
                    <a:lstStyle/>
                    <a:p>
                      <a:pPr lvl="0" indent="0" marL="0">
                        <a:buNone/>
                      </a:pPr>
                      <a:r>
                        <a:rPr/>
                        <a:t>4</a:t>
                      </a:r>
                    </a:p>
                  </a:txBody>
                </a:tc>
                <a:tc>
                  <a:txBody>
                    <a:bodyPr/>
                    <a:lstStyle/>
                    <a:p>
                      <a:pPr lvl="0" indent="0" marL="0">
                        <a:buNone/>
                      </a:pPr>
                      <a:r>
                        <a:rPr/>
                        <a:t>API Integration (Azure OpenAI)</a:t>
                      </a:r>
                    </a:p>
                  </a:txBody>
                </a:tc>
                <a:tc>
                  <a:txBody>
                    <a:bodyPr/>
                    <a:lstStyle/>
                    <a:p>
                      <a:pPr lvl="0" indent="0" marL="0">
                        <a:buNone/>
                      </a:pPr>
                      <a:r>
                        <a:rPr/>
                        <a:t>2.1</a:t>
                      </a:r>
                    </a:p>
                  </a:txBody>
                </a:tc>
                <a:tc>
                  <a:txBody>
                    <a:bodyPr/>
                    <a:lstStyle/>
                    <a:p>
                      <a:pPr lvl="0" indent="0" marL="0">
                        <a:buNone/>
                      </a:pPr>
                      <a:r>
                        <a:rPr/>
                        <a:t>Three-Point</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4.33</a:t>
                      </a:r>
                    </a:p>
                  </a:txBody>
                </a:tc>
                <a:tc>
                  <a:txBody>
                    <a:bodyPr/>
                    <a:lstStyle/>
                    <a:p>
                      <a:pPr lvl="0" indent="0" marL="0">
                        <a:buNone/>
                      </a:pPr>
                      <a:r>
                        <a:rPr/>
                        <a:t>Based on previous experience integrating with Azure services.</a:t>
                      </a:r>
                    </a:p>
                  </a:txBody>
                </a:tc>
                <a:tc>
                  <a:txBody>
                    <a:bodyPr/>
                    <a:lstStyle/>
                    <a:p>
                      <a:pPr lvl="0" indent="0" marL="0">
                        <a:buNone/>
                      </a:pPr>
                      <a:r>
                        <a:rPr/>
                        <a:t>Developers, DevOps Engineer</a:t>
                      </a:r>
                    </a:p>
                  </a:txBody>
                </a:tc>
                <a:tc>
                  <a:txBody>
                    <a:bodyPr/>
                    <a:lstStyle/>
                    <a:p>
                      <a:pPr lvl="0" indent="0" marL="0">
                        <a:buNone/>
                      </a:pPr>
                      <a:r>
                        <a:rPr/>
                        <a:t>Stable Azure API, adequate documentation.</a:t>
                      </a:r>
                    </a:p>
                  </a:txBody>
                </a:tc>
                <a:tc>
                  <a:txBody>
                    <a:bodyPr/>
                    <a:lstStyle/>
                    <a:p>
                      <a:pPr lvl="0" indent="0" marL="0">
                        <a:buNone/>
                      </a:pPr>
                      <a:r>
                        <a:rPr/>
                        <a:t>API downtime, unexpected API changes.</a:t>
                      </a:r>
                    </a:p>
                  </a:txBody>
                </a:tc>
              </a:tr>
              <a:tr h="0">
                <a:tc>
                  <a:txBody>
                    <a:bodyPr/>
                    <a:lstStyle/>
                    <a:p>
                      <a:pPr lvl="0" indent="0" marL="0">
                        <a:buNone/>
                      </a:pPr>
                      <a:r>
                        <a:rPr/>
                        <a:t>5</a:t>
                      </a:r>
                    </a:p>
                  </a:txBody>
                </a:tc>
                <a:tc>
                  <a:txBody>
                    <a:bodyPr/>
                    <a:lstStyle/>
                    <a:p>
                      <a:pPr lvl="0" indent="0" marL="0">
                        <a:buNone/>
                      </a:pPr>
                      <a:r>
                        <a:rPr/>
                        <a:t>Core Functionality Development</a:t>
                      </a:r>
                    </a:p>
                  </a:txBody>
                </a:tc>
                <a:tc>
                  <a:txBody>
                    <a:bodyPr/>
                    <a:lstStyle/>
                    <a:p>
                      <a:pPr lvl="0" indent="0" marL="0">
                        <a:buNone/>
                      </a:pPr>
                      <a:r>
                        <a:rPr/>
                        <a:t>2.2</a:t>
                      </a:r>
                    </a:p>
                  </a:txBody>
                </a:tc>
                <a:tc>
                  <a:txBody>
                    <a:bodyPr/>
                    <a:lstStyle/>
                    <a:p>
                      <a:pPr lvl="0" indent="0" marL="0">
                        <a:buNone/>
                      </a:pPr>
                      <a:r>
                        <a:rPr/>
                        <a:t>Three-Point</a:t>
                      </a:r>
                    </a:p>
                  </a:txBody>
                </a:tc>
                <a:tc>
                  <a:txBody>
                    <a:bodyPr/>
                    <a:lstStyle/>
                    <a:p>
                      <a:pPr lvl="0" indent="0" marL="0">
                        <a:buNone/>
                      </a:pPr>
                      <a:r>
                        <a:rPr/>
                        <a:t>10</a:t>
                      </a:r>
                    </a:p>
                  </a:txBody>
                </a:tc>
                <a:tc>
                  <a:txBody>
                    <a:bodyPr/>
                    <a:lstStyle/>
                    <a:p>
                      <a:pPr lvl="0" indent="0" marL="0">
                        <a:buNone/>
                      </a:pPr>
                      <a:r>
                        <a:rPr/>
                        <a:t>15</a:t>
                      </a:r>
                    </a:p>
                  </a:txBody>
                </a:tc>
                <a:tc>
                  <a:txBody>
                    <a:bodyPr/>
                    <a:lstStyle/>
                    <a:p>
                      <a:pPr lvl="0" indent="0" marL="0">
                        <a:buNone/>
                      </a:pPr>
                      <a:r>
                        <a:rPr/>
                        <a:t>25</a:t>
                      </a:r>
                    </a:p>
                  </a:txBody>
                </a:tc>
                <a:tc>
                  <a:txBody>
                    <a:bodyPr/>
                    <a:lstStyle/>
                    <a:p>
                      <a:pPr lvl="0" indent="0" marL="0">
                        <a:buNone/>
                      </a:pPr>
                      <a:r>
                        <a:rPr/>
                        <a:t>15.83</a:t>
                      </a:r>
                    </a:p>
                  </a:txBody>
                </a:tc>
                <a:tc>
                  <a:txBody>
                    <a:bodyPr/>
                    <a:lstStyle/>
                    <a:p>
                      <a:pPr lvl="0" indent="0" marL="0">
                        <a:buNone/>
                      </a:pPr>
                      <a:r>
                        <a:rPr/>
                        <a:t>Based on code complexity and team velocity.</a:t>
                      </a:r>
                    </a:p>
                  </a:txBody>
                </a:tc>
                <a:tc>
                  <a:txBody>
                    <a:bodyPr/>
                    <a:lstStyle/>
                    <a:p>
                      <a:pPr lvl="0" indent="0" marL="0">
                        <a:buNone/>
                      </a:pPr>
                      <a:r>
                        <a:rPr/>
                        <a:t>Developers</a:t>
                      </a:r>
                    </a:p>
                  </a:txBody>
                </a:tc>
                <a:tc>
                  <a:txBody>
                    <a:bodyPr/>
                    <a:lstStyle/>
                    <a:p>
                      <a:pPr lvl="0" indent="0" marL="0">
                        <a:buNone/>
                      </a:pPr>
                      <a:r>
                        <a:rPr/>
                        <a:t>Sufficient development resources.</a:t>
                      </a:r>
                    </a:p>
                  </a:txBody>
                </a:tc>
                <a:tc>
                  <a:txBody>
                    <a:bodyPr/>
                    <a:lstStyle/>
                    <a:p>
                      <a:pPr lvl="0" indent="0" marL="0">
                        <a:buNone/>
                      </a:pPr>
                      <a:r>
                        <a:rPr/>
                        <a:t>Unexpected bugs, integration issues.</a:t>
                      </a:r>
                    </a:p>
                  </a:txBody>
                </a:tc>
              </a:tr>
              <a:tr h="0">
                <a:tc>
                  <a:txBody>
                    <a:bodyPr/>
                    <a:lstStyle/>
                    <a:p>
                      <a:pPr lvl="0" indent="0" marL="0">
                        <a:buNone/>
                      </a:pPr>
                      <a:r>
                        <a:rPr/>
                        <a:t>6</a:t>
                      </a:r>
                    </a:p>
                  </a:txBody>
                </a:tc>
                <a:tc>
                  <a:txBody>
                    <a:bodyPr/>
                    <a:lstStyle/>
                    <a:p>
                      <a:pPr lvl="0" indent="0" marL="0">
                        <a:buNone/>
                      </a:pPr>
                      <a:r>
                        <a:rPr/>
                        <a:t>Unit &amp; Integration Testing</a:t>
                      </a:r>
                    </a:p>
                  </a:txBody>
                </a:tc>
                <a:tc>
                  <a:txBody>
                    <a:bodyPr/>
                    <a:lstStyle/>
                    <a:p>
                      <a:pPr lvl="0" indent="0" marL="0">
                        <a:buNone/>
                      </a:pPr>
                      <a:r>
                        <a:rPr/>
                        <a:t>2.3</a:t>
                      </a:r>
                    </a:p>
                  </a:txBody>
                </a:tc>
                <a:tc>
                  <a:txBody>
                    <a:bodyPr/>
                    <a:lstStyle/>
                    <a:p>
                      <a:pPr lvl="0" indent="0" marL="0">
                        <a:buNone/>
                      </a:pPr>
                      <a:r>
                        <a:rPr/>
                        <a:t>Three-Point</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12</a:t>
                      </a:r>
                    </a:p>
                  </a:txBody>
                </a:tc>
                <a:tc>
                  <a:txBody>
                    <a:bodyPr/>
                    <a:lstStyle/>
                    <a:p>
                      <a:pPr lvl="0" indent="0" marL="0">
                        <a:buNone/>
                      </a:pPr>
                      <a:r>
                        <a:rPr/>
                        <a:t>7.5</a:t>
                      </a:r>
                    </a:p>
                  </a:txBody>
                </a:tc>
                <a:tc>
                  <a:txBody>
                    <a:bodyPr/>
                    <a:lstStyle/>
                    <a:p>
                      <a:pPr lvl="0" indent="0" marL="0">
                        <a:buNone/>
                      </a:pPr>
                      <a:r>
                        <a:rPr/>
                        <a:t>Based on code coverage targets and testing experience.</a:t>
                      </a:r>
                    </a:p>
                  </a:txBody>
                </a:tc>
                <a:tc>
                  <a:txBody>
                    <a:bodyPr/>
                    <a:lstStyle/>
                    <a:p>
                      <a:pPr lvl="0" indent="0" marL="0">
                        <a:buNone/>
                      </a:pPr>
                      <a:r>
                        <a:rPr/>
                        <a:t>Developers, QA Engineer</a:t>
                      </a:r>
                    </a:p>
                  </a:txBody>
                </a:tc>
                <a:tc>
                  <a:txBody>
                    <a:bodyPr/>
                    <a:lstStyle/>
                    <a:p>
                      <a:pPr lvl="0" indent="0" marL="0">
                        <a:buNone/>
                      </a:pPr>
                      <a:r>
                        <a:rPr/>
                        <a:t>Thorough test plans.</a:t>
                      </a:r>
                    </a:p>
                  </a:txBody>
                </a:tc>
                <a:tc>
                  <a:txBody>
                    <a:bodyPr/>
                    <a:lstStyle/>
                    <a:p>
                      <a:pPr lvl="0" indent="0" marL="0">
                        <a:buNone/>
                      </a:pPr>
                      <a:r>
                        <a:rPr/>
                        <a:t>Unforeseen bugs, test environment issues.</a:t>
                      </a:r>
                    </a:p>
                  </a:txBody>
                </a:tc>
              </a:tr>
              <a:tr h="0">
                <a:tc>
                  <a:txBody>
                    <a:bodyPr/>
                    <a:lstStyle/>
                    <a:p>
                      <a:pPr lvl="0" indent="0" marL="0">
                        <a:buNone/>
                      </a:pPr>
                      <a:r>
                        <a:rPr/>
                        <a:t>7</a:t>
                      </a:r>
                    </a:p>
                  </a:txBody>
                </a:tc>
                <a:tc>
                  <a:txBody>
                    <a:bodyPr/>
                    <a:lstStyle/>
                    <a:p>
                      <a:pPr lvl="0" indent="0" marL="0">
                        <a:buNone/>
                      </a:pPr>
                      <a:r>
                        <a:rPr/>
                        <a:t>UI/UX Design &amp; Implementation (CLI)</a:t>
                      </a:r>
                    </a:p>
                  </a:txBody>
                </a:tc>
                <a:tc>
                  <a:txBody>
                    <a:bodyPr/>
                    <a:lstStyle/>
                    <a:p>
                      <a:pPr lvl="0" indent="0" marL="0">
                        <a:buNone/>
                      </a:pPr>
                      <a:r>
                        <a:rPr/>
                        <a:t>2.4</a:t>
                      </a:r>
                    </a:p>
                  </a:txBody>
                </a:tc>
                <a:tc>
                  <a:txBody>
                    <a:bodyPr/>
                    <a:lstStyle/>
                    <a:p>
                      <a:pPr lvl="0" indent="0" marL="0">
                        <a:buNone/>
                      </a:pPr>
                      <a:r>
                        <a:rPr/>
                        <a:t>Expert Judgment</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8</a:t>
                      </a:r>
                    </a:p>
                  </a:txBody>
                </a:tc>
                <a:tc>
                  <a:txBody>
                    <a:bodyPr/>
                    <a:lstStyle/>
                    <a:p>
                      <a:pPr lvl="0" indent="0" marL="0">
                        <a:buNone/>
                      </a:pPr>
                      <a:r>
                        <a:rPr/>
                        <a:t>5</a:t>
                      </a:r>
                    </a:p>
                  </a:txBody>
                </a:tc>
                <a:tc>
                  <a:txBody>
                    <a:bodyPr/>
                    <a:lstStyle/>
                    <a:p>
                      <a:pPr lvl="0" indent="0" marL="0">
                        <a:buNone/>
                      </a:pPr>
                      <a:r>
                        <a:rPr/>
                        <a:t>Based on CLI complexity and designer’s experience.</a:t>
                      </a:r>
                    </a:p>
                  </a:txBody>
                </a:tc>
                <a:tc>
                  <a:txBody>
                    <a:bodyPr/>
                    <a:lstStyle/>
                    <a:p>
                      <a:pPr lvl="0" indent="0" marL="0">
                        <a:buNone/>
                      </a:pPr>
                      <a:r>
                        <a:rPr/>
                        <a:t>UI/UX Designer, Developers</a:t>
                      </a:r>
                    </a:p>
                  </a:txBody>
                </a:tc>
                <a:tc>
                  <a:txBody>
                    <a:bodyPr/>
                    <a:lstStyle/>
                    <a:p>
                      <a:pPr lvl="0" indent="0" marL="0">
                        <a:buNone/>
                      </a:pPr>
                      <a:r>
                        <a:rPr/>
                        <a:t>Clear design specifications.</a:t>
                      </a:r>
                    </a:p>
                  </a:txBody>
                </a:tc>
                <a:tc>
                  <a:txBody>
                    <a:bodyPr/>
                    <a:lstStyle/>
                    <a:p>
                      <a:pPr lvl="0" indent="0" marL="0">
                        <a:buNone/>
                      </a:pPr>
                      <a:r>
                        <a:rPr/>
                        <a:t>Design changes, usability issues.</a:t>
                      </a:r>
                    </a:p>
                  </a:txBody>
                </a:tc>
              </a:tr>
              <a:tr h="0">
                <a:tc>
                  <a:txBody>
                    <a:bodyPr/>
                    <a:lstStyle/>
                    <a:p>
                      <a:pPr lvl="0" indent="0" marL="0">
                        <a:buNone/>
                      </a:pPr>
                      <a:r>
                        <a:rPr/>
                        <a:t>8</a:t>
                      </a:r>
                    </a:p>
                  </a:txBody>
                </a:tc>
                <a:tc>
                  <a:txBody>
                    <a:bodyPr/>
                    <a:lstStyle/>
                    <a:p>
                      <a:pPr lvl="0" indent="0" marL="0">
                        <a:buNone/>
                      </a:pPr>
                      <a:r>
                        <a:rPr/>
                        <a:t>Documentation Creation</a:t>
                      </a:r>
                    </a:p>
                  </a:txBody>
                </a:tc>
                <a:tc>
                  <a:txBody>
                    <a:bodyPr/>
                    <a:lstStyle/>
                    <a:p>
                      <a:pPr lvl="0" indent="0" marL="0">
                        <a:buNone/>
                      </a:pPr>
                      <a:r>
                        <a:rPr/>
                        <a:t>2.5</a:t>
                      </a:r>
                    </a:p>
                  </a:txBody>
                </a:tc>
                <a:tc>
                  <a:txBody>
                    <a:bodyPr/>
                    <a:lstStyle/>
                    <a:p>
                      <a:pPr lvl="0" indent="0" marL="0">
                        <a:buNone/>
                      </a:pPr>
                      <a:r>
                        <a:rPr/>
                        <a:t>Analogous</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8</a:t>
                      </a:r>
                    </a:p>
                  </a:txBody>
                </a:tc>
                <a:tc>
                  <a:txBody>
                    <a:bodyPr/>
                    <a:lstStyle/>
                    <a:p>
                      <a:pPr lvl="0" indent="0" marL="0">
                        <a:buNone/>
                      </a:pPr>
                      <a:r>
                        <a:rPr/>
                        <a:t>5</a:t>
                      </a:r>
                    </a:p>
                  </a:txBody>
                </a:tc>
                <a:tc>
                  <a:txBody>
                    <a:bodyPr/>
                    <a:lstStyle/>
                    <a:p>
                      <a:pPr lvl="0" indent="0" marL="0">
                        <a:buNone/>
                      </a:pPr>
                      <a:r>
                        <a:rPr/>
                        <a:t>Based on previous documentation efforts.</a:t>
                      </a:r>
                    </a:p>
                  </a:txBody>
                </a:tc>
                <a:tc>
                  <a:txBody>
                    <a:bodyPr/>
                    <a:lstStyle/>
                    <a:p>
                      <a:pPr lvl="0" indent="0" marL="0">
                        <a:buNone/>
                      </a:pPr>
                      <a:r>
                        <a:rPr/>
                        <a:t>Technical Writer, Developers</a:t>
                      </a:r>
                    </a:p>
                  </a:txBody>
                </a:tc>
                <a:tc>
                  <a:txBody>
                    <a:bodyPr/>
                    <a:lstStyle/>
                    <a:p>
                      <a:pPr lvl="0" indent="0" marL="0">
                        <a:buNone/>
                      </a:pPr>
                      <a:r>
                        <a:rPr/>
                        <a:t>Clear documentation guidelines.</a:t>
                      </a:r>
                    </a:p>
                  </a:txBody>
                </a:tc>
                <a:tc>
                  <a:txBody>
                    <a:bodyPr/>
                    <a:lstStyle/>
                    <a:p>
                      <a:pPr lvl="0" indent="0" marL="0">
                        <a:buNone/>
                      </a:pPr>
                      <a:r>
                        <a:rPr/>
                        <a:t>Delays in content creation, editing cycles.</a:t>
                      </a:r>
                    </a:p>
                  </a:txBody>
                </a:tc>
              </a:tr>
              <a:tr h="0">
                <a:tc>
                  <a:txBody>
                    <a:bodyPr/>
                    <a:lstStyle/>
                    <a:p>
                      <a:pPr lvl="0" indent="0" marL="0">
                        <a:buNone/>
                      </a:pPr>
                      <a:r>
                        <a:rPr/>
                        <a:t>9</a:t>
                      </a:r>
                    </a:p>
                  </a:txBody>
                </a:tc>
                <a:tc>
                  <a:txBody>
                    <a:bodyPr/>
                    <a:lstStyle/>
                    <a:p>
                      <a:pPr lvl="0" indent="0" marL="0">
                        <a:buNone/>
                      </a:pPr>
                      <a:r>
                        <a:rPr/>
                        <a:t>PMBOK Validation &amp; Compliance Testing</a:t>
                      </a:r>
                    </a:p>
                  </a:txBody>
                </a:tc>
                <a:tc>
                  <a:txBody>
                    <a:bodyPr/>
                    <a:lstStyle/>
                    <a:p>
                      <a:pPr lvl="0" indent="0" marL="0">
                        <a:buNone/>
                      </a:pPr>
                      <a:r>
                        <a:rPr/>
                        <a:t>3.1</a:t>
                      </a:r>
                    </a:p>
                  </a:txBody>
                </a:tc>
                <a:tc>
                  <a:txBody>
                    <a:bodyPr/>
                    <a:lstStyle/>
                    <a:p>
                      <a:pPr lvl="0" indent="0" marL="0">
                        <a:buNone/>
                      </a:pPr>
                      <a:r>
                        <a:rPr/>
                        <a:t>Expert Judgment</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6</a:t>
                      </a:r>
                    </a:p>
                  </a:txBody>
                </a:tc>
                <a:tc>
                  <a:txBody>
                    <a:bodyPr/>
                    <a:lstStyle/>
                    <a:p>
                      <a:pPr lvl="0" indent="0" marL="0">
                        <a:buNone/>
                      </a:pPr>
                      <a:r>
                        <a:rPr/>
                        <a:t>4</a:t>
                      </a:r>
                    </a:p>
                  </a:txBody>
                </a:tc>
                <a:tc>
                  <a:txBody>
                    <a:bodyPr/>
                    <a:lstStyle/>
                    <a:p>
                      <a:pPr lvl="0" indent="0" marL="0">
                        <a:buNone/>
                      </a:pPr>
                      <a:r>
                        <a:rPr/>
                        <a:t>Based on PMBOK expertise and testing strategy.</a:t>
                      </a:r>
                    </a:p>
                  </a:txBody>
                </a:tc>
                <a:tc>
                  <a:txBody>
                    <a:bodyPr/>
                    <a:lstStyle/>
                    <a:p>
                      <a:pPr lvl="0" indent="0" marL="0">
                        <a:buNone/>
                      </a:pPr>
                      <a:r>
                        <a:rPr/>
                        <a:t>Project Manager, QA Engineer</a:t>
                      </a:r>
                    </a:p>
                  </a:txBody>
                </a:tc>
                <a:tc>
                  <a:txBody>
                    <a:bodyPr/>
                    <a:lstStyle/>
                    <a:p>
                      <a:pPr lvl="0" indent="0" marL="0">
                        <a:buNone/>
                      </a:pPr>
                      <a:r>
                        <a:rPr/>
                        <a:t>Access to PMBOK documentation and resources.</a:t>
                      </a:r>
                    </a:p>
                  </a:txBody>
                </a:tc>
                <a:tc>
                  <a:txBody>
                    <a:bodyPr/>
                    <a:lstStyle/>
                    <a:p>
                      <a:pPr lvl="0" indent="0" marL="0">
                        <a:buNone/>
                      </a:pPr>
                      <a:r>
                        <a:rPr/>
                        <a:t>Difficulty in meeting PMBOK requirements.</a:t>
                      </a:r>
                    </a:p>
                  </a:txBody>
                </a:tc>
              </a:tr>
              <a:tr h="0">
                <a:tc>
                  <a:txBody>
                    <a:bodyPr/>
                    <a:lstStyle/>
                    <a:p>
                      <a:pPr lvl="0" indent="0" marL="0">
                        <a:buNone/>
                      </a:pPr>
                      <a:r>
                        <a:rPr/>
                        <a:t>10</a:t>
                      </a:r>
                    </a:p>
                  </a:txBody>
                </a:tc>
                <a:tc>
                  <a:txBody>
                    <a:bodyPr/>
                    <a:lstStyle/>
                    <a:p>
                      <a:pPr lvl="0" indent="0" marL="0">
                        <a:buNone/>
                      </a:pPr>
                      <a:r>
                        <a:rPr/>
                        <a:t>Deployment &amp; Release</a:t>
                      </a:r>
                    </a:p>
                  </a:txBody>
                </a:tc>
                <a:tc>
                  <a:txBody>
                    <a:bodyPr/>
                    <a:lstStyle/>
                    <a:p>
                      <a:pPr lvl="0" indent="0" marL="0">
                        <a:buNone/>
                      </a:pPr>
                      <a:r>
                        <a:rPr/>
                        <a:t>4.1</a:t>
                      </a:r>
                    </a:p>
                  </a:txBody>
                </a:tc>
                <a:tc>
                  <a:txBody>
                    <a:bodyPr/>
                    <a:lstStyle/>
                    <a:p>
                      <a:pPr lvl="0" indent="0" marL="0">
                        <a:buNone/>
                      </a:pPr>
                      <a:r>
                        <a:rPr/>
                        <a:t>Expert Judgment</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2</a:t>
                      </a:r>
                    </a:p>
                  </a:txBody>
                </a:tc>
                <a:tc>
                  <a:txBody>
                    <a:bodyPr/>
                    <a:lstStyle/>
                    <a:p>
                      <a:pPr lvl="0" indent="0" marL="0">
                        <a:buNone/>
                      </a:pPr>
                      <a:r>
                        <a:rPr/>
                        <a:t>Based on DevOps experience and release process.</a:t>
                      </a:r>
                    </a:p>
                  </a:txBody>
                </a:tc>
                <a:tc>
                  <a:txBody>
                    <a:bodyPr/>
                    <a:lstStyle/>
                    <a:p>
                      <a:pPr lvl="0" indent="0" marL="0">
                        <a:buNone/>
                      </a:pPr>
                      <a:r>
                        <a:rPr/>
                        <a:t>DevOps Engineer</a:t>
                      </a:r>
                    </a:p>
                  </a:txBody>
                </a:tc>
                <a:tc>
                  <a:txBody>
                    <a:bodyPr/>
                    <a:lstStyle/>
                    <a:p>
                      <a:pPr lvl="0" indent="0" marL="0">
                        <a:buNone/>
                      </a:pPr>
                      <a:r>
                        <a:rPr/>
                        <a:t>Stable deployment environment.</a:t>
                      </a:r>
                    </a:p>
                  </a:txBody>
                </a:tc>
                <a:tc>
                  <a:txBody>
                    <a:bodyPr/>
                    <a:lstStyle/>
                    <a:p>
                      <a:pPr lvl="0" indent="0" marL="0">
                        <a:buNone/>
                      </a:pPr>
                      <a:r>
                        <a:rPr/>
                        <a:t>Deployment issues, unexpected errors.</a:t>
                      </a:r>
                    </a:p>
                  </a:txBody>
                </a:tc>
              </a:tr>
              <a:tr h="0">
                <a:tc>
                  <a:txBody>
                    <a:bodyPr/>
                    <a:lstStyle/>
                    <a:p>
                      <a:pPr lvl="0" indent="0" marL="0">
                        <a:buNone/>
                      </a:pPr>
                      <a:r>
                        <a:rPr/>
                        <a:t>11</a:t>
                      </a:r>
                    </a:p>
                  </a:txBody>
                </a:tc>
                <a:tc>
                  <a:txBody>
                    <a:bodyPr/>
                    <a:lstStyle/>
                    <a:p>
                      <a:pPr lvl="0" indent="0" marL="0">
                        <a:buNone/>
                      </a:pPr>
                      <a:r>
                        <a:rPr/>
                        <a:t>User Training &amp; Knowledge Transfer</a:t>
                      </a:r>
                    </a:p>
                  </a:txBody>
                </a:tc>
                <a:tc>
                  <a:txBody>
                    <a:bodyPr/>
                    <a:lstStyle/>
                    <a:p>
                      <a:pPr lvl="0" indent="0" marL="0">
                        <a:buNone/>
                      </a:pPr>
                      <a:r>
                        <a:rPr/>
                        <a:t>4.2</a:t>
                      </a:r>
                    </a:p>
                  </a:txBody>
                </a:tc>
                <a:tc>
                  <a:txBody>
                    <a:bodyPr/>
                    <a:lstStyle/>
                    <a:p>
                      <a:pPr lvl="0" indent="0" marL="0">
                        <a:buNone/>
                      </a:pPr>
                      <a:r>
                        <a:rPr/>
                        <a:t>Expert Judgment</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3</a:t>
                      </a:r>
                    </a:p>
                  </a:txBody>
                </a:tc>
                <a:tc>
                  <a:txBody>
                    <a:bodyPr/>
                    <a:lstStyle/>
                    <a:p>
                      <a:pPr lvl="0" indent="0" marL="0">
                        <a:buNone/>
                      </a:pPr>
                      <a:r>
                        <a:rPr/>
                        <a:t>2</a:t>
                      </a:r>
                    </a:p>
                  </a:txBody>
                </a:tc>
                <a:tc>
                  <a:txBody>
                    <a:bodyPr/>
                    <a:lstStyle/>
                    <a:p>
                      <a:pPr lvl="0" indent="0" marL="0">
                        <a:buNone/>
                      </a:pPr>
                      <a:r>
                        <a:rPr/>
                        <a:t>Based on training materials and user base.</a:t>
                      </a:r>
                    </a:p>
                  </a:txBody>
                </a:tc>
                <a:tc>
                  <a:txBody>
                    <a:bodyPr/>
                    <a:lstStyle/>
                    <a:p>
                      <a:pPr lvl="0" indent="0" marL="0">
                        <a:buNone/>
                      </a:pPr>
                      <a:r>
                        <a:rPr/>
                        <a:t>Project Manager, Trainer</a:t>
                      </a:r>
                    </a:p>
                  </a:txBody>
                </a:tc>
                <a:tc>
                  <a:txBody>
                    <a:bodyPr/>
                    <a:lstStyle/>
                    <a:p>
                      <a:pPr lvl="0" indent="0" marL="0">
                        <a:buNone/>
                      </a:pPr>
                      <a:r>
                        <a:rPr/>
                        <a:t>Availability of training resources.</a:t>
                      </a:r>
                    </a:p>
                  </a:txBody>
                </a:tc>
                <a:tc>
                  <a:txBody>
                    <a:bodyPr/>
                    <a:lstStyle/>
                    <a:p>
                      <a:pPr lvl="0" indent="0" marL="0">
                        <a:buNone/>
                      </a:pPr>
                      <a:r>
                        <a:rPr/>
                        <a:t>User unavailability, training challenges.</a:t>
                      </a:r>
                    </a:p>
                  </a:txBody>
                </a:tc>
              </a:tr>
              <a:tr h="0">
                <a:tc>
                  <a:txBody>
                    <a:bodyPr/>
                    <a:lstStyle/>
                    <a:p>
                      <a:pPr lvl="0" indent="0" marL="0">
                        <a:buNone/>
                      </a:pPr>
                      <a:r>
                        <a:rPr/>
                        <a:t>12</a:t>
                      </a:r>
                    </a:p>
                  </a:txBody>
                </a:tc>
                <a:tc>
                  <a:txBody>
                    <a:bodyPr/>
                    <a:lstStyle/>
                    <a:p>
                      <a:pPr lvl="0" indent="0" marL="0">
                        <a:buNone/>
                      </a:pPr>
                      <a:r>
                        <a:rPr/>
                        <a:t>Post-Release Monitoring &amp; Support (2 weeks)</a:t>
                      </a:r>
                    </a:p>
                  </a:txBody>
                </a:tc>
                <a:tc>
                  <a:txBody>
                    <a:bodyPr/>
                    <a:lstStyle/>
                    <a:p>
                      <a:pPr lvl="0" indent="0" marL="0">
                        <a:buNone/>
                      </a:pPr>
                      <a:r>
                        <a:rPr/>
                        <a:t>5.1</a:t>
                      </a:r>
                    </a:p>
                  </a:txBody>
                </a:tc>
                <a:tc>
                  <a:txBody>
                    <a:bodyPr/>
                    <a:lstStyle/>
                    <a:p>
                      <a:pPr lvl="0" indent="0" marL="0">
                        <a:buNone/>
                      </a:pPr>
                      <a:r>
                        <a:rPr/>
                        <a:t>Expert Judgment</a:t>
                      </a:r>
                    </a:p>
                  </a:txBody>
                </a:tc>
                <a:tc>
                  <a:txBody>
                    <a:bodyPr/>
                    <a:lstStyle/>
                    <a:p>
                      <a:pPr lvl="0" indent="0" marL="0">
                        <a:buNone/>
                      </a:pPr>
                      <a:r>
                        <a:rPr/>
                        <a:t>5</a:t>
                      </a:r>
                    </a:p>
                  </a:txBody>
                </a:tc>
                <a:tc>
                  <a:txBody>
                    <a:bodyPr/>
                    <a:lstStyle/>
                    <a:p>
                      <a:pPr lvl="0" indent="0" marL="0">
                        <a:buNone/>
                      </a:pPr>
                      <a:r>
                        <a:rPr/>
                        <a:t>10</a:t>
                      </a:r>
                    </a:p>
                  </a:txBody>
                </a:tc>
                <a:tc>
                  <a:txBody>
                    <a:bodyPr/>
                    <a:lstStyle/>
                    <a:p>
                      <a:pPr lvl="0" indent="0" marL="0">
                        <a:buNone/>
                      </a:pPr>
                      <a:r>
                        <a:rPr/>
                        <a:t>15</a:t>
                      </a:r>
                    </a:p>
                  </a:txBody>
                </a:tc>
                <a:tc>
                  <a:txBody>
                    <a:bodyPr/>
                    <a:lstStyle/>
                    <a:p>
                      <a:pPr lvl="0" indent="0" marL="0">
                        <a:buNone/>
                      </a:pPr>
                      <a:r>
                        <a:rPr/>
                        <a:t>10</a:t>
                      </a:r>
                    </a:p>
                  </a:txBody>
                </a:tc>
                <a:tc>
                  <a:txBody>
                    <a:bodyPr/>
                    <a:lstStyle/>
                    <a:p>
                      <a:pPr lvl="0" indent="0" marL="0">
                        <a:buNone/>
                      </a:pPr>
                      <a:r>
                        <a:rPr/>
                        <a:t>Based on anticipated support needs.</a:t>
                      </a:r>
                    </a:p>
                  </a:txBody>
                </a:tc>
                <a:tc>
                  <a:txBody>
                    <a:bodyPr/>
                    <a:lstStyle/>
                    <a:p>
                      <a:pPr lvl="0" indent="0" marL="0">
                        <a:buNone/>
                      </a:pPr>
                      <a:r>
                        <a:rPr/>
                        <a:t>Support Team</a:t>
                      </a:r>
                    </a:p>
                  </a:txBody>
                </a:tc>
                <a:tc>
                  <a:txBody>
                    <a:bodyPr/>
                    <a:lstStyle/>
                    <a:p>
                      <a:pPr lvl="0" indent="0" marL="0">
                        <a:buNone/>
                      </a:pPr>
                      <a:r>
                        <a:rPr/>
                        <a:t>Effective support channels and documentation.</a:t>
                      </a:r>
                    </a:p>
                  </a:txBody>
                </a:tc>
                <a:tc>
                  <a:txBody>
                    <a:bodyPr/>
                    <a:lstStyle/>
                    <a:p>
                      <a:pPr lvl="0" indent="0" marL="0">
                        <a:buNone/>
                      </a:pPr>
                      <a:r>
                        <a:rPr/>
                        <a:t>High volume of support requests, critical issues.</a:t>
                      </a:r>
                    </a:p>
                  </a:txBody>
                </a:tc>
              </a:tr>
              <a:tr h="0">
                <a:tc>
                  <a:txBody>
                    <a:bodyPr/>
                    <a:lstStyle/>
                    <a:p>
                      <a:pPr lvl="0" indent="0" marL="0">
                        <a:buNone/>
                      </a:pPr>
                      <a:r>
                        <a:rPr/>
                        <a:t>13</a:t>
                      </a:r>
                    </a:p>
                  </a:txBody>
                </a:tc>
                <a:tc>
                  <a:txBody>
                    <a:bodyPr/>
                    <a:lstStyle/>
                    <a:p>
                      <a:pPr lvl="0" indent="0" marL="0">
                        <a:buNone/>
                      </a:pPr>
                      <a:r>
                        <a:rPr/>
                        <a:t>Context Manager Development</a:t>
                      </a:r>
                    </a:p>
                  </a:txBody>
                </a:tc>
                <a:tc>
                  <a:txBody>
                    <a:bodyPr/>
                    <a:lstStyle/>
                    <a:p>
                      <a:pPr lvl="0" indent="0" marL="0">
                        <a:buNone/>
                      </a:pPr>
                      <a:r>
                        <a:rPr/>
                        <a:t>2.2.1</a:t>
                      </a:r>
                    </a:p>
                  </a:txBody>
                </a:tc>
                <a:tc>
                  <a:txBody>
                    <a:bodyPr/>
                    <a:lstStyle/>
                    <a:p>
                      <a:pPr lvl="0" indent="0" marL="0">
                        <a:buNone/>
                      </a:pPr>
                      <a:r>
                        <a:rPr/>
                        <a:t>Three-Point</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14</a:t>
                      </a:r>
                    </a:p>
                  </a:txBody>
                </a:tc>
                <a:tc>
                  <a:txBody>
                    <a:bodyPr/>
                    <a:lstStyle/>
                    <a:p>
                      <a:pPr lvl="0" indent="0" marL="0">
                        <a:buNone/>
                      </a:pPr>
                      <a:r>
                        <a:rPr/>
                        <a:t>10.17</a:t>
                      </a:r>
                    </a:p>
                  </a:txBody>
                </a:tc>
                <a:tc>
                  <a:txBody>
                    <a:bodyPr/>
                    <a:lstStyle/>
                    <a:p>
                      <a:pPr lvl="0" indent="0" marL="0">
                        <a:buNone/>
                      </a:pPr>
                      <a:r>
                        <a:rPr/>
                        <a:t>Based on complexity of context management logic.</a:t>
                      </a:r>
                    </a:p>
                  </a:txBody>
                </a:tc>
                <a:tc>
                  <a:txBody>
                    <a:bodyPr/>
                    <a:lstStyle/>
                    <a:p>
                      <a:pPr lvl="0" indent="0" marL="0">
                        <a:buNone/>
                      </a:pPr>
                      <a:r>
                        <a:rPr/>
                        <a:t>Developers</a:t>
                      </a:r>
                    </a:p>
                  </a:txBody>
                </a:tc>
                <a:tc>
                  <a:txBody>
                    <a:bodyPr/>
                    <a:lstStyle/>
                    <a:p>
                      <a:pPr lvl="0" indent="0" marL="0">
                        <a:buNone/>
                      </a:pPr>
                      <a:r>
                        <a:rPr/>
                        <a:t>Clear requirements and design specifications.</a:t>
                      </a:r>
                    </a:p>
                  </a:txBody>
                </a:tc>
                <a:tc>
                  <a:txBody>
                    <a:bodyPr/>
                    <a:lstStyle/>
                    <a:p>
                      <a:pPr lvl="0" indent="0" marL="0">
                        <a:buNone/>
                      </a:pPr>
                      <a:r>
                        <a:rPr/>
                        <a:t>Integration challenges, performance issues.</a:t>
                      </a:r>
                    </a:p>
                  </a:txBody>
                </a:tc>
              </a:tr>
              <a:tr h="0">
                <a:tc>
                  <a:txBody>
                    <a:bodyPr/>
                    <a:lstStyle/>
                    <a:p>
                      <a:pPr lvl="0" indent="0" marL="0">
                        <a:buNone/>
                      </a:pPr>
                      <a:r>
                        <a:rPr/>
                        <a:t>14</a:t>
                      </a:r>
                    </a:p>
                  </a:txBody>
                </a:tc>
                <a:tc>
                  <a:txBody>
                    <a:bodyPr/>
                    <a:lstStyle/>
                    <a:p>
                      <a:pPr lvl="0" indent="0" marL="0">
                        <a:buNone/>
                      </a:pPr>
                      <a:r>
                        <a:rPr/>
                        <a:t>AI Provider Integration (Google AI)</a:t>
                      </a:r>
                    </a:p>
                  </a:txBody>
                </a:tc>
                <a:tc>
                  <a:txBody>
                    <a:bodyPr/>
                    <a:lstStyle/>
                    <a:p>
                      <a:pPr lvl="0" indent="0" marL="0">
                        <a:buNone/>
                      </a:pPr>
                      <a:r>
                        <a:rPr/>
                        <a:t>2.1.2</a:t>
                      </a:r>
                    </a:p>
                  </a:txBody>
                </a:tc>
                <a:tc>
                  <a:txBody>
                    <a:bodyPr/>
                    <a:lstStyle/>
                    <a:p>
                      <a:pPr lvl="0" indent="0" marL="0">
                        <a:buNone/>
                      </a:pPr>
                      <a:r>
                        <a:rPr/>
                        <a:t>Three-Point</a:t>
                      </a:r>
                    </a:p>
                  </a:txBody>
                </a:tc>
                <a:tc>
                  <a:txBody>
                    <a:bodyPr/>
                    <a:lstStyle/>
                    <a:p>
                      <a:pPr lvl="0" indent="0" marL="0">
                        <a:buNone/>
                      </a:pPr>
                      <a:r>
                        <a:rPr/>
                        <a:t>3</a:t>
                      </a:r>
                    </a:p>
                  </a:txBody>
                </a:tc>
                <a:tc>
                  <a:txBody>
                    <a:bodyPr/>
                    <a:lstStyle/>
                    <a:p>
                      <a:pPr lvl="0" indent="0" marL="0">
                        <a:buNone/>
                      </a:pPr>
                      <a:r>
                        <a:rPr/>
                        <a:t>5</a:t>
                      </a:r>
                    </a:p>
                  </a:txBody>
                </a:tc>
                <a:tc>
                  <a:txBody>
                    <a:bodyPr/>
                    <a:lstStyle/>
                    <a:p>
                      <a:pPr lvl="0" indent="0" marL="0">
                        <a:buNone/>
                      </a:pPr>
                      <a:r>
                        <a:rPr/>
                        <a:t>7</a:t>
                      </a:r>
                    </a:p>
                  </a:txBody>
                </a:tc>
                <a:tc>
                  <a:txBody>
                    <a:bodyPr/>
                    <a:lstStyle/>
                    <a:p>
                      <a:pPr lvl="0" indent="0" marL="0">
                        <a:buNone/>
                      </a:pPr>
                      <a:r>
                        <a:rPr/>
                        <a:t>5</a:t>
                      </a:r>
                    </a:p>
                  </a:txBody>
                </a:tc>
                <a:tc>
                  <a:txBody>
                    <a:bodyPr/>
                    <a:lstStyle/>
                    <a:p>
                      <a:pPr lvl="0" indent="0" marL="0">
                        <a:buNone/>
                      </a:pPr>
                      <a:r>
                        <a:rPr/>
                        <a:t>Based on experience with Google AI APIs.</a:t>
                      </a:r>
                    </a:p>
                  </a:txBody>
                </a:tc>
                <a:tc>
                  <a:txBody>
                    <a:bodyPr/>
                    <a:lstStyle/>
                    <a:p>
                      <a:pPr lvl="0" indent="0" marL="0">
                        <a:buNone/>
                      </a:pPr>
                      <a:r>
                        <a:rPr/>
                        <a:t>Developers</a:t>
                      </a:r>
                    </a:p>
                  </a:txBody>
                </a:tc>
                <a:tc>
                  <a:txBody>
                    <a:bodyPr/>
                    <a:lstStyle/>
                    <a:p>
                      <a:pPr lvl="0" indent="0" marL="0">
                        <a:buNone/>
                      </a:pPr>
                      <a:r>
                        <a:rPr/>
                        <a:t>Stable Google AI API, adequate documentation.</a:t>
                      </a:r>
                    </a:p>
                  </a:txBody>
                </a:tc>
                <a:tc>
                  <a:txBody>
                    <a:bodyPr/>
                    <a:lstStyle/>
                    <a:p>
                      <a:pPr lvl="0" indent="0" marL="0">
                        <a:buNone/>
                      </a:pPr>
                      <a:r>
                        <a:rPr/>
                        <a:t>API downtime, unexpected API changes.</a:t>
                      </a:r>
                    </a:p>
                  </a:txBody>
                </a:tc>
              </a:tr>
              <a:tr h="0">
                <a:tc>
                  <a:txBody>
                    <a:bodyPr/>
                    <a:lstStyle/>
                    <a:p>
                      <a:pPr lvl="0" indent="0" marL="0">
                        <a:buNone/>
                      </a:pPr>
                      <a:r>
                        <a:rPr/>
                        <a:t>15</a:t>
                      </a:r>
                    </a:p>
                  </a:txBody>
                </a:tc>
                <a:tc>
                  <a:txBody>
                    <a:bodyPr/>
                    <a:lstStyle/>
                    <a:p>
                      <a:pPr lvl="0" indent="0" marL="0">
                        <a:buNone/>
                      </a:pPr>
                      <a:r>
                        <a:rPr/>
                        <a:t>Enhanced Analysis Module Development</a:t>
                      </a:r>
                    </a:p>
                  </a:txBody>
                </a:tc>
                <a:tc>
                  <a:txBody>
                    <a:bodyPr/>
                    <a:lstStyle/>
                    <a:p>
                      <a:pPr lvl="0" indent="0" marL="0">
                        <a:buNone/>
                      </a:pPr>
                      <a:r>
                        <a:rPr/>
                        <a:t>2.2.2</a:t>
                      </a:r>
                    </a:p>
                  </a:txBody>
                </a:tc>
                <a:tc>
                  <a:txBody>
                    <a:bodyPr/>
                    <a:lstStyle/>
                    <a:p>
                      <a:pPr lvl="0" indent="0" marL="0">
                        <a:buNone/>
                      </a:pPr>
                      <a:r>
                        <a:rPr/>
                        <a:t>Three-Point</a:t>
                      </a:r>
                    </a:p>
                  </a:txBody>
                </a:tc>
                <a:tc>
                  <a:txBody>
                    <a:bodyPr/>
                    <a:lstStyle/>
                    <a:p>
                      <a:pPr lvl="0" indent="0" marL="0">
                        <a:buNone/>
                      </a:pPr>
                      <a:r>
                        <a:rPr/>
                        <a:t>5</a:t>
                      </a:r>
                    </a:p>
                  </a:txBody>
                </a:tc>
                <a:tc>
                  <a:txBody>
                    <a:bodyPr/>
                    <a:lstStyle/>
                    <a:p>
                      <a:pPr lvl="0" indent="0" marL="0">
                        <a:buNone/>
                      </a:pPr>
                      <a:r>
                        <a:rPr/>
                        <a:t>8</a:t>
                      </a:r>
                    </a:p>
                  </a:txBody>
                </a:tc>
                <a:tc>
                  <a:txBody>
                    <a:bodyPr/>
                    <a:lstStyle/>
                    <a:p>
                      <a:pPr lvl="0" indent="0" marL="0">
                        <a:buNone/>
                      </a:pPr>
                      <a:r>
                        <a:rPr/>
                        <a:t>12</a:t>
                      </a:r>
                    </a:p>
                  </a:txBody>
                </a:tc>
                <a:tc>
                  <a:txBody>
                    <a:bodyPr/>
                    <a:lstStyle/>
                    <a:p>
                      <a:pPr lvl="0" indent="0" marL="0">
                        <a:buNone/>
                      </a:pPr>
                      <a:r>
                        <a:rPr/>
                        <a:t>8.17</a:t>
                      </a:r>
                    </a:p>
                  </a:txBody>
                </a:tc>
                <a:tc>
                  <a:txBody>
                    <a:bodyPr/>
                    <a:lstStyle/>
                    <a:p>
                      <a:pPr lvl="0" indent="0" marL="0">
                        <a:buNone/>
                      </a:pPr>
                      <a:r>
                        <a:rPr/>
                        <a:t>Based on complexity of enhanced analysis features.</a:t>
                      </a:r>
                    </a:p>
                  </a:txBody>
                </a:tc>
                <a:tc>
                  <a:txBody>
                    <a:bodyPr/>
                    <a:lstStyle/>
                    <a:p>
                      <a:pPr lvl="0" indent="0" marL="0">
                        <a:buNone/>
                      </a:pPr>
                      <a:r>
                        <a:rPr/>
                        <a:t>Developers</a:t>
                      </a:r>
                    </a:p>
                  </a:txBody>
                </a:tc>
                <a:tc>
                  <a:txBody>
                    <a:bodyPr/>
                    <a:lstStyle/>
                    <a:p>
                      <a:pPr lvl="0" indent="0" marL="0">
                        <a:buNone/>
                      </a:pPr>
                      <a:r>
                        <a:rPr/>
                        <a:t>Clear requirements and design specifications.</a:t>
                      </a:r>
                    </a:p>
                  </a:txBody>
                </a:tc>
                <a:tc>
                  <a:txBody>
                    <a:bodyPr/>
                    <a:lstStyle/>
                    <a:p>
                      <a:pPr lvl="0" indent="0" marL="0">
                        <a:buNone/>
                      </a:pPr>
                      <a:r>
                        <a:rPr/>
                        <a:t>Integration challenges, performance issues.</a:t>
                      </a:r>
                    </a:p>
                  </a:txBody>
                </a:tc>
              </a:tr>
              <a:tr h="0">
                <a:tc>
                  <a:txBody>
                    <a:bodyPr/>
                    <a:lstStyle/>
                    <a:p>
                      <a:pPr lvl="0" indent="0" marL="0">
                        <a:buNone/>
                      </a:pPr>
                      <a:r>
                        <a:rPr/>
                        <a:t>16</a:t>
                      </a:r>
                    </a:p>
                  </a:txBody>
                </a:tc>
                <a:tc>
                  <a:txBody>
                    <a:bodyPr/>
                    <a:lstStyle/>
                    <a:p>
                      <a:pPr lvl="0" indent="0" marL="0">
                        <a:buNone/>
                      </a:pPr>
                      <a:r>
                        <a:rPr/>
                        <a:t>Quality Assurance and Testing (Entire Project)</a:t>
                      </a:r>
                    </a:p>
                  </a:txBody>
                </a:tc>
                <a:tc>
                  <a:txBody>
                    <a:bodyPr/>
                    <a:lstStyle/>
                    <a:p>
                      <a:pPr lvl="0" indent="0" marL="0">
                        <a:buNone/>
                      </a:pPr>
                      <a:r>
                        <a:rPr/>
                        <a:t>3.2</a:t>
                      </a:r>
                    </a:p>
                  </a:txBody>
                </a:tc>
                <a:tc>
                  <a:txBody>
                    <a:bodyPr/>
                    <a:lstStyle/>
                    <a:p>
                      <a:pPr lvl="0" indent="0" marL="0">
                        <a:buNone/>
                      </a:pPr>
                      <a:r>
                        <a:rPr/>
                        <a:t>Expert Judgment</a:t>
                      </a:r>
                    </a:p>
                  </a:txBody>
                </a:tc>
                <a:tc>
                  <a:txBody>
                    <a:bodyPr/>
                    <a:lstStyle/>
                    <a:p>
                      <a:pPr lvl="0" indent="0" marL="0">
                        <a:buNone/>
                      </a:pPr>
                      <a:r>
                        <a:rPr/>
                        <a:t>7</a:t>
                      </a:r>
                    </a:p>
                  </a:txBody>
                </a:tc>
                <a:tc>
                  <a:txBody>
                    <a:bodyPr/>
                    <a:lstStyle/>
                    <a:p>
                      <a:pPr lvl="0" indent="0" marL="0">
                        <a:buNone/>
                      </a:pPr>
                      <a:r>
                        <a:rPr/>
                        <a:t>10</a:t>
                      </a:r>
                    </a:p>
                  </a:txBody>
                </a:tc>
                <a:tc>
                  <a:txBody>
                    <a:bodyPr/>
                    <a:lstStyle/>
                    <a:p>
                      <a:pPr lvl="0" indent="0" marL="0">
                        <a:buNone/>
                      </a:pPr>
                      <a:r>
                        <a:rPr/>
                        <a:t>14</a:t>
                      </a:r>
                    </a:p>
                  </a:txBody>
                </a:tc>
                <a:tc>
                  <a:txBody>
                    <a:bodyPr/>
                    <a:lstStyle/>
                    <a:p>
                      <a:pPr lvl="0" indent="0" marL="0">
                        <a:buNone/>
                      </a:pPr>
                      <a:r>
                        <a:rPr/>
                        <a:t>10</a:t>
                      </a:r>
                    </a:p>
                  </a:txBody>
                </a:tc>
                <a:tc>
                  <a:txBody>
                    <a:bodyPr/>
                    <a:lstStyle/>
                    <a:p>
                      <a:pPr lvl="0" indent="0" marL="0">
                        <a:buNone/>
                      </a:pPr>
                      <a:r>
                        <a:rPr/>
                        <a:t>Covers all testing activities across the project lifecycle.</a:t>
                      </a:r>
                    </a:p>
                  </a:txBody>
                </a:tc>
                <a:tc>
                  <a:txBody>
                    <a:bodyPr/>
                    <a:lstStyle/>
                    <a:p>
                      <a:pPr lvl="0" indent="0" marL="0">
                        <a:buNone/>
                      </a:pPr>
                      <a:r>
                        <a:rPr/>
                        <a:t>QA Team</a:t>
                      </a:r>
                    </a:p>
                  </a:txBody>
                </a:tc>
                <a:tc>
                  <a:txBody>
                    <a:bodyPr/>
                    <a:lstStyle/>
                    <a:p>
                      <a:pPr lvl="0" indent="0" marL="0">
                        <a:buNone/>
                      </a:pPr>
                      <a:r>
                        <a:rPr/>
                        <a:t>Sufficient testing resources, complete test coverage.</a:t>
                      </a:r>
                    </a:p>
                  </a:txBody>
                </a:tc>
                <a:tc>
                  <a:txBody>
                    <a:bodyPr/>
                    <a:lstStyle/>
                    <a:p>
                      <a:pPr lvl="0" indent="0" marL="0">
                        <a:buNone/>
                      </a:pPr>
                      <a:r>
                        <a:rPr/>
                        <a:t>Unforeseen bugs, test environment issues.</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4. Estimation Categories</a:t>
            </a:r>
          </a:p>
          <a:p>
            <a:pPr lvl="0" indent="0" marL="0">
              <a:buNone/>
            </a:pPr>
            <a:r>
              <a:rPr/>
              <a:t>The activities listed above are categorized as follows:</a:t>
            </a:r>
          </a:p>
          <a:p>
            <a:pPr lvl="0"/>
            <a:r>
              <a:rPr b="1"/>
              <a:t>Development Activities:</a:t>
            </a:r>
            <a:r>
              <a:rPr/>
              <a:t> 2, 3, 4, 5, 7, 13, 14, 15.</a:t>
            </a:r>
          </a:p>
          <a:p>
            <a:pPr lvl="0"/>
            <a:r>
              <a:rPr b="1"/>
              <a:t>Project Management Activities:</a:t>
            </a:r>
            <a:r>
              <a:rPr/>
              <a:t> 1, 9, 11, 16.</a:t>
            </a:r>
          </a:p>
          <a:p>
            <a:pPr lvl="0"/>
            <a:r>
              <a:rPr b="1"/>
              <a:t>Quality Assurance Activities:</a:t>
            </a:r>
            <a:r>
              <a:rPr/>
              <a:t> 6, 16.</a:t>
            </a:r>
          </a:p>
          <a:p>
            <a:pPr lvl="0"/>
            <a:r>
              <a:rPr b="1"/>
              <a:t>Infrastructure Setup:</a:t>
            </a:r>
            <a:r>
              <a:rPr/>
              <a:t> None (assumed to be pre-existing).</a:t>
            </a:r>
          </a:p>
          <a:p>
            <a:pPr lvl="0"/>
            <a:r>
              <a:rPr b="1"/>
              <a:t>Training &amp; Knowledge Transfer:</a:t>
            </a:r>
            <a:r>
              <a:rPr/>
              <a:t> 11.</a:t>
            </a:r>
          </a:p>
          <a:p>
            <a:pPr lvl="0" indent="0" marL="0">
              <a:spcBef>
                <a:spcPts val="3000"/>
              </a:spcBef>
              <a:buNone/>
            </a:pPr>
            <a:r>
              <a:rPr b="1"/>
              <a:t>5. Risk and Uncertainty</a:t>
            </a:r>
          </a:p>
          <a:p>
            <a:pPr lvl="0" indent="0" marL="0">
              <a:buNone/>
            </a:pPr>
            <a:r>
              <a:rPr b="1"/>
              <a:t>Risk Factors:</a:t>
            </a:r>
            <a:r>
              <a:rPr/>
              <a:t> API availability and rate limits, unforeseen bugs, integration challenges, stakeholder changes in requirements, resource availability.</a:t>
            </a:r>
          </a:p>
          <a:p>
            <a:pPr lvl="0" indent="0" marL="0">
              <a:buNone/>
            </a:pPr>
            <a:r>
              <a:rPr b="1"/>
              <a:t>Contingency:</a:t>
            </a:r>
            <a:r>
              <a:rPr/>
              <a:t> A 10% contingency buffer is added to the overall project duration to account for unforeseen delays.</a:t>
            </a:r>
          </a:p>
          <a:p>
            <a:pPr lvl="0" indent="0" marL="0">
              <a:buNone/>
            </a:pPr>
            <a:r>
              <a:rPr b="1"/>
              <a:t>Schedule Buffer:</a:t>
            </a:r>
            <a:r>
              <a:rPr/>
              <a:t> A 2-week buffer is added at the end of the project for unforeseen issues during deployment and post-release support.</a:t>
            </a:r>
          </a:p>
          <a:p>
            <a:pPr lvl="0" indent="0" marL="0">
              <a:buNone/>
            </a:pPr>
            <a:r>
              <a:rPr b="1"/>
              <a:t>Sensitivity Analysis:</a:t>
            </a:r>
            <a:r>
              <a:rPr/>
              <a:t> A sensitivity analysis will be conducted to identify the most critical activities and assess the impact of potential delays.</a:t>
            </a:r>
          </a:p>
          <a:p>
            <a:pPr lvl="0" indent="0" marL="0">
              <a:spcBef>
                <a:spcPts val="3000"/>
              </a:spcBef>
              <a:buNone/>
            </a:pPr>
            <a:r>
              <a:rPr b="1"/>
              <a:t>6. Quality Considerations</a:t>
            </a:r>
          </a:p>
          <a:p>
            <a:pPr lvl="0" indent="0" marL="0">
              <a:buNone/>
            </a:pPr>
            <a:r>
              <a:rPr b="1"/>
              <a:t>Review and Validation:</a:t>
            </a:r>
            <a:r>
              <a:rPr/>
              <a:t> Regular code reviews, testing, and stakeholder feedback sessions will be used to ensure quality.</a:t>
            </a:r>
          </a:p>
          <a:p>
            <a:pPr lvl="0" indent="0" marL="0">
              <a:buNone/>
            </a:pPr>
            <a:r>
              <a:rPr b="1"/>
              <a:t>Expert Judgment:</a:t>
            </a:r>
            <a:r>
              <a:rPr/>
              <a:t> Experienced developers and project managers will provide expert judgment throughout the estimation process.</a:t>
            </a:r>
          </a:p>
          <a:p>
            <a:pPr lvl="0" indent="0" marL="0">
              <a:buNone/>
            </a:pPr>
            <a:r>
              <a:rPr b="1"/>
              <a:t>Historical Data Validation:</a:t>
            </a:r>
            <a:r>
              <a:rPr/>
              <a:t> Historical data will be validated for accuracy and relevance to the current project.</a:t>
            </a:r>
          </a:p>
          <a:p>
            <a:pPr lvl="0" indent="0" marL="0">
              <a:buNone/>
            </a:pPr>
            <a:r>
              <a:rPr b="1"/>
              <a:t>Continuous Improvement:</a:t>
            </a:r>
            <a:r>
              <a:rPr/>
              <a:t> The estimation process will be refined based on lessons learned from this and future projects.</a:t>
            </a:r>
          </a:p>
          <a:p>
            <a:pPr lvl="0" indent="0" marL="0">
              <a:spcBef>
                <a:spcPts val="3000"/>
              </a:spcBef>
              <a:buNone/>
            </a:pPr>
            <a:r>
              <a:rPr b="1"/>
              <a:t>7. Supporting Information</a:t>
            </a:r>
          </a:p>
          <a:p>
            <a:pPr lvl="0" indent="0" marL="0">
              <a:buNone/>
            </a:pPr>
            <a:r>
              <a:rPr b="1"/>
              <a:t>Resource Skill Levels:</a:t>
            </a:r>
            <a:r>
              <a:rPr/>
              <a:t> Assumptions about developer and project manager skill levels are based on documented experience and performance evaluations.</a:t>
            </a:r>
          </a:p>
          <a:p>
            <a:pPr lvl="0" indent="0" marL="0">
              <a:buNone/>
            </a:pPr>
            <a:r>
              <a:rPr b="1"/>
              <a:t>Technology &amp; Tools:</a:t>
            </a:r>
            <a:r>
              <a:rPr/>
              <a:t> The project will utilize standard development tools and technologies, and the availability and stability of these tools are assumed.</a:t>
            </a:r>
          </a:p>
          <a:p>
            <a:pPr lvl="0" indent="0" marL="0">
              <a:buNone/>
            </a:pPr>
            <a:r>
              <a:rPr b="1"/>
              <a:t>Dependencies &amp; Constraints:</a:t>
            </a:r>
            <a:r>
              <a:rPr/>
              <a:t> Activity dependencies are explicitly noted in the WBS. Constraints include API availability and rate limits.</a:t>
            </a:r>
          </a:p>
          <a:p>
            <a:pPr lvl="0" indent="0" marL="0">
              <a:buNone/>
            </a:pPr>
            <a:r>
              <a:rPr b="1"/>
              <a:t>Environmental Factors:</a:t>
            </a:r>
            <a:r>
              <a:rPr/>
              <a:t> The project environment (hardware, software, network) is assumed to be stable and reliable.</a:t>
            </a:r>
          </a:p>
          <a:p>
            <a:pPr lvl="0" indent="0" marL="0">
              <a:buNone/>
            </a:pPr>
            <a:r>
              <a:rPr/>
              <a:t>This document provides a baseline for activity duration estimates. These estimates will be regularly reviewed and updated as the project progresses and more information becomes available.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2025-06-10T15:32:23Z</dcterms:created>
  <dcterms:modified xsi:type="dcterms:W3CDTF">2025-06-10T15:32:23Z</dcterms:modified>
</cp:coreProperties>
</file>

<file path=docProps/custom.xml><?xml version="1.0" encoding="utf-8"?>
<Properties xmlns="http://schemas.openxmlformats.org/officeDocument/2006/custom-properties" xmlns:vt="http://schemas.openxmlformats.org/officeDocument/2006/docPropsVTypes"/>
</file>