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Resource Estimates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planning-artifacts</a:t>
            </a:r>
            <a:br/>
            <a:r>
              <a:rPr b="1"/>
              <a:t>Generated:</a:t>
            </a:r>
            <a:r>
              <a:rPr/>
              <a:t> 2025-06-10T08:17:01.315Z</a:t>
            </a:r>
            <a:br/>
            <a:r>
              <a:rPr b="1"/>
              <a:t>Description:</a:t>
            </a:r>
            <a:r>
              <a:rPr/>
              <a:t> PMBOK Activity Resource Estimates</a:t>
            </a:r>
          </a:p>
        </p:txBody>
      </p:sp>
    </p:spTree>
  </p:cSld>
</p:sld>
</file>

<file path=ppt/slides/slide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spcBef><a:spcPts val="3000" /></a:spcBef><a:buNone /></a:pPr><a:r><a:rPr b="1" /><a:t>Activity Resource Estimates: Requirements Gathering Agent Project</a:t></a:r></a:p><a:p><a:pPr lvl="0" indent="0" marL="0"><a:spcBef><a:spcPts val="3000" /></a:spcBef><a:buNone /></a:pPr><a:r><a:rPr b="1" /><a:t>1. Overview</a:t></a:r></a:p><a:p><a:pPr lvl="0" indent="0" marL="0"><a:buNone /></a:pPr><a:r><a:rPr /><a:t>This document provides a comprehensive estimate of the resources required for the Requirements Gathering Agent project. The estimates are based on a combination of expert judgment, historical data (where available), and project-specific assumptions. The resource categories include human resources, technology and equipment, facilities and support, and associated costs. This document will be reviewed and approved by the project sponsor and project management team.</a:t></a:r></a:p><a:p><a:pPr lvl="0" indent="0" marL="0"><a:spcBef><a:spcPts val="3000" /></a:spcBef><a:buNone /></a:pPr><a:r><a:rPr b="1" /><a:t>2. Resource Estimation Methodology</a:t></a:r></a:p><a:p><a:pPr lvl="0" indent="0" marL="0"><a:buNone /></a:pPr><a:r><a:rPr /><a:t>This project utilizes a hybrid approach to resource estimation, combining the following techniques:</a:t></a:r></a:p><a:p><a:pPr lvl="0" /><a:r><a:rPr b="1" /><a:t>Bottom-Up Estimation:</a:t></a:r><a:r><a:rPr /><a:t> Individual activity durations and resource requirements are estimated first, then aggregated to the project level. This provides a detailed level of accuracy.</a:t></a:r></a:p><a:p><a:pPr lvl="0" /><a:r><a:rPr b="1" /><a:t>Three-Point Estimation:</a:t></a:r><a:r><a:rPr /><a:t> For tasks with inherent uncertainty, a three-point estimate (optimistic, most likely, pessimistic) is used to account for potential variations.</a:t></a:r></a:p><a:p><a:pPr lvl="0" /><a:r><a:rPr b="1" /><a:t>Expert Judgment:</a:t></a:r><a:r><a:rPr /><a:t> The estimates leverage the expertise of the project team members, particularly the lead developers and project manager, based on their experience with similar projects.</a:t></a:r></a:p><a:p><a:pPr lvl="0" /><a:r><a:rPr b="1" /><a:t>Analogous Estimating:</a:t></a:r><a:r><a:rPr /><a:t> We will reference similar projects completed by the team to inform the estimates.</a:t></a:r></a:p><a:p><a:pPr lvl="0" indent="0" marL="0"><a:buNone /></a:pPr><a:r><a:rPr b="1" /><a:t>Historical Data:</a:t></a:r><a:r><a:rPr /><a:t> While specific historical data for this exact project isn’t available, we will use past project data for similar AI-based development projects to inform our estimates.</a:t></a:r></a:p><a:p><a:pPr lvl="0" indent="0" marL="0"><a:buNone /></a:pPr><a:r><a:rPr b="1" /><a:t>Resource Productivity Assumptions:</a:t></a:r><a:r><a:rPr /><a:t> We assume a standard 8-hour workday and a 40-hour workweek, with allowances for meetings, training, and other non-billable activities. Productivity rates for different roles are detailed in the subsequent sections.</a:t></a:r></a:p><a:p><a:pPr lvl="0" indent="0" marL="0"><a:spcBef><a:spcPts val="3000" /></a:spcBef><a:buNone /></a:pPr><a:r><a:rPr b="1" /><a:t>3. Human Resource Estimates</a:t></a:r></a:p><a:p><a:pPr lvl="0" indent="0" marL="0"><a:buNone /></a:pPr><a:r><a:rPr /><a:t>The following tables detail the human resource requirements, categorized by role and skill level. Durations are expressed in weeks. Total effort is calculated as </a:t></a:r><a:r><a:rPr><a:latin typeface="Courier" /></a:rPr><a:t>Quantity Required * Duration Needed * 40 hours/week</a:t></a:r><a:r><a:rPr /><a:t>.</a:t></a:r></a:p><a:p><a:pPr lvl="0" indent="0" marL="0"><a:buNone /></a:pPr><a:r><a:rPr b="1" /><a:t>Table 3.1: Project Management &amp; Leadership</a:t></a:r></a:p></p:txBody></p:sp><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1" bandRow="1"><a:tableStyleId>{5C22544A-7EE6-4342-B048-85BDC9FD1C3A}</a:tableStyleId></a:tblPr><a:tblGrid><a:gridCol w="939800" /><a:gridCol w="469900" /><a:gridCol w="685800" /><a:gridCol w="901700" /><a:gridCol w="1041400" /><a:gridCol w="508000" /><a:gridCol w="571500" /></a:tblGrid><a:tr h="0"><a:tc><a:txBody><a:bodyPr /><a:lstStyle /><a:p><a:pPr lvl="0" indent="0" marL="0"><a:buNone /></a:pPr><a:r><a:rPr /><a:t>Role</a:t></a:r></a:p></a:txBody><a:tcPr /></a:tc><a:tc><a:txBody><a:bodyPr /><a:lstStyle /><a:p><a:pPr lvl="0" indent="0" marL="0"><a:buNone /></a:pPr><a:r><a:rPr /><a:t>Skill Level</a:t></a:r></a:p></a:txBody><a:tcPr /></a:tc><a:tc><a:txBody><a:bodyPr /><a:lstStyle /><a:p><a:pPr lvl="0" indent="0" marL="0"><a:buNone /></a:pPr><a:r><a:rPr /><a:t>Quantity Required</a:t></a:r></a:p></a:txBody><a:tcPr /></a:tc><a:tc><a:txBody><a:bodyPr /><a:lstStyle /><a:p><a:pPr lvl="0" indent="0" marL="0"><a:buNone /></a:pPr><a:r><a:rPr /><a:t>Duration Needed (Weeks)</a:t></a:r></a:p></a:txBody><a:tcPr /></a:tc><a:tc><a:txBody><a:bodyPr /><a:lstStyle /><a:p><a:pPr lvl="0" indent="0" marL="0"><a:buNone /></a:pPr><a:r><a:rPr /><a:t>Total Effort (Person-Hours)</a:t></a:r></a:p></a:txBody><a:tcPr /></a:tc><a:tc><a:txBody><a:bodyPr /><a:lstStyle /><a:p><a:pPr lvl="0" indent="0" marL="0"><a:buNone /></a:pPr><a:r><a:rPr /><a:t>Rate/Hour (</a:t></a:r><a14:m><m:oMath xmlns:m="http://schemas.openxmlformats.org/officeDocument/2006/math"><m:r><m:rPr><m:sty m:val="p" /></m:rPr><m:t>)</m:t></m:r><m:r><m:rPr><m:sty m:val="p" /></m:rPr><m:t>|</m:t></m:r><m:r><m:t>T</m:t></m:r><m:r><m:t>o</m:t></m:r><m:r><m:t>t</m:t></m:r><m:r><m:t>a</m:t></m:r><m:r><m:t>l</m:t></m:r><m:r><m:t>C</m:t></m:r><m:r><m:t>o</m:t></m:r><m:r><m:t>s</m:t></m:r><m:r><m:t>t</m:t></m:r><m:r><m:rPr><m:sty m:val="p" /></m:rPr><m:t>(</m:t></m:r></m:oMath></a14:m><a:r><a:rPr /><a:t>)</a:t></a:r></a:p></a:txBody><a:tcPr /></a:tc><a:tc><a:txBody><a:bodyPr /><a:lstStyle /><a:p><a:endParaRPr /></a:p></a:txBody><a:tcPr /></a:tc></a:tr><a:tr h="0"><a:tc><a:txBody><a:bodyPr /><a:lstStyle /><a:p><a:pPr lvl="0" indent="0" marL="0"><a:buNone /></a:pPr><a:r><a:rPr /><a:t>Project Manager</a:t></a:r></a:p></a:txBody></a:tc><a:tc><a:txBody><a:bodyPr /><a:lstStyle /><a:p><a:pPr lvl="0" indent="0" marL="0"><a:buNone /></a:pPr><a:r><a:rPr /><a:t>Senior</a:t></a:r></a:p></a:txBody></a:tc><a:tc><a:txBody><a:bodyPr /><a:lstStyle /><a:p><a:pPr lvl="0" indent="0" marL="0"><a:buNone /></a:pPr><a:r><a:rPr /><a:t>1</a:t></a:r></a:p></a:txBody></a:tc><a:tc><a:txBody><a:bodyPr /><a:lstStyle /><a:p><a:pPr lvl="0" indent="0" marL="0"><a:buNone /></a:pPr><a:r><a:rPr /><a:t>24</a:t></a:r></a:p></a:txBody></a:tc><a:tc><a:txBody><a:bodyPr /><a:lstStyle /><a:p><a:pPr lvl="0" indent="0" marL="0"><a:buNone /></a:pPr><a:r><a:rPr /><a:t>960</a:t></a:r></a:p></a:txBody></a:tc><a:tc><a:txBody><a:bodyPr /><a:lstStyle /><a:p><a:pPr lvl="0" indent="0" marL="0"><a:buNone /></a:pPr><a:r><a:rPr /><a:t>75</a:t></a:r></a:p></a:txBody></a:tc><a:tc><a:txBody><a:bodyPr /><a:lstStyle /><a:p><a:pPr lvl="0" indent="0" marL="0"><a:buNone /></a:pPr><a:r><a:rPr /><a:t>72,000</a:t></a:r></a:p></a:txBody></a:tc></a:tr><a:tr h="0"><a:tc><a:txBody><a:bodyPr /><a:lstStyle /><a:p><a:pPr lvl="0" indent="0" marL="0"><a:buNone /></a:pPr><a:r><a:rPr /><a:t>Technical Lead</a:t></a:r></a:p></a:txBody></a:tc><a:tc><a:txBody><a:bodyPr /><a:lstStyle /><a:p><a:pPr lvl="0" indent="0" marL="0"><a:buNone /></a:pPr><a:r><a:rPr /><a:t>Senior</a:t></a:r></a:p></a:txBody></a:tc><a:tc><a:txBody><a:bodyPr /><a:lstStyle /><a:p><a:pPr lvl="0" indent="0" marL="0"><a:buNone /></a:pPr><a:r><a:rPr /><a:t>1</a:t></a:r></a:p></a:txBody></a:tc><a:tc><a:txBody><a:bodyPr /><a:lstStyle /><a:p><a:pPr lvl="0" indent="0" marL="0"><a:buNone /></a:pPr><a:r><a:rPr /><a:t>24</a:t></a:r></a:p></a:txBody></a:tc><a:tc><a:txBody><a:bodyPr /><a:lstStyle /><a:p><a:pPr lvl="0" indent="0" marL="0"><a:buNone /></a:pPr><a:r><a:rPr /><a:t>960</a:t></a:r></a:p></a:txBody></a:tc><a:tc><a:txBody><a:bodyPr /><a:lstStyle /><a:p><a:pPr lvl="0" indent="0" marL="0"><a:buNone /></a:pPr><a:r><a:rPr /><a:t>65</a:t></a:r></a:p></a:txBody></a:tc><a:tc><a:txBody><a:bodyPr /><a:lstStyle /><a:p><a:pPr lvl="0" indent="0" marL="0"><a:buNone /></a:pPr><a:r><a:rPr /><a:t>62,400</a:t></a:r></a:p></a:txBody></a:tc></a:tr></a:tbl></a:graphicData></a:graphic></p:graphicFrame></p:spTree></p:cSld></p:sld>
</file>

<file path=ppt/slides/slide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buNone /></a:pPr><a:r><a:rPr b="1" /><a:t>Table 3.2: Software Developers</a:t></a:r></a:p></p:txBody></p:sp><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1" bandRow="1"><a:tableStyleId>{5C22544A-7EE6-4342-B048-85BDC9FD1C3A}</a:tableStyleId></a:tblPr><a:tblGrid><a:gridCol w="571500" /><a:gridCol w="838200" /><a:gridCol w="1104900" /><a:gridCol w="1270000" /><a:gridCol w="622300" /><a:gridCol w="698500" /></a:tblGrid><a:tr h="0"><a:tc><a:txBody><a:bodyPr /><a:lstStyle /><a:p><a:pPr lvl="0" indent="0" marL="0"><a:buNone /></a:pPr><a:r><a:rPr /><a:t>Skill Level</a:t></a:r></a:p></a:txBody><a:tcPr /></a:tc><a:tc><a:txBody><a:bodyPr /><a:lstStyle /><a:p><a:pPr lvl="0" indent="0" marL="0"><a:buNone /></a:pPr><a:r><a:rPr /><a:t>Quantity Required</a:t></a:r></a:p></a:txBody><a:tcPr /></a:tc><a:tc><a:txBody><a:bodyPr /><a:lstStyle /><a:p><a:pPr lvl="0" indent="0" marL="0"><a:buNone /></a:pPr><a:r><a:rPr /><a:t>Duration Needed (Weeks)</a:t></a:r></a:p></a:txBody><a:tcPr /></a:tc><a:tc><a:txBody><a:bodyPr /><a:lstStyle /><a:p><a:pPr lvl="0" indent="0" marL="0"><a:buNone /></a:pPr><a:r><a:rPr /><a:t>Total Effort (Person-Hours)</a:t></a:r></a:p></a:txBody><a:tcPr /></a:tc><a:tc><a:txBody><a:bodyPr /><a:lstStyle /><a:p><a:pPr lvl="0" indent="0" marL="0"><a:buNone /></a:pPr><a:r><a:rPr /><a:t>Rate/Hour (</a:t></a:r><a14:m><m:oMath xmlns:m="http://schemas.openxmlformats.org/officeDocument/2006/math"><m:r><m:rPr><m:sty m:val="p" /></m:rPr><m:t>)</m:t></m:r><m:r><m:rPr><m:sty m:val="p" /></m:rPr><m:t>|</m:t></m:r><m:r><m:t>T</m:t></m:r><m:r><m:t>o</m:t></m:r><m:r><m:t>t</m:t></m:r><m:r><m:t>a</m:t></m:r><m:r><m:t>l</m:t></m:r><m:r><m:t>C</m:t></m:r><m:r><m:t>o</m:t></m:r><m:r><m:t>s</m:t></m:r><m:r><m:t>t</m:t></m:r><m:r><m:rPr><m:sty m:val="p" /></m:rPr><m:t>(</m:t></m:r></m:oMath></a14:m><a:r><a:rPr /><a:t>)</a:t></a:r></a:p></a:txBody><a:tcPr /></a:tc><a:tc><a:txBody><a:bodyPr /><a:lstStyle /><a:p><a:endParaRPr /></a:p></a:txBody><a:tcPr /></a:tc></a:tr><a:tr h="0"><a:tc><a:txBody><a:bodyPr /><a:lstStyle /><a:p><a:pPr lvl="0" indent="0" marL="0"><a:buNone /></a:pPr><a:r><a:rPr /><a:t>Senior</a:t></a:r></a:p></a:txBody></a:tc><a:tc><a:txBody><a:bodyPr /><a:lstStyle /><a:p><a:pPr lvl="0" indent="0" marL="0"><a:buNone /></a:pPr><a:r><a:rPr /><a:t>2</a:t></a:r></a:p></a:txBody></a:tc><a:tc><a:txBody><a:bodyPr /><a:lstStyle /><a:p><a:pPr lvl="0" indent="0" marL="0"><a:buNone /></a:pPr><a:r><a:rPr /><a:t>24</a:t></a:r></a:p></a:txBody></a:tc><a:tc><a:txBody><a:bodyPr /><a:lstStyle /><a:p><a:pPr lvl="0" indent="0" marL="0"><a:buNone /></a:pPr><a:r><a:rPr /><a:t>1920</a:t></a:r></a:p></a:txBody></a:tc><a:tc><a:txBody><a:bodyPr /><a:lstStyle /><a:p><a:pPr lvl="0" indent="0" marL="0"><a:buNone /></a:pPr><a:r><a:rPr /><a:t>60</a:t></a:r></a:p></a:txBody></a:tc><a:tc><a:txBody><a:bodyPr /><a:lstStyle /><a:p><a:pPr lvl="0" indent="0" marL="0"><a:buNone /></a:pPr><a:r><a:rPr /><a:t>115,200</a:t></a:r></a:p></a:txBody></a:tc></a:tr><a:tr h="0"><a:tc><a:txBody><a:bodyPr /><a:lstStyle /><a:p><a:pPr lvl="0" indent="0" marL="0"><a:buNone /></a:pPr><a:r><a:rPr /><a:t>Mid-Level</a:t></a:r></a:p></a:txBody></a:tc><a:tc><a:txBody><a:bodyPr /><a:lstStyle /><a:p><a:pPr lvl="0" indent="0" marL="0"><a:buNone /></a:pPr><a:r><a:rPr /><a:t>2</a:t></a:r></a:p></a:txBody></a:tc><a:tc><a:txBody><a:bodyPr /><a:lstStyle /><a:p><a:pPr lvl="0" indent="0" marL="0"><a:buNone /></a:pPr><a:r><a:rPr /><a:t>24</a:t></a:r></a:p></a:txBody></a:tc><a:tc><a:txBody><a:bodyPr /><a:lstStyle /><a:p><a:pPr lvl="0" indent="0" marL="0"><a:buNone /></a:pPr><a:r><a:rPr /><a:t>1920</a:t></a:r></a:p></a:txBody></a:tc><a:tc><a:txBody><a:bodyPr /><a:lstStyle /><a:p><a:pPr lvl="0" indent="0" marL="0"><a:buNone /></a:pPr><a:r><a:rPr /><a:t>50</a:t></a:r></a:p></a:txBody></a:tc><a:tc><a:txBody><a:bodyPr /><a:lstStyle /><a:p><a:pPr lvl="0" indent="0" marL="0"><a:buNone /></a:pPr><a:r><a:rPr /><a:t>96,000</a:t></a:r></a:p></a:txBody></a:tc></a:tr><a:tr h="0"><a:tc><a:txBody><a:bodyPr /><a:lstStyle /><a:p><a:pPr lvl="0" indent="0" marL="0"><a:buNone /></a:pPr><a:r><a:rPr /><a:t>Junior</a:t></a:r></a:p></a:txBody></a:tc><a:tc><a:txBody><a:bodyPr /><a:lstStyle /><a:p><a:pPr lvl="0" indent="0" marL="0"><a:buNone /></a:pPr><a:r><a:rPr /><a:t>1</a:t></a:r></a:p></a:txBody></a:tc><a:tc><a:txBody><a:bodyPr /><a:lstStyle /><a:p><a:pPr lvl="0" indent="0" marL="0"><a:buNone /></a:pPr><a:r><a:rPr /><a:t>12</a:t></a:r></a:p></a:txBody></a:tc><a:tc><a:txBody><a:bodyPr /><a:lstStyle /><a:p><a:pPr lvl="0" indent="0" marL="0"><a:buNone /></a:pPr><a:r><a:rPr /><a:t>480</a:t></a:r></a:p></a:txBody></a:tc><a:tc><a:txBody><a:bodyPr /><a:lstStyle /><a:p><a:pPr lvl="0" indent="0" marL="0"><a:buNone /></a:pPr><a:r><a:rPr /><a:t>40</a:t></a:r></a:p></a:txBody></a:tc><a:tc><a:txBody><a:bodyPr /><a:lstStyle /><a:p><a:pPr lvl="0" indent="0" marL="0"><a:buNone /></a:pPr><a:r><a:rPr /><a:t>19,200</a:t></a:r></a:p></a:txBody></a:tc></a:tr></a:tbl></a:graphicData></a:graphic></p:graphicFrame></p:spTree></p:cSld></p:sld>
</file>

<file path=ppt/slides/slide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4" name="Text Placeholder 3" /><p:cNvSpPr><a:spLocks noGrp="1" /></p:cNvSpPr><p:nvPr><p:ph idx="2" sz="half" type="body" /></p:nvPr></p:nvSpPr><p:spPr /><p:txBody><a:bodyPr /><a:lstStyle /><a:p><a:pPr lvl="0" indent="0" marL="0"><a:buNone /></a:pPr><a:r><a:rPr b="1" /><a:t>Table 3.3: Other Roles</a:t></a:r></a:p></p:txBody></p:sp><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1" bandRow="1"><a:tableStyleId>{5C22544A-7EE6-4342-B048-85BDC9FD1C3A}</a:tableStyleId></a:tblPr><a:tblGrid><a:gridCol w="787400" /><a:gridCol w="482600" /><a:gridCol w="711200" /><a:gridCol w="927100" /><a:gridCol w="1079500" /><a:gridCol w="520700" /><a:gridCol w="596900" /></a:tblGrid><a:tr h="0"><a:tc><a:txBody><a:bodyPr /><a:lstStyle /><a:p><a:pPr lvl="0" indent="0" marL="0"><a:buNone /></a:pPr><a:r><a:rPr /><a:t>Role</a:t></a:r></a:p></a:txBody><a:tcPr /></a:tc><a:tc><a:txBody><a:bodyPr /><a:lstStyle /><a:p><a:pPr lvl="0" indent="0" marL="0"><a:buNone /></a:pPr><a:r><a:rPr /><a:t>Skill Level</a:t></a:r></a:p></a:txBody><a:tcPr /></a:tc><a:tc><a:txBody><a:bodyPr /><a:lstStyle /><a:p><a:pPr lvl="0" indent="0" marL="0"><a:buNone /></a:pPr><a:r><a:rPr /><a:t>Quantity Required</a:t></a:r></a:p></a:txBody><a:tcPr /></a:tc><a:tc><a:txBody><a:bodyPr /><a:lstStyle /><a:p><a:pPr lvl="0" indent="0" marL="0"><a:buNone /></a:pPr><a:r><a:rPr /><a:t>Duration Needed (Weeks)</a:t></a:r></a:p></a:txBody><a:tcPr /></a:tc><a:tc><a:txBody><a:bodyPr /><a:lstStyle /><a:p><a:pPr lvl="0" indent="0" marL="0"><a:buNone /></a:pPr><a:r><a:rPr /><a:t>Total Effort (Person-Hours)</a:t></a:r></a:p></a:txBody><a:tcPr /></a:tc><a:tc><a:txBody><a:bodyPr /><a:lstStyle /><a:p><a:pPr lvl="0" indent="0" marL="0"><a:buNone /></a:pPr><a:r><a:rPr /><a:t>Rate/Hour (</a:t></a:r><a14:m><m:oMath xmlns:m="http://schemas.openxmlformats.org/officeDocument/2006/math"><m:r><m:rPr><m:sty m:val="p" /></m:rPr><m:t>)</m:t></m:r><m:r><m:rPr><m:sty m:val="p" /></m:rPr><m:t>|</m:t></m:r><m:r><m:t>T</m:t></m:r><m:r><m:t>o</m:t></m:r><m:r><m:t>t</m:t></m:r><m:r><m:t>a</m:t></m:r><m:r><m:t>l</m:t></m:r><m:r><m:t>C</m:t></m:r><m:r><m:t>o</m:t></m:r><m:r><m:t>s</m:t></m:r><m:r><m:t>t</m:t></m:r><m:r><m:rPr><m:sty m:val="p" /></m:rPr><m:t>(</m:t></m:r></m:oMath></a14:m><a:r><a:rPr /><a:t>)</a:t></a:r></a:p></a:txBody><a:tcPr /></a:tc><a:tc><a:txBody><a:bodyPr /><a:lstStyle /><a:p><a:endParaRPr /></a:p></a:txBody><a:tcPr /></a:tc></a:tr><a:tr h="0"><a:tc><a:txBody><a:bodyPr /><a:lstStyle /><a:p><a:pPr lvl="0" indent="0" marL="0"><a:buNone /></a:pPr><a:r><a:rPr /><a:t>QA Engineer</a:t></a:r></a:p></a:txBody></a:tc><a:tc><a:txBody><a:bodyPr /><a:lstStyle /><a:p><a:pPr lvl="0" indent="0" marL="0"><a:buNone /></a:pPr><a:r><a:rPr /><a:t>Mid-Level</a:t></a:r></a:p></a:txBody></a:tc><a:tc><a:txBody><a:bodyPr /><a:lstStyle /><a:p><a:pPr lvl="0" indent="0" marL="0"><a:buNone /></a:pPr><a:r><a:rPr /><a:t>1</a:t></a:r></a:p></a:txBody></a:tc><a:tc><a:txBody><a:bodyPr /><a:lstStyle /><a:p><a:pPr lvl="0" indent="0" marL="0"><a:buNone /></a:pPr><a:r><a:rPr /><a:t>24</a:t></a:r></a:p></a:txBody></a:tc><a:tc><a:txBody><a:bodyPr /><a:lstStyle /><a:p><a:pPr lvl="0" indent="0" marL="0"><a:buNone /></a:pPr><a:r><a:rPr /><a:t>960</a:t></a:r></a:p></a:txBody></a:tc><a:tc><a:txBody><a:bodyPr /><a:lstStyle /><a:p><a:pPr lvl="0" indent="0" marL="0"><a:buNone /></a:pPr><a:r><a:rPr /><a:t>55</a:t></a:r></a:p></a:txBody></a:tc><a:tc><a:txBody><a:bodyPr /><a:lstStyle /><a:p><a:pPr lvl="0" indent="0" marL="0"><a:buNone /></a:pPr><a:r><a:rPr /><a:t>52,800</a:t></a:r></a:p></a:txBody></a:tc></a:tr><a:tr h="0"><a:tc><a:txBody><a:bodyPr /><a:lstStyle /><a:p><a:pPr lvl="0" indent="0" marL="0"><a:buNone /></a:pPr><a:r><a:rPr /><a:t>Business Analyst</a:t></a:r></a:p></a:txBody></a:tc><a:tc><a:txBody><a:bodyPr /><a:lstStyle /><a:p><a:pPr lvl="0" indent="0" marL="0"><a:buNone /></a:pPr><a:r><a:rPr /><a:t>Senior</a:t></a:r></a:p></a:txBody></a:tc><a:tc><a:txBody><a:bodyPr /><a:lstStyle /><a:p><a:pPr lvl="0" indent="0" marL="0"><a:buNone /></a:pPr><a:r><a:rPr /><a:t>1</a:t></a:r></a:p></a:txBody></a:tc><a:tc><a:txBody><a:bodyPr /><a:lstStyle /><a:p><a:pPr lvl="0" indent="0" marL="0"><a:buNone /></a:pPr><a:r><a:rPr /><a:t>12</a:t></a:r></a:p></a:txBody></a:tc><a:tc><a:txBody><a:bodyPr /><a:lstStyle /><a:p><a:pPr lvl="0" indent="0" marL="0"><a:buNone /></a:pPr><a:r><a:rPr /><a:t>480</a:t></a:r></a:p></a:txBody></a:tc><a:tc><a:txBody><a:bodyPr /><a:lstStyle /><a:p><a:pPr lvl="0" indent="0" marL="0"><a:buNone /></a:pPr><a:r><a:rPr /><a:t>70</a:t></a:r></a:p></a:txBody></a:tc><a:tc><a:txBody><a:bodyPr /><a:lstStyle /><a:p><a:pPr lvl="0" indent="0" marL="0"><a:buNone /></a:pPr><a:r><a:rPr /><a:t>33,600</a:t></a:r></a:p></a:txBody></a:tc></a:tr><a:tr h="0"><a:tc><a:txBody><a:bodyPr /><a:lstStyle /><a:p><a:pPr lvl="0" indent="0" marL="0"><a:buNone /></a:pPr><a:r><a:rPr /><a:t>Technical Writer</a:t></a:r></a:p></a:txBody></a:tc><a:tc><a:txBody><a:bodyPr /><a:lstStyle /><a:p><a:pPr lvl="0" indent="0" marL="0"><a:buNone /></a:pPr><a:r><a:rPr /><a:t>Mid-Level</a:t></a:r></a:p></a:txBody></a:tc><a:tc><a:txBody><a:bodyPr /><a:lstStyle /><a:p><a:pPr lvl="0" indent="0" marL="0"><a:buNone /></a:pPr><a:r><a:rPr /><a:t>1</a:t></a:r></a:p></a:txBody></a:tc><a:tc><a:txBody><a:bodyPr /><a:lstStyle /><a:p><a:pPr lvl="0" indent="0" marL="0"><a:buNone /></a:pPr><a:r><a:rPr /><a:t>8</a:t></a:r></a:p></a:txBody></a:tc><a:tc><a:txBody><a:bodyPr /><a:lstStyle /><a:p><a:pPr lvl="0" indent="0" marL="0"><a:buNone /></a:pPr><a:r><a:rPr /><a:t>320</a:t></a:r></a:p></a:txBody></a:tc><a:tc><a:txBody><a:bodyPr /><a:lstStyle /><a:p><a:pPr lvl="0" indent="0" marL="0"><a:buNone /></a:pPr><a:r><a:rPr /><a:t>50</a:t></a:r></a:p></a:txBody></a:tc><a:tc><a:txBody><a:bodyPr /><a:lstStyle /><a:p><a:pPr lvl="0" indent="0" marL="0"><a:buNone /></a:pPr><a:r><a:rPr /><a:t>16,000</a:t></a:r></a:p></a:txBody></a:tc></a:tr><a:tr h="0"><a:tc><a:txBody><a:bodyPr /><a:lstStyle /><a:p><a:pPr lvl="0" indent="0" marL="0"><a:buNone /></a:pPr><a:r><a:rPr /><a:t>DevOps Engineer</a:t></a:r></a:p></a:txBody></a:tc><a:tc><a:txBody><a:bodyPr /><a:lstStyle /><a:p><a:pPr lvl="0" indent="0" marL="0"><a:buNone /></a:pPr><a:r><a:rPr /><a:t>Senior</a:t></a:r></a:p></a:txBody></a:tc><a:tc><a:txBody><a:bodyPr /><a:lstStyle /><a:p><a:pPr lvl="0" indent="0" marL="0"><a:buNone /></a:pPr><a:r><a:rPr /><a:t>1</a:t></a:r></a:p></a:txBody></a:tc><a:tc><a:txBody><a:bodyPr /><a:lstStyle /><a:p><a:pPr lvl="0" indent="0" marL="0"><a:buNone /></a:pPr><a:r><a:rPr /><a:t>16</a:t></a:r></a:p></a:txBody></a:tc><a:tc><a:txBody><a:bodyPr /><a:lstStyle /><a:p><a:pPr lvl="0" indent="0" marL="0"><a:buNone /></a:pPr><a:r><a:rPr /><a:t>640</a:t></a:r></a:p></a:txBody></a:tc><a:tc><a:txBody><a:bodyPr /><a:lstStyle /><a:p><a:pPr lvl="0" indent="0" marL="0"><a:buNone /></a:pPr><a:r><a:rPr /><a:t>60</a:t></a:r></a:p></a:txBody></a:tc><a:tc><a:txBody><a:bodyPr /><a:lstStyle /><a:p><a:pPr lvl="0" indent="0" marL="0"><a:buNone /></a:pPr><a:r><a:rPr /><a:t>38,400</a:t></a:r></a:p></a:txBody></a:tc></a:tr><a:tr h="0"><a:tc><a:txBody><a:bodyPr /><a:lstStyle /><a:p><a:pPr lvl="0" indent="0" marL="0"><a:buNone /></a:pPr><a:r><a:rPr /><a:t>UI/UX Designer</a:t></a:r></a:p></a:txBody></a:tc><a:tc><a:txBody><a:bodyPr /><a:lstStyle /><a:p><a:pPr lvl="0" indent="0" marL="0"><a:buNone /></a:pPr><a:r><a:rPr /><a:t>Senior</a:t></a:r></a:p></a:txBody></a:tc><a:tc><a:txBody><a:bodyPr /><a:lstStyle /><a:p><a:pPr lvl="0" indent="0" marL="0"><a:buNone /></a:pPr><a:r><a:rPr /><a:t>1</a:t></a:r></a:p></a:txBody></a:tc><a:tc><a:txBody><a:bodyPr /><a:lstStyle /><a:p><a:pPr lvl="0" indent="0" marL="0"><a:buNone /></a:pPr><a:r><a:rPr /><a:t>12</a:t></a:r></a:p></a:txBody></a:tc><a:tc><a:txBody><a:bodyPr /><a:lstStyle /><a:p><a:pPr lvl="0" indent="0" marL="0"><a:buNone /></a:pPr><a:r><a:rPr /><a:t>480</a:t></a:r></a:p></a:txBody></a:tc><a:tc><a:txBody><a:bodyPr /><a:lstStyle /><a:p><a:pPr lvl="0" indent="0" marL="0"><a:buNone /></a:pPr><a:r><a:rPr /><a:t>75</a:t></a:r></a:p></a:txBody></a:tc><a:tc><a:txBody><a:bodyPr /><a:lstStyle /><a:p><a:pPr lvl="0" indent="0" marL="0"><a:buNone /></a:pPr><a:r><a:rPr /><a:t>36,000</a:t></a:r></a:p></a:txBody></a:tc></a:tr><a:tr h="0"><a:tc><a:txBody><a:bodyPr /><a:lstStyle /><a:p><a:pPr lvl="0" indent="0" marL="0"><a:buNone /></a:pPr><a:r><a:rPr /><a:t>Database Administrator</a:t></a:r></a:p></a:txBody></a:tc><a:tc><a:txBody><a:bodyPr /><a:lstStyle /><a:p><a:pPr lvl="0" indent="0" marL="0"><a:buNone /></a:pPr><a:r><a:rPr /><a:t>Mid-Level</a:t></a:r></a:p></a:txBody></a:tc><a:tc><a:txBody><a:bodyPr /><a:lstStyle /><a:p><a:pPr lvl="0" indent="0" marL="0"><a:buNone /></a:pPr><a:r><a:rPr /><a:t>1</a:t></a:r></a:p></a:txBody></a:tc><a:tc><a:txBody><a:bodyPr /><a:lstStyle /><a:p><a:pPr lvl="0" indent="0" marL="0"><a:buNone /></a:pPr><a:r><a:rPr /><a:t>8</a:t></a:r></a:p></a:txBody></a:tc><a:tc><a:txBody><a:bodyPr /><a:lstStyle /><a:p><a:pPr lvl="0" indent="0" marL="0"><a:buNone /></a:pPr><a:r><a:rPr /><a:t>320</a:t></a:r></a:p></a:txBody></a:tc><a:tc><a:txBody><a:bodyPr /><a:lstStyle /><a:p><a:pPr lvl="0" indent="0" marL="0"><a:buNone /></a:pPr><a:r><a:rPr /><a:t>55</a:t></a:r></a:p></a:txBody></a:tc><a:tc><a:txBody><a:bodyPr /><a:lstStyle /><a:p><a:pPr lvl="0" indent="0" marL="0"><a:buNone /></a:pPr><a:r><a:rPr /><a:t>17,600</a:t></a:r></a:p></a:txBody></a:tc></a:tr></a:tbl></a:graphicData></a:graphic></p:graphicFrame></p:spTree></p:cSld></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4. Resource Estimates Table</a:t>
            </a:r>
          </a:p>
          <a:p>
            <a:pPr lvl="0" indent="0" marL="0">
              <a:buNone/>
            </a:pPr>
            <a:r>
              <a:rPr/>
              <a:t>This table summarizes the resource requirements for key activities. Note that some activities may require multiple resource types concurrently.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7800"/>
                <a:gridCol w="584200"/>
                <a:gridCol w="292100"/>
                <a:gridCol w="355600"/>
                <a:gridCol w="254000"/>
                <a:gridCol w="342900"/>
                <a:gridCol w="393700"/>
                <a:gridCol w="368300"/>
                <a:gridCol w="444500"/>
                <a:gridCol w="228600"/>
                <a:gridCol w="977900"/>
                <a:gridCol w="698500"/>
              </a:tblGrid>
              <a:tr h="0">
                <a:tc>
                  <a:txBody>
                    <a:bodyPr/>
                    <a:lstStyle/>
                    <a:p>
                      <a:pPr lvl="0" indent="0" marL="0">
                        <a:buNone/>
                      </a:pPr>
                      <a:r>
                        <a:rPr/>
                        <a:t>Activity ID</a:t>
                      </a:r>
                    </a:p>
                  </a:txBody>
                  <a:tcPr/>
                </a:tc>
                <a:tc>
                  <a:txBody>
                    <a:bodyPr/>
                    <a:lstStyle/>
                    <a:p>
                      <a:pPr lvl="0" indent="0" marL="0">
                        <a:buNone/>
                      </a:pPr>
                      <a:r>
                        <a:rPr/>
                        <a:t>Activity Name</a:t>
                      </a:r>
                    </a:p>
                  </a:txBody>
                  <a:tcPr/>
                </a:tc>
                <a:tc>
                  <a:txBody>
                    <a:bodyPr/>
                    <a:lstStyle/>
                    <a:p>
                      <a:pPr lvl="0" indent="0" marL="0">
                        <a:buNone/>
                      </a:pPr>
                      <a:r>
                        <a:rPr/>
                        <a:t>Resource Type</a:t>
                      </a:r>
                    </a:p>
                  </a:txBody>
                  <a:tcPr/>
                </a:tc>
                <a:tc>
                  <a:txBody>
                    <a:bodyPr/>
                    <a:lstStyle/>
                    <a:p>
                      <a:pPr lvl="0" indent="0" marL="0">
                        <a:buNone/>
                      </a:pPr>
                      <a:r>
                        <a:rPr/>
                        <a:t>Resource Role/Skill Level</a:t>
                      </a:r>
                    </a:p>
                  </a:txBody>
                  <a:tcPr/>
                </a:tc>
                <a:tc>
                  <a:txBody>
                    <a:bodyPr/>
                    <a:lstStyle/>
                    <a:p>
                      <a:pPr lvl="0" indent="0" marL="0">
                        <a:buNone/>
                      </a:pPr>
                      <a:r>
                        <a:rPr/>
                        <a:t>Quantity Required</a:t>
                      </a:r>
                    </a:p>
                  </a:txBody>
                  <a:tcPr/>
                </a:tc>
                <a:tc>
                  <a:txBody>
                    <a:bodyPr/>
                    <a:lstStyle/>
                    <a:p>
                      <a:pPr lvl="0" indent="0" marL="0">
                        <a:buNone/>
                      </a:pPr>
                      <a:r>
                        <a:rPr/>
                        <a:t>Duration Needed (Weeks)</a:t>
                      </a:r>
                    </a:p>
                  </a:txBody>
                  <a:tcPr/>
                </a:tc>
                <a:tc>
                  <a:txBody>
                    <a:bodyPr/>
                    <a:lstStyle/>
                    <a:p>
                      <a:pPr lvl="0" indent="0" marL="0">
                        <a:buNone/>
                      </a:pPr>
                      <a:r>
                        <a:rPr/>
                        <a:t>Total Effort (Person-Hours)</a:t>
                      </a:r>
                    </a:p>
                  </a:txBody>
                  <a:tcPr/>
                </a:tc>
                <a:tc>
                  <a:txBody>
                    <a:bodyPr/>
                    <a:lstStyle/>
                    <a:p>
                      <a:pPr lvl="0" indent="0" marL="0">
                        <a:buNone/>
                      </a:pPr>
                      <a:r>
                        <a:rPr/>
                        <a:t>Peak Resource Requirement</a:t>
                      </a:r>
                    </a:p>
                  </a:txBody>
                  <a:tcPr/>
                </a:tc>
                <a:tc>
                  <a:txBody>
                    <a:bodyPr/>
                    <a:lstStyle/>
                    <a:p>
                      <a:pPr lvl="0" indent="0" marL="0">
                        <a:buNone/>
                      </a:pPr>
                      <a:r>
                        <a:rPr/>
                        <a:t>Resource Availability Requirements</a:t>
                      </a:r>
                    </a:p>
                  </a:txBody>
                  <a:tcPr/>
                </a:tc>
                <a:tc>
                  <a:txBody>
                    <a:bodyPr/>
                    <a:lstStyle/>
                    <a:p>
                      <a:pPr lvl="0" indent="0" marL="0">
                        <a:buNone/>
                      </a:pPr>
                      <a:r>
                        <a:rPr/>
                        <a:t>Cost Estimate ($)</a:t>
                      </a:r>
                    </a:p>
                  </a:txBody>
                  <a:tcPr/>
                </a:tc>
                <a:tc>
                  <a:txBody>
                    <a:bodyPr/>
                    <a:lstStyle/>
                    <a:p>
                      <a:pPr lvl="0" indent="0" marL="0">
                        <a:buNone/>
                      </a:pPr>
                      <a:r>
                        <a:rPr/>
                        <a:t>Assumptions</a:t>
                      </a:r>
                    </a:p>
                  </a:txBody>
                  <a:tcPr/>
                </a:tc>
                <a:tc>
                  <a:txBody>
                    <a:bodyPr/>
                    <a:lstStyle/>
                    <a:p>
                      <a:pPr lvl="0" indent="0" marL="0">
                        <a:buNone/>
                      </a:pPr>
                      <a:r>
                        <a:rPr/>
                        <a:t>Risk Factors</a:t>
                      </a:r>
                    </a:p>
                  </a:txBody>
                  <a:tcPr/>
                </a:tc>
              </a:tr>
              <a:tr h="0">
                <a:tc>
                  <a:txBody>
                    <a:bodyPr/>
                    <a:lstStyle/>
                    <a:p>
                      <a:pPr lvl="0" indent="0" marL="0">
                        <a:buNone/>
                      </a:pPr>
                      <a:r>
                        <a:rPr/>
                        <a:t>A1</a:t>
                      </a:r>
                    </a:p>
                  </a:txBody>
                </a:tc>
                <a:tc>
                  <a:txBody>
                    <a:bodyPr/>
                    <a:lstStyle/>
                    <a:p>
                      <a:pPr lvl="0" indent="0" marL="0">
                        <a:buNone/>
                      </a:pPr>
                      <a:r>
                        <a:rPr/>
                        <a:t>Requirements Gathering</a:t>
                      </a:r>
                    </a:p>
                  </a:txBody>
                </a:tc>
                <a:tc>
                  <a:txBody>
                    <a:bodyPr/>
                    <a:lstStyle/>
                    <a:p>
                      <a:pPr lvl="0" indent="0" marL="0">
                        <a:buNone/>
                      </a:pPr>
                      <a:r>
                        <a:rPr/>
                        <a:t>Business Analyst</a:t>
                      </a:r>
                    </a:p>
                  </a:txBody>
                </a:tc>
                <a:tc>
                  <a:txBody>
                    <a:bodyPr/>
                    <a:lstStyle/>
                    <a:p>
                      <a:pPr lvl="0" indent="0" marL="0">
                        <a:buNone/>
                      </a:pPr>
                      <a:r>
                        <a:rPr/>
                        <a:t>Senior</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160</a:t>
                      </a:r>
                    </a:p>
                  </a:txBody>
                </a:tc>
                <a:tc>
                  <a:txBody>
                    <a:bodyPr/>
                    <a:lstStyle/>
                    <a:p>
                      <a:pPr lvl="0" indent="0" marL="0">
                        <a:buNone/>
                      </a:pPr>
                      <a:r>
                        <a:rPr/>
                        <a:t>1</a:t>
                      </a:r>
                    </a:p>
                  </a:txBody>
                </a:tc>
                <a:tc>
                  <a:txBody>
                    <a:bodyPr/>
                    <a:lstStyle/>
                    <a:p>
                      <a:pPr lvl="0" indent="0" marL="0">
                        <a:buNone/>
                      </a:pPr>
                      <a:r>
                        <a:rPr/>
                        <a:t>Full-time availability</a:t>
                      </a:r>
                    </a:p>
                  </a:txBody>
                </a:tc>
                <a:tc>
                  <a:txBody>
                    <a:bodyPr/>
                    <a:lstStyle/>
                    <a:p>
                      <a:pPr lvl="0" indent="0" marL="0">
                        <a:buNone/>
                      </a:pPr>
                      <a:r>
                        <a:rPr/>
                        <a:t>2800</a:t>
                      </a:r>
                    </a:p>
                  </a:txBody>
                </a:tc>
                <a:tc>
                  <a:txBody>
                    <a:bodyPr/>
                    <a:lstStyle/>
                    <a:p>
                      <a:pPr lvl="0" indent="0" marL="0">
                        <a:buNone/>
                      </a:pPr>
                      <a:r>
                        <a:rPr/>
                        <a:t>Assumes efficient stakeholder collaboration.</a:t>
                      </a:r>
                    </a:p>
                  </a:txBody>
                </a:tc>
                <a:tc>
                  <a:txBody>
                    <a:bodyPr/>
                    <a:lstStyle/>
                    <a:p>
                      <a:pPr lvl="0" indent="0" marL="0">
                        <a:buNone/>
                      </a:pPr>
                      <a:r>
                        <a:rPr/>
                        <a:t>Stakeholder unavailability, scope creep</a:t>
                      </a:r>
                    </a:p>
                  </a:txBody>
                </a:tc>
              </a:tr>
              <a:tr h="0">
                <a:tc>
                  <a:txBody>
                    <a:bodyPr/>
                    <a:lstStyle/>
                    <a:p>
                      <a:pPr lvl="0" indent="0" marL="0">
                        <a:buNone/>
                      </a:pPr>
                      <a:r>
                        <a:rPr/>
                        <a:t>A2</a:t>
                      </a:r>
                    </a:p>
                  </a:txBody>
                </a:tc>
                <a:tc>
                  <a:txBody>
                    <a:bodyPr/>
                    <a:lstStyle/>
                    <a:p>
                      <a:pPr lvl="0" indent="0" marL="0">
                        <a:buNone/>
                      </a:pPr>
                      <a:r>
                        <a:rPr/>
                        <a:t>System Design &amp; Architecture</a:t>
                      </a:r>
                    </a:p>
                  </a:txBody>
                </a:tc>
                <a:tc>
                  <a:txBody>
                    <a:bodyPr/>
                    <a:lstStyle/>
                    <a:p>
                      <a:pPr lvl="0" indent="0" marL="0">
                        <a:buNone/>
                      </a:pPr>
                      <a:r>
                        <a:rPr/>
                        <a:t>Technical Lead</a:t>
                      </a:r>
                    </a:p>
                  </a:txBody>
                </a:tc>
                <a:tc>
                  <a:txBody>
                    <a:bodyPr/>
                    <a:lstStyle/>
                    <a:p>
                      <a:pPr lvl="0" indent="0" marL="0">
                        <a:buNone/>
                      </a:pPr>
                      <a:r>
                        <a:rPr/>
                        <a:t>Senior</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320</a:t>
                      </a:r>
                    </a:p>
                  </a:txBody>
                </a:tc>
                <a:tc>
                  <a:txBody>
                    <a:bodyPr/>
                    <a:lstStyle/>
                    <a:p>
                      <a:pPr lvl="0" indent="0" marL="0">
                        <a:buNone/>
                      </a:pPr>
                      <a:r>
                        <a:rPr/>
                        <a:t>1</a:t>
                      </a:r>
                    </a:p>
                  </a:txBody>
                </a:tc>
                <a:tc>
                  <a:txBody>
                    <a:bodyPr/>
                    <a:lstStyle/>
                    <a:p>
                      <a:pPr lvl="0" indent="0" marL="0">
                        <a:buNone/>
                      </a:pPr>
                      <a:r>
                        <a:rPr/>
                        <a:t>Full-time availability</a:t>
                      </a:r>
                    </a:p>
                  </a:txBody>
                </a:tc>
                <a:tc>
                  <a:txBody>
                    <a:bodyPr/>
                    <a:lstStyle/>
                    <a:p>
                      <a:pPr lvl="0" indent="0" marL="0">
                        <a:buNone/>
                      </a:pPr>
                      <a:r>
                        <a:rPr/>
                        <a:t>5200</a:t>
                      </a:r>
                    </a:p>
                  </a:txBody>
                </a:tc>
                <a:tc>
                  <a:txBody>
                    <a:bodyPr/>
                    <a:lstStyle/>
                    <a:p>
                      <a:pPr lvl="0" indent="0" marL="0">
                        <a:buNone/>
                      </a:pPr>
                      <a:r>
                        <a:rPr/>
                        <a:t>Assumes clear and concise initial requirements.</a:t>
                      </a:r>
                    </a:p>
                  </a:txBody>
                </a:tc>
                <a:tc>
                  <a:txBody>
                    <a:bodyPr/>
                    <a:lstStyle/>
                    <a:p>
                      <a:pPr lvl="0" indent="0" marL="0">
                        <a:buNone/>
                      </a:pPr>
                      <a:r>
                        <a:rPr/>
                        <a:t>Design complexity, technology changes</a:t>
                      </a:r>
                    </a:p>
                  </a:txBody>
                </a:tc>
              </a:tr>
              <a:tr h="0">
                <a:tc>
                  <a:txBody>
                    <a:bodyPr/>
                    <a:lstStyle/>
                    <a:p>
                      <a:pPr lvl="0" indent="0" marL="0">
                        <a:buNone/>
                      </a:pPr>
                      <a:r>
                        <a:rPr/>
                        <a:t>A3</a:t>
                      </a:r>
                    </a:p>
                  </a:txBody>
                </a:tc>
                <a:tc>
                  <a:txBody>
                    <a:bodyPr/>
                    <a:lstStyle/>
                    <a:p>
                      <a:pPr lvl="0" indent="0" marL="0">
                        <a:buNone/>
                      </a:pPr>
                      <a:r>
                        <a:rPr/>
                        <a:t>Development (Backend)</a:t>
                      </a:r>
                    </a:p>
                  </a:txBody>
                </a:tc>
                <a:tc>
                  <a:txBody>
                    <a:bodyPr/>
                    <a:lstStyle/>
                    <a:p>
                      <a:pPr lvl="0" indent="0" marL="0">
                        <a:buNone/>
                      </a:pPr>
                      <a:r>
                        <a:rPr/>
                        <a:t>Software Developer</a:t>
                      </a:r>
                    </a:p>
                  </a:txBody>
                </a:tc>
                <a:tc>
                  <a:txBody>
                    <a:bodyPr/>
                    <a:lstStyle/>
                    <a:p>
                      <a:pPr lvl="0" indent="0" marL="0">
                        <a:buNone/>
                      </a:pPr>
                      <a:r>
                        <a:rPr/>
                        <a:t>Senior, Mid-Level</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2560</a:t>
                      </a:r>
                    </a:p>
                  </a:txBody>
                </a:tc>
                <a:tc>
                  <a:txBody>
                    <a:bodyPr/>
                    <a:lstStyle/>
                    <a:p>
                      <a:pPr lvl="0" indent="0" marL="0">
                        <a:buNone/>
                      </a:pPr>
                      <a:r>
                        <a:rPr/>
                        <a:t>4</a:t>
                      </a:r>
                    </a:p>
                  </a:txBody>
                </a:tc>
                <a:tc>
                  <a:txBody>
                    <a:bodyPr/>
                    <a:lstStyle/>
                    <a:p>
                      <a:pPr lvl="0" indent="0" marL="0">
                        <a:buNone/>
                      </a:pPr>
                      <a:r>
                        <a:rPr/>
                        <a:t>Full-time availability</a:t>
                      </a:r>
                    </a:p>
                  </a:txBody>
                </a:tc>
                <a:tc>
                  <a:txBody>
                    <a:bodyPr/>
                    <a:lstStyle/>
                    <a:p>
                      <a:pPr lvl="0" indent="0" marL="0">
                        <a:buNone/>
                      </a:pPr>
                      <a:r>
                        <a:rPr/>
                        <a:t>128000</a:t>
                      </a:r>
                    </a:p>
                  </a:txBody>
                </a:tc>
                <a:tc>
                  <a:txBody>
                    <a:bodyPr/>
                    <a:lstStyle/>
                    <a:p>
                      <a:pPr lvl="0" indent="0" marL="0">
                        <a:buNone/>
                      </a:pPr>
                      <a:r>
                        <a:rPr/>
                        <a:t>Assumes efficient code development and testing.</a:t>
                      </a:r>
                    </a:p>
                  </a:txBody>
                </a:tc>
                <a:tc>
                  <a:txBody>
                    <a:bodyPr/>
                    <a:lstStyle/>
                    <a:p>
                      <a:pPr lvl="0" indent="0" marL="0">
                        <a:buNone/>
                      </a:pPr>
                      <a:r>
                        <a:rPr/>
                        <a:t>Bugs, integration issues, code complexity</a:t>
                      </a:r>
                    </a:p>
                  </a:txBody>
                </a:tc>
              </a:tr>
              <a:tr h="0">
                <a:tc>
                  <a:txBody>
                    <a:bodyPr/>
                    <a:lstStyle/>
                    <a:p>
                      <a:pPr lvl="0" indent="0" marL="0">
                        <a:buNone/>
                      </a:pPr>
                      <a:r>
                        <a:rPr/>
                        <a:t>A4</a:t>
                      </a:r>
                    </a:p>
                  </a:txBody>
                </a:tc>
                <a:tc>
                  <a:txBody>
                    <a:bodyPr/>
                    <a:lstStyle/>
                    <a:p>
                      <a:pPr lvl="0" indent="0" marL="0">
                        <a:buNone/>
                      </a:pPr>
                      <a:r>
                        <a:rPr/>
                        <a:t>Development (Frontend)</a:t>
                      </a:r>
                    </a:p>
                  </a:txBody>
                </a:tc>
                <a:tc>
                  <a:txBody>
                    <a:bodyPr/>
                    <a:lstStyle/>
                    <a:p>
                      <a:pPr lvl="0" indent="0" marL="0">
                        <a:buNone/>
                      </a:pPr>
                      <a:r>
                        <a:rPr/>
                        <a:t>Software Developer</a:t>
                      </a:r>
                    </a:p>
                  </a:txBody>
                </a:tc>
                <a:tc>
                  <a:txBody>
                    <a:bodyPr/>
                    <a:lstStyle/>
                    <a:p>
                      <a:pPr lvl="0" indent="0" marL="0">
                        <a:buNone/>
                      </a:pPr>
                      <a:r>
                        <a:rPr/>
                        <a:t>Mid-Level, Junior</a:t>
                      </a:r>
                    </a:p>
                  </a:txBody>
                </a:tc>
                <a:tc>
                  <a:txBody>
                    <a:bodyPr/>
                    <a:lstStyle/>
                    <a:p>
                      <a:pPr lvl="0" indent="0" marL="0">
                        <a:buNone/>
                      </a:pPr>
                      <a:r>
                        <a:rPr/>
                        <a:t>2</a:t>
                      </a:r>
                    </a:p>
                  </a:txBody>
                </a:tc>
                <a:tc>
                  <a:txBody>
                    <a:bodyPr/>
                    <a:lstStyle/>
                    <a:p>
                      <a:pPr lvl="0" indent="0" marL="0">
                        <a:buNone/>
                      </a:pPr>
                      <a:r>
                        <a:rPr/>
                        <a:t>16</a:t>
                      </a:r>
                    </a:p>
                  </a:txBody>
                </a:tc>
                <a:tc>
                  <a:txBody>
                    <a:bodyPr/>
                    <a:lstStyle/>
                    <a:p>
                      <a:pPr lvl="0" indent="0" marL="0">
                        <a:buNone/>
                      </a:pPr>
                      <a:r>
                        <a:rPr/>
                        <a:t>1280</a:t>
                      </a:r>
                    </a:p>
                  </a:txBody>
                </a:tc>
                <a:tc>
                  <a:txBody>
                    <a:bodyPr/>
                    <a:lstStyle/>
                    <a:p>
                      <a:pPr lvl="0" indent="0" marL="0">
                        <a:buNone/>
                      </a:pPr>
                      <a:r>
                        <a:rPr/>
                        <a:t>2</a:t>
                      </a:r>
                    </a:p>
                  </a:txBody>
                </a:tc>
                <a:tc>
                  <a:txBody>
                    <a:bodyPr/>
                    <a:lstStyle/>
                    <a:p>
                      <a:pPr lvl="0" indent="0" marL="0">
                        <a:buNone/>
                      </a:pPr>
                      <a:r>
                        <a:rPr/>
                        <a:t>Full-time availability</a:t>
                      </a:r>
                    </a:p>
                  </a:txBody>
                </a:tc>
                <a:tc>
                  <a:txBody>
                    <a:bodyPr/>
                    <a:lstStyle/>
                    <a:p>
                      <a:pPr lvl="0" indent="0" marL="0">
                        <a:buNone/>
                      </a:pPr>
                      <a:r>
                        <a:rPr/>
                        <a:t>64000</a:t>
                      </a:r>
                    </a:p>
                  </a:txBody>
                </a:tc>
                <a:tc>
                  <a:txBody>
                    <a:bodyPr/>
                    <a:lstStyle/>
                    <a:p>
                      <a:pPr lvl="0" indent="0" marL="0">
                        <a:buNone/>
                      </a:pPr>
                      <a:r>
                        <a:rPr/>
                        <a:t>Assumes efficient UI/UX design and implementation.</a:t>
                      </a:r>
                    </a:p>
                  </a:txBody>
                </a:tc>
                <a:tc>
                  <a:txBody>
                    <a:bodyPr/>
                    <a:lstStyle/>
                    <a:p>
                      <a:pPr lvl="0" indent="0" marL="0">
                        <a:buNone/>
                      </a:pPr>
                      <a:r>
                        <a:rPr/>
                        <a:t>Design changes, browser compatibility issues</a:t>
                      </a:r>
                    </a:p>
                  </a:txBody>
                </a:tc>
              </a:tr>
              <a:tr h="0">
                <a:tc>
                  <a:txBody>
                    <a:bodyPr/>
                    <a:lstStyle/>
                    <a:p>
                      <a:pPr lvl="0" indent="0" marL="0">
                        <a:buNone/>
                      </a:pPr>
                      <a:r>
                        <a:rPr/>
                        <a:t>A5</a:t>
                      </a:r>
                    </a:p>
                  </a:txBody>
                </a:tc>
                <a:tc>
                  <a:txBody>
                    <a:bodyPr/>
                    <a:lstStyle/>
                    <a:p>
                      <a:pPr lvl="0" indent="0" marL="0">
                        <a:buNone/>
                      </a:pPr>
                      <a:r>
                        <a:rPr/>
                        <a:t>Database Design &amp; Implementation</a:t>
                      </a:r>
                    </a:p>
                  </a:txBody>
                </a:tc>
                <a:tc>
                  <a:txBody>
                    <a:bodyPr/>
                    <a:lstStyle/>
                    <a:p>
                      <a:pPr lvl="0" indent="0" marL="0">
                        <a:buNone/>
                      </a:pPr>
                      <a:r>
                        <a:rPr/>
                        <a:t>Database Administrator</a:t>
                      </a:r>
                    </a:p>
                  </a:txBody>
                </a:tc>
                <a:tc>
                  <a:txBody>
                    <a:bodyPr/>
                    <a:lstStyle/>
                    <a:p>
                      <a:pPr lvl="0" indent="0" marL="0">
                        <a:buNone/>
                      </a:pPr>
                      <a:r>
                        <a:rPr/>
                        <a:t>Mid-Level</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160</a:t>
                      </a:r>
                    </a:p>
                  </a:txBody>
                </a:tc>
                <a:tc>
                  <a:txBody>
                    <a:bodyPr/>
                    <a:lstStyle/>
                    <a:p>
                      <a:pPr lvl="0" indent="0" marL="0">
                        <a:buNone/>
                      </a:pPr>
                      <a:r>
                        <a:rPr/>
                        <a:t>1</a:t>
                      </a:r>
                    </a:p>
                  </a:txBody>
                </a:tc>
                <a:tc>
                  <a:txBody>
                    <a:bodyPr/>
                    <a:lstStyle/>
                    <a:p>
                      <a:pPr lvl="0" indent="0" marL="0">
                        <a:buNone/>
                      </a:pPr>
                      <a:r>
                        <a:rPr/>
                        <a:t>Full-time availability</a:t>
                      </a:r>
                    </a:p>
                  </a:txBody>
                </a:tc>
                <a:tc>
                  <a:txBody>
                    <a:bodyPr/>
                    <a:lstStyle/>
                    <a:p>
                      <a:pPr lvl="0" indent="0" marL="0">
                        <a:buNone/>
                      </a:pPr>
                      <a:r>
                        <a:rPr/>
                        <a:t>2200</a:t>
                      </a:r>
                    </a:p>
                  </a:txBody>
                </a:tc>
                <a:tc>
                  <a:txBody>
                    <a:bodyPr/>
                    <a:lstStyle/>
                    <a:p>
                      <a:pPr lvl="0" indent="0" marL="0">
                        <a:buNone/>
                      </a:pPr>
                      <a:r>
                        <a:rPr/>
                        <a:t>Assumes standard database technology.</a:t>
                      </a:r>
                    </a:p>
                  </a:txBody>
                </a:tc>
                <a:tc>
                  <a:txBody>
                    <a:bodyPr/>
                    <a:lstStyle/>
                    <a:p>
                      <a:pPr lvl="0" indent="0" marL="0">
                        <a:buNone/>
                      </a:pPr>
                      <a:r>
                        <a:rPr/>
                        <a:t>Database performance issues, schema changes</a:t>
                      </a:r>
                    </a:p>
                  </a:txBody>
                </a:tc>
              </a:tr>
              <a:tr h="0">
                <a:tc>
                  <a:txBody>
                    <a:bodyPr/>
                    <a:lstStyle/>
                    <a:p>
                      <a:pPr lvl="0" indent="0" marL="0">
                        <a:buNone/>
                      </a:pPr>
                      <a:r>
                        <a:rPr/>
                        <a:t>A6</a:t>
                      </a:r>
                    </a:p>
                  </a:txBody>
                </a:tc>
                <a:tc>
                  <a:txBody>
                    <a:bodyPr/>
                    <a:lstStyle/>
                    <a:p>
                      <a:pPr lvl="0" indent="0" marL="0">
                        <a:buNone/>
                      </a:pPr>
                      <a:r>
                        <a:rPr/>
                        <a:t>Testing &amp; QA</a:t>
                      </a:r>
                    </a:p>
                  </a:txBody>
                </a:tc>
                <a:tc>
                  <a:txBody>
                    <a:bodyPr/>
                    <a:lstStyle/>
                    <a:p>
                      <a:pPr lvl="0" indent="0" marL="0">
                        <a:buNone/>
                      </a:pPr>
                      <a:r>
                        <a:rPr/>
                        <a:t>QA Engineer</a:t>
                      </a:r>
                    </a:p>
                  </a:txBody>
                </a:tc>
                <a:tc>
                  <a:txBody>
                    <a:bodyPr/>
                    <a:lstStyle/>
                    <a:p>
                      <a:pPr lvl="0" indent="0" marL="0">
                        <a:buNone/>
                      </a:pPr>
                      <a:r>
                        <a:rPr/>
                        <a:t>Mid-Level</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320</a:t>
                      </a:r>
                    </a:p>
                  </a:txBody>
                </a:tc>
                <a:tc>
                  <a:txBody>
                    <a:bodyPr/>
                    <a:lstStyle/>
                    <a:p>
                      <a:pPr lvl="0" indent="0" marL="0">
                        <a:buNone/>
                      </a:pPr>
                      <a:r>
                        <a:rPr/>
                        <a:t>1</a:t>
                      </a:r>
                    </a:p>
                  </a:txBody>
                </a:tc>
                <a:tc>
                  <a:txBody>
                    <a:bodyPr/>
                    <a:lstStyle/>
                    <a:p>
                      <a:pPr lvl="0" indent="0" marL="0">
                        <a:buNone/>
                      </a:pPr>
                      <a:r>
                        <a:rPr/>
                        <a:t>Full-time availability</a:t>
                      </a:r>
                    </a:p>
                  </a:txBody>
                </a:tc>
                <a:tc>
                  <a:txBody>
                    <a:bodyPr/>
                    <a:lstStyle/>
                    <a:p>
                      <a:pPr lvl="0" indent="0" marL="0">
                        <a:buNone/>
                      </a:pPr>
                      <a:r>
                        <a:rPr/>
                        <a:t>4400</a:t>
                      </a:r>
                    </a:p>
                  </a:txBody>
                </a:tc>
                <a:tc>
                  <a:txBody>
                    <a:bodyPr/>
                    <a:lstStyle/>
                    <a:p>
                      <a:pPr lvl="0" indent="0" marL="0">
                        <a:buNone/>
                      </a:pPr>
                      <a:r>
                        <a:rPr/>
                        <a:t>Assumes adequate test coverage and efficient bug fixing.</a:t>
                      </a:r>
                    </a:p>
                  </a:txBody>
                </a:tc>
                <a:tc>
                  <a:txBody>
                    <a:bodyPr/>
                    <a:lstStyle/>
                    <a:p>
                      <a:pPr lvl="0" indent="0" marL="0">
                        <a:buNone/>
                      </a:pPr>
                      <a:r>
                        <a:rPr/>
                        <a:t>Testing environment issues, bug severity</a:t>
                      </a:r>
                    </a:p>
                  </a:txBody>
                </a:tc>
              </a:tr>
              <a:tr h="0">
                <a:tc>
                  <a:txBody>
                    <a:bodyPr/>
                    <a:lstStyle/>
                    <a:p>
                      <a:pPr lvl="0" indent="0" marL="0">
                        <a:buNone/>
                      </a:pPr>
                      <a:r>
                        <a:rPr/>
                        <a:t>A7</a:t>
                      </a:r>
                    </a:p>
                  </a:txBody>
                </a:tc>
                <a:tc>
                  <a:txBody>
                    <a:bodyPr/>
                    <a:lstStyle/>
                    <a:p>
                      <a:pPr lvl="0" indent="0" marL="0">
                        <a:buNone/>
                      </a:pPr>
                      <a:r>
                        <a:rPr/>
                        <a:t>Documentation &amp; Technical Writing</a:t>
                      </a:r>
                    </a:p>
                  </a:txBody>
                </a:tc>
                <a:tc>
                  <a:txBody>
                    <a:bodyPr/>
                    <a:lstStyle/>
                    <a:p>
                      <a:pPr lvl="0" indent="0" marL="0">
                        <a:buNone/>
                      </a:pPr>
                      <a:r>
                        <a:rPr/>
                        <a:t>Technical Writer</a:t>
                      </a:r>
                    </a:p>
                  </a:txBody>
                </a:tc>
                <a:tc>
                  <a:txBody>
                    <a:bodyPr/>
                    <a:lstStyle/>
                    <a:p>
                      <a:pPr lvl="0" indent="0" marL="0">
                        <a:buNone/>
                      </a:pPr>
                      <a:r>
                        <a:rPr/>
                        <a:t>Mid-Level</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320</a:t>
                      </a:r>
                    </a:p>
                  </a:txBody>
                </a:tc>
                <a:tc>
                  <a:txBody>
                    <a:bodyPr/>
                    <a:lstStyle/>
                    <a:p>
                      <a:pPr lvl="0" indent="0" marL="0">
                        <a:buNone/>
                      </a:pPr>
                      <a:r>
                        <a:rPr/>
                        <a:t>1</a:t>
                      </a:r>
                    </a:p>
                  </a:txBody>
                </a:tc>
                <a:tc>
                  <a:txBody>
                    <a:bodyPr/>
                    <a:lstStyle/>
                    <a:p>
                      <a:pPr lvl="0" indent="0" marL="0">
                        <a:buNone/>
                      </a:pPr>
                      <a:r>
                        <a:rPr/>
                        <a:t>Full-time availability</a:t>
                      </a:r>
                    </a:p>
                  </a:txBody>
                </a:tc>
                <a:tc>
                  <a:txBody>
                    <a:bodyPr/>
                    <a:lstStyle/>
                    <a:p>
                      <a:pPr lvl="0" indent="0" marL="0">
                        <a:buNone/>
                      </a:pPr>
                      <a:r>
                        <a:rPr/>
                        <a:t>4000</a:t>
                      </a:r>
                    </a:p>
                  </a:txBody>
                </a:tc>
                <a:tc>
                  <a:txBody>
                    <a:bodyPr/>
                    <a:lstStyle/>
                    <a:p>
                      <a:pPr lvl="0" indent="0" marL="0">
                        <a:buNone/>
                      </a:pPr>
                      <a:r>
                        <a:rPr/>
                        <a:t>Assumes clear design specifications and guidelines.</a:t>
                      </a:r>
                    </a:p>
                  </a:txBody>
                </a:tc>
                <a:tc>
                  <a:txBody>
                    <a:bodyPr/>
                    <a:lstStyle/>
                    <a:p>
                      <a:pPr lvl="0" indent="0" marL="0">
                        <a:buNone/>
                      </a:pPr>
                      <a:r>
                        <a:rPr/>
                        <a:t>Documentation complexity, unclear requirements</a:t>
                      </a:r>
                    </a:p>
                  </a:txBody>
                </a:tc>
              </a:tr>
              <a:tr h="0">
                <a:tc>
                  <a:txBody>
                    <a:bodyPr/>
                    <a:lstStyle/>
                    <a:p>
                      <a:pPr lvl="0" indent="0" marL="0">
                        <a:buNone/>
                      </a:pPr>
                      <a:r>
                        <a:rPr/>
                        <a:t>A8</a:t>
                      </a:r>
                    </a:p>
                  </a:txBody>
                </a:tc>
                <a:tc>
                  <a:txBody>
                    <a:bodyPr/>
                    <a:lstStyle/>
                    <a:p>
                      <a:pPr lvl="0" indent="0" marL="0">
                        <a:buNone/>
                      </a:pPr>
                      <a:r>
                        <a:rPr/>
                        <a:t>Deployment &amp; DevOps</a:t>
                      </a:r>
                    </a:p>
                  </a:txBody>
                </a:tc>
                <a:tc>
                  <a:txBody>
                    <a:bodyPr/>
                    <a:lstStyle/>
                    <a:p>
                      <a:pPr lvl="0" indent="0" marL="0">
                        <a:buNone/>
                      </a:pPr>
                      <a:r>
                        <a:rPr/>
                        <a:t>DevOps Engineer</a:t>
                      </a:r>
                    </a:p>
                  </a:txBody>
                </a:tc>
                <a:tc>
                  <a:txBody>
                    <a:bodyPr/>
                    <a:lstStyle/>
                    <a:p>
                      <a:pPr lvl="0" indent="0" marL="0">
                        <a:buNone/>
                      </a:pPr>
                      <a:r>
                        <a:rPr/>
                        <a:t>Senior</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160</a:t>
                      </a:r>
                    </a:p>
                  </a:txBody>
                </a:tc>
                <a:tc>
                  <a:txBody>
                    <a:bodyPr/>
                    <a:lstStyle/>
                    <a:p>
                      <a:pPr lvl="0" indent="0" marL="0">
                        <a:buNone/>
                      </a:pPr>
                      <a:r>
                        <a:rPr/>
                        <a:t>1</a:t>
                      </a:r>
                    </a:p>
                  </a:txBody>
                </a:tc>
                <a:tc>
                  <a:txBody>
                    <a:bodyPr/>
                    <a:lstStyle/>
                    <a:p>
                      <a:pPr lvl="0" indent="0" marL="0">
                        <a:buNone/>
                      </a:pPr>
                      <a:r>
                        <a:rPr/>
                        <a:t>Full-time availability</a:t>
                      </a:r>
                    </a:p>
                  </a:txBody>
                </a:tc>
                <a:tc>
                  <a:txBody>
                    <a:bodyPr/>
                    <a:lstStyle/>
                    <a:p>
                      <a:pPr lvl="0" indent="0" marL="0">
                        <a:buNone/>
                      </a:pPr>
                      <a:r>
                        <a:rPr/>
                        <a:t>2400</a:t>
                      </a:r>
                    </a:p>
                  </a:txBody>
                </a:tc>
                <a:tc>
                  <a:txBody>
                    <a:bodyPr/>
                    <a:lstStyle/>
                    <a:p>
                      <a:pPr lvl="0" indent="0" marL="0">
                        <a:buNone/>
                      </a:pPr>
                      <a:r>
                        <a:rPr/>
                        <a:t>Assumes smooth deployment and infrastructure stability.</a:t>
                      </a:r>
                    </a:p>
                  </a:txBody>
                </a:tc>
                <a:tc>
                  <a:txBody>
                    <a:bodyPr/>
                    <a:lstStyle/>
                    <a:p>
                      <a:pPr lvl="0" indent="0" marL="0">
                        <a:buNone/>
                      </a:pPr>
                      <a:r>
                        <a:rPr/>
                        <a:t>Infrastructure issues, deployment failures</a:t>
                      </a:r>
                    </a:p>
                  </a:txBody>
                </a:tc>
              </a:tr>
              <a:tr h="0">
                <a:tc>
                  <a:txBody>
                    <a:bodyPr/>
                    <a:lstStyle/>
                    <a:p>
                      <a:pPr lvl="0" indent="0" marL="0">
                        <a:buNone/>
                      </a:pPr>
                      <a:r>
                        <a:rPr/>
                        <a:t>A9</a:t>
                      </a:r>
                    </a:p>
                  </a:txBody>
                </a:tc>
                <a:tc>
                  <a:txBody>
                    <a:bodyPr/>
                    <a:lstStyle/>
                    <a:p>
                      <a:pPr lvl="0" indent="0" marL="0">
                        <a:buNone/>
                      </a:pPr>
                      <a:r>
                        <a:rPr/>
                        <a:t>Project Closeout</a:t>
                      </a:r>
                    </a:p>
                  </a:txBody>
                </a:tc>
                <a:tc>
                  <a:txBody>
                    <a:bodyPr/>
                    <a:lstStyle/>
                    <a:p>
                      <a:pPr lvl="0" indent="0" marL="0">
                        <a:buNone/>
                      </a:pPr>
                      <a:r>
                        <a:rPr/>
                        <a:t>Project Manager</a:t>
                      </a:r>
                    </a:p>
                  </a:txBody>
                </a:tc>
                <a:tc>
                  <a:txBody>
                    <a:bodyPr/>
                    <a:lstStyle/>
                    <a:p>
                      <a:pPr lvl="0" indent="0" marL="0">
                        <a:buNone/>
                      </a:pPr>
                      <a:r>
                        <a:rPr/>
                        <a:t>Senior</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160</a:t>
                      </a:r>
                    </a:p>
                  </a:txBody>
                </a:tc>
                <a:tc>
                  <a:txBody>
                    <a:bodyPr/>
                    <a:lstStyle/>
                    <a:p>
                      <a:pPr lvl="0" indent="0" marL="0">
                        <a:buNone/>
                      </a:pPr>
                      <a:r>
                        <a:rPr/>
                        <a:t>1</a:t>
                      </a:r>
                    </a:p>
                  </a:txBody>
                </a:tc>
                <a:tc>
                  <a:txBody>
                    <a:bodyPr/>
                    <a:lstStyle/>
                    <a:p>
                      <a:pPr lvl="0" indent="0" marL="0">
                        <a:buNone/>
                      </a:pPr>
                      <a:r>
                        <a:rPr/>
                        <a:t>Full-time availability</a:t>
                      </a:r>
                    </a:p>
                  </a:txBody>
                </a:tc>
                <a:tc>
                  <a:txBody>
                    <a:bodyPr/>
                    <a:lstStyle/>
                    <a:p>
                      <a:pPr lvl="0" indent="0" marL="0">
                        <a:buNone/>
                      </a:pPr>
                      <a:r>
                        <a:rPr/>
                        <a:t>3000</a:t>
                      </a:r>
                    </a:p>
                  </a:txBody>
                </a:tc>
                <a:tc>
                  <a:txBody>
                    <a:bodyPr/>
                    <a:lstStyle/>
                    <a:p>
                      <a:pPr lvl="0" indent="0" marL="0">
                        <a:buNone/>
                      </a:pPr>
                      <a:r>
                        <a:rPr/>
                        <a:t>Assumes efficient project closure and documentation.</a:t>
                      </a:r>
                    </a:p>
                  </a:txBody>
                </a:tc>
                <a:tc>
                  <a:txBody>
                    <a:bodyPr/>
                    <a:lstStyle/>
                    <a:p>
                      <a:pPr lvl="0" indent="0" marL="0">
                        <a:buNone/>
                      </a:pPr>
                      <a:r>
                        <a:rPr/>
                        <a:t>Stakeholder sign-off delays, documentation issues</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5. Technology and Equipment Resources</a:t>
            </a:r>
          </a:p>
          <a:p>
            <a:pPr lvl="0"/>
            <a:r>
              <a:rPr b="1"/>
              <a:t>Development Hardware:</a:t>
            </a:r>
            <a:r>
              <a:rPr/>
              <a:t> High-spec laptops for developers (8 units), cloud-based development environments.</a:t>
            </a:r>
          </a:p>
          <a:p>
            <a:pPr lvl="0"/>
            <a:r>
              <a:rPr b="1"/>
              <a:t>Software Licenses:</a:t>
            </a:r>
            <a:r>
              <a:rPr/>
              <a:t> Node.js, TypeScript, Azure OpenAI SDK, testing frameworks, database software (estimated cost: $10,000)</a:t>
            </a:r>
          </a:p>
          <a:p>
            <a:pPr lvl="0"/>
            <a:r>
              <a:rPr b="1"/>
              <a:t>Infrastructure &amp; Cloud Resources:</a:t>
            </a:r>
            <a:r>
              <a:rPr/>
              <a:t> Azure subscription for AI services, cloud storage, and hosting (estimated cost: $20,000 per year, prorated for project duration)</a:t>
            </a:r>
          </a:p>
          <a:p>
            <a:pPr lvl="0"/>
            <a:r>
              <a:rPr b="1"/>
              <a:t>Testing Environments:</a:t>
            </a:r>
            <a:r>
              <a:rPr/>
              <a:t> Virtual machines for testing and QA (estimated cost: $5,000)</a:t>
            </a:r>
          </a:p>
          <a:p>
            <a:pPr lvl="0"/>
            <a:r>
              <a:rPr b="1"/>
              <a:t>Security &amp; Compliance Tools:</a:t>
            </a:r>
            <a:r>
              <a:rPr/>
              <a:t> Security scanning and code analysis tools (estimated cost: $2,000)</a:t>
            </a:r>
          </a:p>
          <a:p>
            <a:pPr lvl="0" indent="0" marL="0">
              <a:spcBef>
                <a:spcPts val="3000"/>
              </a:spcBef>
              <a:buNone/>
            </a:pPr>
            <a:r>
              <a:rPr b="1"/>
              <a:t>6. Facilities and Support Resources</a:t>
            </a:r>
          </a:p>
          <a:p>
            <a:pPr lvl="0"/>
            <a:r>
              <a:rPr b="1"/>
              <a:t>Office Space:</a:t>
            </a:r>
            <a:r>
              <a:rPr/>
              <a:t> Shared workspace or remote work arrangement (minimal cost)</a:t>
            </a:r>
          </a:p>
          <a:p>
            <a:pPr lvl="0"/>
            <a:r>
              <a:rPr b="1"/>
              <a:t>Communication &amp; Collaboration:</a:t>
            </a:r>
            <a:r>
              <a:rPr/>
              <a:t> Slack, Microsoft Teams (minimal cost, included in existing subscriptions)</a:t>
            </a:r>
          </a:p>
          <a:p>
            <a:pPr lvl="0"/>
            <a:r>
              <a:rPr b="1"/>
              <a:t>Training &amp; Development:</a:t>
            </a:r>
            <a:r>
              <a:rPr/>
              <a:t> Training on Azure AI services (estimated cost: $1,000)</a:t>
            </a:r>
          </a:p>
          <a:p>
            <a:pPr lvl="0"/>
            <a:r>
              <a:rPr b="1"/>
              <a:t>Administrative Support:</a:t>
            </a:r>
            <a:r>
              <a:rPr/>
              <a:t> Minimal administrative support (included in existing resources)</a:t>
            </a:r>
          </a:p>
          <a:p>
            <a:pPr lvl="0" indent="0" marL="0">
              <a:spcBef>
                <a:spcPts val="3000"/>
              </a:spcBef>
              <a:buNone/>
            </a:pPr>
            <a:r>
              <a:rPr b="1"/>
              <a:t>7. Resource Optimization</a:t>
            </a:r>
          </a:p>
          <a:p>
            <a:pPr lvl="0"/>
            <a:r>
              <a:rPr b="1"/>
              <a:t>Resource Leveling:</a:t>
            </a:r>
            <a:r>
              <a:rPr/>
              <a:t> The project schedule will be reviewed to ensure resource utilization is balanced across activities.</a:t>
            </a:r>
          </a:p>
          <a:p>
            <a:pPr lvl="0"/>
            <a:r>
              <a:rPr b="1"/>
              <a:t>Alternative Resource Options:</a:t>
            </a:r>
            <a:r>
              <a:rPr/>
              <a:t> The project team will explore open-source alternatives for certain tools to reduce costs.</a:t>
            </a:r>
          </a:p>
          <a:p>
            <a:pPr lvl="0"/>
            <a:r>
              <a:rPr b="1"/>
              <a:t>Make vs. Buy:</a:t>
            </a:r>
            <a:r>
              <a:rPr/>
              <a:t> All core development will be done in-house.</a:t>
            </a:r>
          </a:p>
          <a:p>
            <a:pPr lvl="0"/>
            <a:r>
              <a:rPr b="1"/>
              <a:t>Outsourcing:</a:t>
            </a:r>
            <a:r>
              <a:rPr/>
              <a:t> No outsourcing is planned for this project.</a:t>
            </a:r>
          </a:p>
          <a:p>
            <a:pPr lvl="0" indent="0" marL="0">
              <a:spcBef>
                <a:spcPts val="3000"/>
              </a:spcBef>
              <a:buNone/>
            </a:pPr>
            <a:r>
              <a:rPr b="1"/>
              <a:t>8. Risk and Contingency</a:t>
            </a:r>
          </a:p>
          <a:p>
            <a:pPr lvl="0"/>
            <a:r>
              <a:rPr b="1"/>
              <a:t>Resource Availability Risks:</a:t>
            </a:r>
            <a:r>
              <a:rPr/>
              <a:t> Contingency plans include hiring additional resources if needed.</a:t>
            </a:r>
          </a:p>
          <a:p>
            <a:pPr lvl="0"/>
            <a:r>
              <a:rPr b="1"/>
              <a:t>Skill Gap Analysis:</a:t>
            </a:r>
            <a:r>
              <a:rPr/>
              <a:t> Training will address any skill gaps identified.</a:t>
            </a:r>
          </a:p>
          <a:p>
            <a:pPr lvl="0"/>
            <a:r>
              <a:rPr b="1"/>
              <a:t>Contingency Resource Planning:</a:t>
            </a:r>
            <a:r>
              <a:rPr/>
              <a:t> A 10% buffer is included in the overall budget for unforeseen resource needs.</a:t>
            </a:r>
          </a:p>
          <a:p>
            <a:pPr lvl="0"/>
            <a:r>
              <a:rPr b="1"/>
              <a:t>Backup Resource Strategies:</a:t>
            </a:r>
            <a:r>
              <a:rPr/>
              <a:t> Team members will be cross-trained to provide backup support for each other.</a:t>
            </a:r>
          </a:p>
          <a:p>
            <a:pPr lvl="0" indent="0" marL="0">
              <a:spcBef>
                <a:spcPts val="3000"/>
              </a:spcBef>
              <a:buNone/>
            </a:pPr>
            <a:r>
              <a:rPr b="1"/>
              <a:t>9. Cost Analysis</a:t>
            </a:r>
          </a:p>
          <a:p>
            <a:pPr lvl="0" indent="0" marL="0">
              <a:buNone/>
            </a:pPr>
            <a:r>
              <a:rPr b="1"/>
              <a:t>Table 9.1: Total Project Costs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Category</a:t>
                      </a:r>
                    </a:p>
                  </a:txBody>
                  <a:tcPr/>
                </a:tc>
                <a:tc>
                  <a:txBody>
                    <a:bodyPr/>
                    <a:lstStyle/>
                    <a:p>
                      <a:pPr lvl="0" indent="0" marL="0">
                        <a:buNone/>
                      </a:pPr>
                      <a:r>
                        <a:rPr/>
                        <a:t>Estimated Cost ($)</a:t>
                      </a:r>
                    </a:p>
                  </a:txBody>
                  <a:tcPr/>
                </a:tc>
              </a:tr>
              <a:tr h="0">
                <a:tc>
                  <a:txBody>
                    <a:bodyPr/>
                    <a:lstStyle/>
                    <a:p>
                      <a:pPr lvl="0" indent="0" marL="0">
                        <a:buNone/>
                      </a:pPr>
                      <a:r>
                        <a:rPr/>
                        <a:t>Human Resources</a:t>
                      </a:r>
                    </a:p>
                  </a:txBody>
                </a:tc>
                <a:tc>
                  <a:txBody>
                    <a:bodyPr/>
                    <a:lstStyle/>
                    <a:p>
                      <a:pPr lvl="0" indent="0" marL="0">
                        <a:buNone/>
                      </a:pPr>
                      <a:r>
                        <a:rPr/>
                        <a:t>468,000</a:t>
                      </a:r>
                    </a:p>
                  </a:txBody>
                </a:tc>
              </a:tr>
              <a:tr h="0">
                <a:tc>
                  <a:txBody>
                    <a:bodyPr/>
                    <a:lstStyle/>
                    <a:p>
                      <a:pPr lvl="0" indent="0" marL="0">
                        <a:buNone/>
                      </a:pPr>
                      <a:r>
                        <a:rPr/>
                        <a:t>Technology &amp; Equipment</a:t>
                      </a:r>
                    </a:p>
                  </a:txBody>
                </a:tc>
                <a:tc>
                  <a:txBody>
                    <a:bodyPr/>
                    <a:lstStyle/>
                    <a:p>
                      <a:pPr lvl="0" indent="0" marL="0">
                        <a:buNone/>
                      </a:pPr>
                      <a:r>
                        <a:rPr/>
                        <a:t>37,000</a:t>
                      </a:r>
                    </a:p>
                  </a:txBody>
                </a:tc>
              </a:tr>
              <a:tr h="0">
                <a:tc>
                  <a:txBody>
                    <a:bodyPr/>
                    <a:lstStyle/>
                    <a:p>
                      <a:pPr lvl="0" indent="0" marL="0">
                        <a:buNone/>
                      </a:pPr>
                      <a:r>
                        <a:rPr/>
                        <a:t>Facilities &amp; Support</a:t>
                      </a:r>
                    </a:p>
                  </a:txBody>
                </a:tc>
                <a:tc>
                  <a:txBody>
                    <a:bodyPr/>
                    <a:lstStyle/>
                    <a:p>
                      <a:pPr lvl="0" indent="0" marL="0">
                        <a:buNone/>
                      </a:pPr>
                      <a:r>
                        <a:rPr/>
                        <a:t>1,000</a:t>
                      </a:r>
                    </a:p>
                  </a:txBody>
                </a:tc>
              </a:tr>
              <a:tr h="0">
                <a:tc>
                  <a:txBody>
                    <a:bodyPr/>
                    <a:lstStyle/>
                    <a:p>
                      <a:pPr lvl="0" indent="0" marL="0">
                        <a:buNone/>
                      </a:pPr>
                      <a:r>
                        <a:rPr/>
                        <a:t>Contingency (10%)</a:t>
                      </a:r>
                    </a:p>
                  </a:txBody>
                </a:tc>
                <a:tc>
                  <a:txBody>
                    <a:bodyPr/>
                    <a:lstStyle/>
                    <a:p>
                      <a:pPr lvl="0" indent="0" marL="0">
                        <a:buNone/>
                      </a:pPr>
                      <a:r>
                        <a:rPr/>
                        <a:t>47,600</a:t>
                      </a:r>
                    </a:p>
                  </a:txBody>
                </a:tc>
              </a:tr>
              <a:tr h="0">
                <a:tc>
                  <a:txBody>
                    <a:bodyPr/>
                    <a:lstStyle/>
                    <a:p>
                      <a:pPr lvl="0" indent="0" marL="0">
                        <a:buNone/>
                      </a:pPr>
                      <a:r>
                        <a:rPr b="1"/>
                        <a:t>Total Project Cost</a:t>
                      </a:r>
                    </a:p>
                  </a:txBody>
                </a:tc>
                <a:tc>
                  <a:txBody>
                    <a:bodyPr/>
                    <a:lstStyle/>
                    <a:p>
                      <a:pPr lvl="0" indent="0" marL="0">
                        <a:buNone/>
                      </a:pPr>
                      <a:r>
                        <a:rPr b="1"/>
                        <a:t>553,600</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10. Quality Considerations</a:t>
            </a:r>
          </a:p>
          <a:p>
            <a:pPr lvl="0"/>
            <a:r>
              <a:rPr b="1"/>
              <a:t>Resource Qualification:</a:t>
            </a:r>
            <a:r>
              <a:rPr/>
              <a:t> All team members will meet minimum skill and experience requirements.</a:t>
            </a:r>
          </a:p>
          <a:p>
            <a:pPr lvl="0"/>
            <a:r>
              <a:rPr b="1"/>
              <a:t>Training &amp; Certification:</a:t>
            </a:r>
            <a:r>
              <a:rPr/>
              <a:t> Training will be provided as needed to ensure proficiency.</a:t>
            </a:r>
          </a:p>
          <a:p>
            <a:pPr lvl="0"/>
            <a:r>
              <a:rPr b="1"/>
              <a:t>Performance Standards:</a:t>
            </a:r>
            <a:r>
              <a:rPr/>
              <a:t> Regular performance reviews and progress tracking will be implemented.</a:t>
            </a:r>
          </a:p>
          <a:p>
            <a:pPr lvl="0"/>
            <a:r>
              <a:rPr b="1"/>
              <a:t>Quality Assurance Procedures:</a:t>
            </a:r>
            <a:r>
              <a:rPr/>
              <a:t> Rigorous testing and code review processes will be followed.</a:t>
            </a:r>
          </a:p>
          <a:p>
            <a:pPr lvl="0" indent="0" marL="0">
              <a:buNone/>
            </a:pPr>
            <a:r>
              <a:rPr/>
              <a:t>This document provides a best-effort estimation of resources. Actual resource requirements may vary depending on project progress and unforeseen circumstances. Regular monitoring and updates to this plan will be conducted throughout the project lifecycle.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2025-06-10T15:32:23Z</dcterms:created>
  <dcterms:modified xsi:type="dcterms:W3CDTF">2025-06-10T15:32:23Z</dcterms:modified>
</cp:coreProperties>
</file>

<file path=docProps/custom.xml><?xml version="1.0" encoding="utf-8"?>
<Properties xmlns="http://schemas.openxmlformats.org/officeDocument/2006/custom-properties" xmlns:vt="http://schemas.openxmlformats.org/officeDocument/2006/docPropsVTypes"/>
</file>