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Schedule Network Diagram</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planning-artifacts</a:t>
            </a:r>
            <a:br/>
            <a:r>
              <a:rPr b="1"/>
              <a:t>Generated:</a:t>
            </a:r>
            <a:r>
              <a:rPr/>
              <a:t> 2025-06-10T08:17:09.576Z</a:t>
            </a:r>
            <a:br/>
            <a:r>
              <a:rPr b="1"/>
              <a:t>Description:</a:t>
            </a:r>
            <a:r>
              <a:rPr/>
              <a:t> PMBOK Schedule Network Diagram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Schedule Network Diagram for Requirements Gathering Agent</a:t>
            </a:r>
          </a:p>
          <a:p>
            <a:pPr lvl="0" indent="0" marL="0">
              <a:buNone/>
            </a:pPr>
            <a:r>
              <a:rPr/>
              <a:t>This document outlines the project schedule using the Precedence Diagramming Method (PDM). Durations are estimates and should be refined during detailed planning. This diagram focuses on key activities and phases; a more granular diagram would be created during detailed scheduling.</a:t>
            </a:r>
          </a:p>
          <a:p>
            <a:pPr lvl="0" indent="0" marL="0">
              <a:spcBef>
                <a:spcPts val="3000"/>
              </a:spcBef>
              <a:buNone/>
            </a:pPr>
            <a:r>
              <a:rPr b="1"/>
              <a:t>Network Diagram Overview</a:t>
            </a:r>
          </a:p>
          <a:p>
            <a:pPr lvl="0" indent="0" marL="0">
              <a:buNone/>
            </a:pPr>
            <a:r>
              <a:rPr b="1"/>
              <a:t>Diagramming Method:</a:t>
            </a:r>
            <a:r>
              <a:rPr/>
              <a:t> Precedence Diagramming Method (PDM)</a:t>
            </a:r>
          </a:p>
          <a:p>
            <a:pPr lvl="0" indent="0" marL="0">
              <a:buNone/>
            </a:pPr>
            <a:r>
              <a:rPr b="1"/>
              <a:t>Project Phases:</a:t>
            </a:r>
            <a:r>
              <a:rPr/>
              <a:t> The project is divided into five phases: Initiation, Planning, Execution, Monitoring &amp; Control, and Closure.</a:t>
            </a:r>
          </a:p>
          <a:p>
            <a:pPr lvl="0" indent="0" marL="0">
              <a:buNone/>
            </a:pPr>
            <a:r>
              <a:rPr b="1"/>
              <a:t>Critical Path:</a:t>
            </a:r>
            <a:r>
              <a:rPr/>
              <a:t> The critical path will be determined through network analysis (see below).</a:t>
            </a:r>
          </a:p>
          <a:p>
            <a:pPr lvl="0" indent="0" marL="0">
              <a:buNone/>
            </a:pPr>
            <a:r>
              <a:rPr b="1"/>
              <a:t>Schedule Constraints:</a:t>
            </a:r>
            <a:r>
              <a:rPr/>
              <a:t> Key constraints include the availability of AI resources, stakeholder availability for reviews, and the release deadlines for the prerelease version.</a:t>
            </a:r>
          </a:p>
          <a:p>
            <a:pPr lvl="0" indent="0" marL="0">
              <a:spcBef>
                <a:spcPts val="3000"/>
              </a:spcBef>
              <a:buNone/>
            </a:pPr>
            <a:r>
              <a:rPr b="1"/>
              <a:t>Activity Network Structure</a:t>
            </a:r>
          </a:p>
          <a:p>
            <a:pPr lvl="0" indent="0" marL="0">
              <a:buNone/>
            </a:pPr>
            <a:r>
              <a:rPr/>
              <a:t>The following table details the activities, their dependencies, and estimated durations. Dependencies are represented by Finish-to-Start (FS) relationships unless otherwise noted. Durations are in days.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533400"/>
                <a:gridCol w="2197100"/>
                <a:gridCol w="647700"/>
                <a:gridCol w="609600"/>
                <a:gridCol w="495300"/>
                <a:gridCol w="647700"/>
              </a:tblGrid>
              <a:tr h="0">
                <a:tc>
                  <a:txBody>
                    <a:bodyPr/>
                    <a:lstStyle/>
                    <a:p>
                      <a:pPr lvl="0" indent="0" marL="0">
                        <a:buNone/>
                      </a:pPr>
                      <a:r>
                        <a:rPr/>
                        <a:t>Activity ID</a:t>
                      </a:r>
                    </a:p>
                  </a:txBody>
                  <a:tcPr/>
                </a:tc>
                <a:tc>
                  <a:txBody>
                    <a:bodyPr/>
                    <a:lstStyle/>
                    <a:p>
                      <a:pPr lvl="0" indent="0" marL="0">
                        <a:buNone/>
                      </a:pPr>
                      <a:r>
                        <a:rPr/>
                        <a:t>Activity Description</a:t>
                      </a:r>
                    </a:p>
                  </a:txBody>
                  <a:tcPr/>
                </a:tc>
                <a:tc>
                  <a:txBody>
                    <a:bodyPr/>
                    <a:lstStyle/>
                    <a:p>
                      <a:pPr lvl="0" indent="0" marL="0">
                        <a:buNone/>
                      </a:pPr>
                      <a:r>
                        <a:rPr/>
                        <a:t>Duration (Days)</a:t>
                      </a:r>
                    </a:p>
                  </a:txBody>
                  <a:tcPr/>
                </a:tc>
                <a:tc>
                  <a:txBody>
                    <a:bodyPr/>
                    <a:lstStyle/>
                    <a:p>
                      <a:pPr lvl="0" indent="0" marL="0">
                        <a:buNone/>
                      </a:pPr>
                      <a:r>
                        <a:rPr/>
                        <a:t>Predecessors</a:t>
                      </a:r>
                    </a:p>
                  </a:txBody>
                  <a:tcPr/>
                </a:tc>
                <a:tc>
                  <a:txBody>
                    <a:bodyPr/>
                    <a:lstStyle/>
                    <a:p>
                      <a:pPr lvl="0" indent="0" marL="0">
                        <a:buNone/>
                      </a:pPr>
                      <a:r>
                        <a:rPr/>
                        <a:t>Successors</a:t>
                      </a:r>
                    </a:p>
                  </a:txBody>
                  <a:tcPr/>
                </a:tc>
                <a:tc>
                  <a:txBody>
                    <a:bodyPr/>
                    <a:lstStyle/>
                    <a:p>
                      <a:pPr lvl="0" indent="0" marL="0">
                        <a:buNone/>
                      </a:pPr>
                      <a:r>
                        <a:rPr/>
                        <a:t>Dependency Type</a:t>
                      </a:r>
                    </a:p>
                  </a:txBody>
                  <a:tcPr/>
                </a:tc>
              </a:tr>
              <a:tr h="0">
                <a:tc>
                  <a:txBody>
                    <a:bodyPr/>
                    <a:lstStyle/>
                    <a:p>
                      <a:pPr lvl="0" indent="0" marL="0">
                        <a:buNone/>
                      </a:pPr>
                      <a:r>
                        <a:rPr/>
                        <a:t>1</a:t>
                      </a:r>
                    </a:p>
                  </a:txBody>
                </a:tc>
                <a:tc>
                  <a:txBody>
                    <a:bodyPr/>
                    <a:lstStyle/>
                    <a:p>
                      <a:pPr lvl="0" indent="0" marL="0">
                        <a:buNone/>
                      </a:pPr>
                      <a:r>
                        <a:rPr/>
                        <a:t>Define Project Charter</a:t>
                      </a:r>
                    </a:p>
                  </a:txBody>
                </a:tc>
                <a:tc>
                  <a:txBody>
                    <a:bodyPr/>
                    <a:lstStyle/>
                    <a:p>
                      <a:pPr lvl="0" indent="0" marL="0">
                        <a:buNone/>
                      </a:pPr>
                      <a:r>
                        <a:rPr/>
                        <a:t>2</a:t>
                      </a:r>
                    </a:p>
                  </a:txBody>
                </a:tc>
                <a:tc>
                  <a:txBody>
                    <a:bodyPr/>
                    <a:lstStyle/>
                    <a:p>
                      <a:endParaRPr/>
                    </a:p>
                  </a:txBody>
                </a:tc>
                <a:tc>
                  <a:txBody>
                    <a:bodyPr/>
                    <a:lstStyle/>
                    <a:p>
                      <a:pPr lvl="0" indent="0" marL="0">
                        <a:buNone/>
                      </a:pPr>
                      <a:r>
                        <a:rPr/>
                        <a:t>2</a:t>
                      </a:r>
                    </a:p>
                  </a:txBody>
                </a:tc>
                <a:tc>
                  <a:txBody>
                    <a:bodyPr/>
                    <a:lstStyle/>
                    <a:p>
                      <a:endParaRPr/>
                    </a:p>
                  </a:txBody>
                </a:tc>
              </a:tr>
              <a:tr h="0">
                <a:tc>
                  <a:txBody>
                    <a:bodyPr/>
                    <a:lstStyle/>
                    <a:p>
                      <a:pPr lvl="0" indent="0" marL="0">
                        <a:buNone/>
                      </a:pPr>
                      <a:r>
                        <a:rPr/>
                        <a:t>2</a:t>
                      </a:r>
                    </a:p>
                  </a:txBody>
                </a:tc>
                <a:tc>
                  <a:txBody>
                    <a:bodyPr/>
                    <a:lstStyle/>
                    <a:p>
                      <a:pPr lvl="0" indent="0" marL="0">
                        <a:buNone/>
                      </a:pPr>
                      <a:r>
                        <a:rPr/>
                        <a:t>Develop Project Charter</a:t>
                      </a:r>
                    </a:p>
                  </a:txBody>
                </a:tc>
                <a:tc>
                  <a:txBody>
                    <a:bodyPr/>
                    <a:lstStyle/>
                    <a:p>
                      <a:pPr lvl="0" indent="0" marL="0">
                        <a:buNone/>
                      </a:pPr>
                      <a:r>
                        <a:rPr/>
                        <a:t>3</a:t>
                      </a:r>
                    </a:p>
                  </a:txBody>
                </a:tc>
                <a:tc>
                  <a:txBody>
                    <a:bodyPr/>
                    <a:lstStyle/>
                    <a:p>
                      <a:pPr lvl="0" indent="0" marL="0">
                        <a:buNone/>
                      </a:pPr>
                      <a:r>
                        <a:rPr/>
                        <a:t>1</a:t>
                      </a:r>
                    </a:p>
                  </a:txBody>
                </a:tc>
                <a:tc>
                  <a:txBody>
                    <a:bodyPr/>
                    <a:lstStyle/>
                    <a:p>
                      <a:pPr lvl="0" indent="0" marL="0">
                        <a:buNone/>
                      </a:pPr>
                      <a:r>
                        <a:rPr/>
                        <a:t>3</a:t>
                      </a:r>
                    </a:p>
                  </a:txBody>
                </a:tc>
                <a:tc>
                  <a:txBody>
                    <a:bodyPr/>
                    <a:lstStyle/>
                    <a:p>
                      <a:pPr lvl="0" indent="0" marL="0">
                        <a:buNone/>
                      </a:pPr>
                      <a:r>
                        <a:rPr/>
                        <a:t>FS</a:t>
                      </a:r>
                    </a:p>
                  </a:txBody>
                </a:tc>
              </a:tr>
              <a:tr h="0">
                <a:tc>
                  <a:txBody>
                    <a:bodyPr/>
                    <a:lstStyle/>
                    <a:p>
                      <a:pPr lvl="0" indent="0" marL="0">
                        <a:buNone/>
                      </a:pPr>
                      <a:r>
                        <a:rPr/>
                        <a:t>3</a:t>
                      </a:r>
                    </a:p>
                  </a:txBody>
                </a:tc>
                <a:tc>
                  <a:txBody>
                    <a:bodyPr/>
                    <a:lstStyle/>
                    <a:p>
                      <a:pPr lvl="0" indent="0" marL="0">
                        <a:buNone/>
                      </a:pPr>
                      <a:r>
                        <a:rPr/>
                        <a:t>Stakeholder Identification &amp; Analysis</a:t>
                      </a:r>
                    </a:p>
                  </a:txBody>
                </a:tc>
                <a:tc>
                  <a:txBody>
                    <a:bodyPr/>
                    <a:lstStyle/>
                    <a:p>
                      <a:pPr lvl="0" indent="0" marL="0">
                        <a:buNone/>
                      </a:pPr>
                      <a:r>
                        <a:rPr/>
                        <a:t>4</a:t>
                      </a:r>
                    </a:p>
                  </a:txBody>
                </a:tc>
                <a:tc>
                  <a:txBody>
                    <a:bodyPr/>
                    <a:lstStyle/>
                    <a:p>
                      <a:pPr lvl="0" indent="0" marL="0">
                        <a:buNone/>
                      </a:pPr>
                      <a:r>
                        <a:rPr/>
                        <a:t>2</a:t>
                      </a:r>
                    </a:p>
                  </a:txBody>
                </a:tc>
                <a:tc>
                  <a:txBody>
                    <a:bodyPr/>
                    <a:lstStyle/>
                    <a:p>
                      <a:pPr lvl="0" indent="0" marL="0">
                        <a:buNone/>
                      </a:pPr>
                      <a:r>
                        <a:rPr/>
                        <a:t>4, 5</a:t>
                      </a:r>
                    </a:p>
                  </a:txBody>
                </a:tc>
                <a:tc>
                  <a:txBody>
                    <a:bodyPr/>
                    <a:lstStyle/>
                    <a:p>
                      <a:pPr lvl="0" indent="0" marL="0">
                        <a:buNone/>
                      </a:pPr>
                      <a:r>
                        <a:rPr/>
                        <a:t>FS</a:t>
                      </a:r>
                    </a:p>
                  </a:txBody>
                </a:tc>
              </a:tr>
              <a:tr h="0">
                <a:tc>
                  <a:txBody>
                    <a:bodyPr/>
                    <a:lstStyle/>
                    <a:p>
                      <a:pPr lvl="0" indent="0" marL="0">
                        <a:buNone/>
                      </a:pPr>
                      <a:r>
                        <a:rPr/>
                        <a:t>4</a:t>
                      </a:r>
                    </a:p>
                  </a:txBody>
                </a:tc>
                <a:tc>
                  <a:txBody>
                    <a:bodyPr/>
                    <a:lstStyle/>
                    <a:p>
                      <a:pPr lvl="0" indent="0" marL="0">
                        <a:buNone/>
                      </a:pPr>
                      <a:r>
                        <a:rPr/>
                        <a:t>Requirements Gathering &amp; Analysis</a:t>
                      </a:r>
                    </a:p>
                  </a:txBody>
                </a:tc>
                <a:tc>
                  <a:txBody>
                    <a:bodyPr/>
                    <a:lstStyle/>
                    <a:p>
                      <a:pPr lvl="0" indent="0" marL="0">
                        <a:buNone/>
                      </a:pPr>
                      <a:r>
                        <a:rPr/>
                        <a:t>7</a:t>
                      </a:r>
                    </a:p>
                  </a:txBody>
                </a:tc>
                <a:tc>
                  <a:txBody>
                    <a:bodyPr/>
                    <a:lstStyle/>
                    <a:p>
                      <a:pPr lvl="0" indent="0" marL="0">
                        <a:buNone/>
                      </a:pPr>
                      <a:r>
                        <a:rPr/>
                        <a:t>3</a:t>
                      </a:r>
                    </a:p>
                  </a:txBody>
                </a:tc>
                <a:tc>
                  <a:txBody>
                    <a:bodyPr/>
                    <a:lstStyle/>
                    <a:p>
                      <a:pPr lvl="0" indent="0" marL="0">
                        <a:buNone/>
                      </a:pPr>
                      <a:r>
                        <a:rPr/>
                        <a:t>6</a:t>
                      </a:r>
                    </a:p>
                  </a:txBody>
                </a:tc>
                <a:tc>
                  <a:txBody>
                    <a:bodyPr/>
                    <a:lstStyle/>
                    <a:p>
                      <a:pPr lvl="0" indent="0" marL="0">
                        <a:buNone/>
                      </a:pPr>
                      <a:r>
                        <a:rPr/>
                        <a:t>FS</a:t>
                      </a:r>
                    </a:p>
                  </a:txBody>
                </a:tc>
              </a:tr>
              <a:tr h="0">
                <a:tc>
                  <a:txBody>
                    <a:bodyPr/>
                    <a:lstStyle/>
                    <a:p>
                      <a:pPr lvl="0" indent="0" marL="0">
                        <a:buNone/>
                      </a:pPr>
                      <a:r>
                        <a:rPr/>
                        <a:t>5</a:t>
                      </a:r>
                    </a:p>
                  </a:txBody>
                </a:tc>
                <a:tc>
                  <a:txBody>
                    <a:bodyPr/>
                    <a:lstStyle/>
                    <a:p>
                      <a:pPr lvl="0" indent="0" marL="0">
                        <a:buNone/>
                      </a:pPr>
                      <a:r>
                        <a:rPr/>
                        <a:t>Initial Risk Assessment</a:t>
                      </a:r>
                    </a:p>
                  </a:txBody>
                </a:tc>
                <a:tc>
                  <a:txBody>
                    <a:bodyPr/>
                    <a:lstStyle/>
                    <a:p>
                      <a:pPr lvl="0" indent="0" marL="0">
                        <a:buNone/>
                      </a:pPr>
                      <a:r>
                        <a:rPr/>
                        <a:t>2</a:t>
                      </a:r>
                    </a:p>
                  </a:txBody>
                </a:tc>
                <a:tc>
                  <a:txBody>
                    <a:bodyPr/>
                    <a:lstStyle/>
                    <a:p>
                      <a:pPr lvl="0" indent="0" marL="0">
                        <a:buNone/>
                      </a:pPr>
                      <a:r>
                        <a:rPr/>
                        <a:t>3</a:t>
                      </a:r>
                    </a:p>
                  </a:txBody>
                </a:tc>
                <a:tc>
                  <a:txBody>
                    <a:bodyPr/>
                    <a:lstStyle/>
                    <a:p>
                      <a:pPr lvl="0" indent="0" marL="0">
                        <a:buNone/>
                      </a:pPr>
                      <a:r>
                        <a:rPr/>
                        <a:t>6</a:t>
                      </a:r>
                    </a:p>
                  </a:txBody>
                </a:tc>
                <a:tc>
                  <a:txBody>
                    <a:bodyPr/>
                    <a:lstStyle/>
                    <a:p>
                      <a:pPr lvl="0" indent="0" marL="0">
                        <a:buNone/>
                      </a:pPr>
                      <a:r>
                        <a:rPr/>
                        <a:t>FS</a:t>
                      </a:r>
                    </a:p>
                  </a:txBody>
                </a:tc>
              </a:tr>
              <a:tr h="0">
                <a:tc>
                  <a:txBody>
                    <a:bodyPr/>
                    <a:lstStyle/>
                    <a:p>
                      <a:pPr lvl="0" indent="0" marL="0">
                        <a:buNone/>
                      </a:pPr>
                      <a:r>
                        <a:rPr/>
                        <a:t>6</a:t>
                      </a:r>
                    </a:p>
                  </a:txBody>
                </a:tc>
                <a:tc>
                  <a:txBody>
                    <a:bodyPr/>
                    <a:lstStyle/>
                    <a:p>
                      <a:pPr lvl="0" indent="0" marL="0">
                        <a:buNone/>
                      </a:pPr>
                      <a:r>
                        <a:rPr/>
                        <a:t>Develop Project Scope Statement</a:t>
                      </a:r>
                    </a:p>
                  </a:txBody>
                </a:tc>
                <a:tc>
                  <a:txBody>
                    <a:bodyPr/>
                    <a:lstStyle/>
                    <a:p>
                      <a:pPr lvl="0" indent="0" marL="0">
                        <a:buNone/>
                      </a:pPr>
                      <a:r>
                        <a:rPr/>
                        <a:t>3</a:t>
                      </a:r>
                    </a:p>
                  </a:txBody>
                </a:tc>
                <a:tc>
                  <a:txBody>
                    <a:bodyPr/>
                    <a:lstStyle/>
                    <a:p>
                      <a:pPr lvl="0" indent="0" marL="0">
                        <a:buNone/>
                      </a:pPr>
                      <a:r>
                        <a:rPr/>
                        <a:t>4, 5</a:t>
                      </a:r>
                    </a:p>
                  </a:txBody>
                </a:tc>
                <a:tc>
                  <a:txBody>
                    <a:bodyPr/>
                    <a:lstStyle/>
                    <a:p>
                      <a:pPr lvl="0" indent="0" marL="0">
                        <a:buNone/>
                      </a:pPr>
                      <a:r>
                        <a:rPr/>
                        <a:t>7</a:t>
                      </a:r>
                    </a:p>
                  </a:txBody>
                </a:tc>
                <a:tc>
                  <a:txBody>
                    <a:bodyPr/>
                    <a:lstStyle/>
                    <a:p>
                      <a:pPr lvl="0" indent="0" marL="0">
                        <a:buNone/>
                      </a:pPr>
                      <a:r>
                        <a:rPr/>
                        <a:t>FS</a:t>
                      </a:r>
                    </a:p>
                  </a:txBody>
                </a:tc>
              </a:tr>
              <a:tr h="0">
                <a:tc>
                  <a:txBody>
                    <a:bodyPr/>
                    <a:lstStyle/>
                    <a:p>
                      <a:pPr lvl="0" indent="0" marL="0">
                        <a:buNone/>
                      </a:pPr>
                      <a:r>
                        <a:rPr/>
                        <a:t>7</a:t>
                      </a:r>
                    </a:p>
                  </a:txBody>
                </a:tc>
                <a:tc>
                  <a:txBody>
                    <a:bodyPr/>
                    <a:lstStyle/>
                    <a:p>
                      <a:pPr lvl="0" indent="0" marL="0">
                        <a:buNone/>
                      </a:pPr>
                      <a:r>
                        <a:rPr/>
                        <a:t>High-Level Design &amp; Architecture Definition</a:t>
                      </a:r>
                    </a:p>
                  </a:txBody>
                </a:tc>
                <a:tc>
                  <a:txBody>
                    <a:bodyPr/>
                    <a:lstStyle/>
                    <a:p>
                      <a:pPr lvl="0" indent="0" marL="0">
                        <a:buNone/>
                      </a:pPr>
                      <a:r>
                        <a:rPr/>
                        <a:t>5</a:t>
                      </a:r>
                    </a:p>
                  </a:txBody>
                </a:tc>
                <a:tc>
                  <a:txBody>
                    <a:bodyPr/>
                    <a:lstStyle/>
                    <a:p>
                      <a:pPr lvl="0" indent="0" marL="0">
                        <a:buNone/>
                      </a:pPr>
                      <a:r>
                        <a:rPr/>
                        <a:t>6</a:t>
                      </a:r>
                    </a:p>
                  </a:txBody>
                </a:tc>
                <a:tc>
                  <a:txBody>
                    <a:bodyPr/>
                    <a:lstStyle/>
                    <a:p>
                      <a:pPr lvl="0" indent="0" marL="0">
                        <a:buNone/>
                      </a:pPr>
                      <a:r>
                        <a:rPr/>
                        <a:t>8</a:t>
                      </a:r>
                    </a:p>
                  </a:txBody>
                </a:tc>
                <a:tc>
                  <a:txBody>
                    <a:bodyPr/>
                    <a:lstStyle/>
                    <a:p>
                      <a:pPr lvl="0" indent="0" marL="0">
                        <a:buNone/>
                      </a:pPr>
                      <a:r>
                        <a:rPr/>
                        <a:t>FS</a:t>
                      </a:r>
                    </a:p>
                  </a:txBody>
                </a:tc>
              </a:tr>
              <a:tr h="0">
                <a:tc>
                  <a:txBody>
                    <a:bodyPr/>
                    <a:lstStyle/>
                    <a:p>
                      <a:pPr lvl="0" indent="0" marL="0">
                        <a:buNone/>
                      </a:pPr>
                      <a:r>
                        <a:rPr/>
                        <a:t>8</a:t>
                      </a:r>
                    </a:p>
                  </a:txBody>
                </a:tc>
                <a:tc>
                  <a:txBody>
                    <a:bodyPr/>
                    <a:lstStyle/>
                    <a:p>
                      <a:pPr lvl="0" indent="0" marL="0">
                        <a:buNone/>
                      </a:pPr>
                      <a:r>
                        <a:rPr/>
                        <a:t>Resource Planning &amp; Allocation</a:t>
                      </a:r>
                    </a:p>
                  </a:txBody>
                </a:tc>
                <a:tc>
                  <a:txBody>
                    <a:bodyPr/>
                    <a:lstStyle/>
                    <a:p>
                      <a:pPr lvl="0" indent="0" marL="0">
                        <a:buNone/>
                      </a:pPr>
                      <a:r>
                        <a:rPr/>
                        <a:t>3</a:t>
                      </a:r>
                    </a:p>
                  </a:txBody>
                </a:tc>
                <a:tc>
                  <a:txBody>
                    <a:bodyPr/>
                    <a:lstStyle/>
                    <a:p>
                      <a:pPr lvl="0" indent="0" marL="0">
                        <a:buNone/>
                      </a:pPr>
                      <a:r>
                        <a:rPr/>
                        <a:t>7</a:t>
                      </a:r>
                    </a:p>
                  </a:txBody>
                </a:tc>
                <a:tc>
                  <a:txBody>
                    <a:bodyPr/>
                    <a:lstStyle/>
                    <a:p>
                      <a:pPr lvl="0" indent="0" marL="0">
                        <a:buNone/>
                      </a:pPr>
                      <a:r>
                        <a:rPr/>
                        <a:t>9</a:t>
                      </a:r>
                    </a:p>
                  </a:txBody>
                </a:tc>
                <a:tc>
                  <a:txBody>
                    <a:bodyPr/>
                    <a:lstStyle/>
                    <a:p>
                      <a:pPr lvl="0" indent="0" marL="0">
                        <a:buNone/>
                      </a:pPr>
                      <a:r>
                        <a:rPr/>
                        <a:t>FS</a:t>
                      </a:r>
                    </a:p>
                  </a:txBody>
                </a:tc>
              </a:tr>
              <a:tr h="0">
                <a:tc>
                  <a:txBody>
                    <a:bodyPr/>
                    <a:lstStyle/>
                    <a:p>
                      <a:pPr lvl="0" indent="0" marL="0">
                        <a:buNone/>
                      </a:pPr>
                      <a:r>
                        <a:rPr/>
                        <a:t>9</a:t>
                      </a:r>
                    </a:p>
                  </a:txBody>
                </a:tc>
                <a:tc>
                  <a:txBody>
                    <a:bodyPr/>
                    <a:lstStyle/>
                    <a:p>
                      <a:pPr lvl="0" indent="0" marL="0">
                        <a:buNone/>
                      </a:pPr>
                      <a:r>
                        <a:rPr/>
                        <a:t>Detailed Design &amp; Development</a:t>
                      </a:r>
                    </a:p>
                  </a:txBody>
                </a:tc>
                <a:tc>
                  <a:txBody>
                    <a:bodyPr/>
                    <a:lstStyle/>
                    <a:p>
                      <a:pPr lvl="0" indent="0" marL="0">
                        <a:buNone/>
                      </a:pPr>
                      <a:r>
                        <a:rPr/>
                        <a:t>14</a:t>
                      </a:r>
                    </a:p>
                  </a:txBody>
                </a:tc>
                <a:tc>
                  <a:txBody>
                    <a:bodyPr/>
                    <a:lstStyle/>
                    <a:p>
                      <a:pPr lvl="0" indent="0" marL="0">
                        <a:buNone/>
                      </a:pPr>
                      <a:r>
                        <a:rPr/>
                        <a:t>8</a:t>
                      </a:r>
                    </a:p>
                  </a:txBody>
                </a:tc>
                <a:tc>
                  <a:txBody>
                    <a:bodyPr/>
                    <a:lstStyle/>
                    <a:p>
                      <a:pPr lvl="0" indent="0" marL="0">
                        <a:buNone/>
                      </a:pPr>
                      <a:r>
                        <a:rPr/>
                        <a:t>10</a:t>
                      </a:r>
                    </a:p>
                  </a:txBody>
                </a:tc>
                <a:tc>
                  <a:txBody>
                    <a:bodyPr/>
                    <a:lstStyle/>
                    <a:p>
                      <a:pPr lvl="0" indent="0" marL="0">
                        <a:buNone/>
                      </a:pPr>
                      <a:r>
                        <a:rPr/>
                        <a:t>FS</a:t>
                      </a:r>
                    </a:p>
                  </a:txBody>
                </a:tc>
              </a:tr>
              <a:tr h="0">
                <a:tc>
                  <a:txBody>
                    <a:bodyPr/>
                    <a:lstStyle/>
                    <a:p>
                      <a:pPr lvl="0" indent="0" marL="0">
                        <a:buNone/>
                      </a:pPr>
                      <a:r>
                        <a:rPr/>
                        <a:t>10</a:t>
                      </a:r>
                    </a:p>
                  </a:txBody>
                </a:tc>
                <a:tc>
                  <a:txBody>
                    <a:bodyPr/>
                    <a:lstStyle/>
                    <a:p>
                      <a:pPr lvl="0" indent="0" marL="0">
                        <a:buNone/>
                      </a:pPr>
                      <a:r>
                        <a:rPr/>
                        <a:t>Unit Testing</a:t>
                      </a:r>
                    </a:p>
                  </a:txBody>
                </a:tc>
                <a:tc>
                  <a:txBody>
                    <a:bodyPr/>
                    <a:lstStyle/>
                    <a:p>
                      <a:pPr lvl="0" indent="0" marL="0">
                        <a:buNone/>
                      </a:pPr>
                      <a:r>
                        <a:rPr/>
                        <a:t>5</a:t>
                      </a:r>
                    </a:p>
                  </a:txBody>
                </a:tc>
                <a:tc>
                  <a:txBody>
                    <a:bodyPr/>
                    <a:lstStyle/>
                    <a:p>
                      <a:pPr lvl="0" indent="0" marL="0">
                        <a:buNone/>
                      </a:pPr>
                      <a:r>
                        <a:rPr/>
                        <a:t>9</a:t>
                      </a:r>
                    </a:p>
                  </a:txBody>
                </a:tc>
                <a:tc>
                  <a:txBody>
                    <a:bodyPr/>
                    <a:lstStyle/>
                    <a:p>
                      <a:pPr lvl="0" indent="0" marL="0">
                        <a:buNone/>
                      </a:pPr>
                      <a:r>
                        <a:rPr/>
                        <a:t>11</a:t>
                      </a:r>
                    </a:p>
                  </a:txBody>
                </a:tc>
                <a:tc>
                  <a:txBody>
                    <a:bodyPr/>
                    <a:lstStyle/>
                    <a:p>
                      <a:pPr lvl="0" indent="0" marL="0">
                        <a:buNone/>
                      </a:pPr>
                      <a:r>
                        <a:rPr/>
                        <a:t>FS</a:t>
                      </a:r>
                    </a:p>
                  </a:txBody>
                </a:tc>
              </a:tr>
              <a:tr h="0">
                <a:tc>
                  <a:txBody>
                    <a:bodyPr/>
                    <a:lstStyle/>
                    <a:p>
                      <a:pPr lvl="0" indent="0" marL="0">
                        <a:buNone/>
                      </a:pPr>
                      <a:r>
                        <a:rPr/>
                        <a:t>11</a:t>
                      </a:r>
                    </a:p>
                  </a:txBody>
                </a:tc>
                <a:tc>
                  <a:txBody>
                    <a:bodyPr/>
                    <a:lstStyle/>
                    <a:p>
                      <a:pPr lvl="0" indent="0" marL="0">
                        <a:buNone/>
                      </a:pPr>
                      <a:r>
                        <a:rPr/>
                        <a:t>Integration Testing</a:t>
                      </a:r>
                    </a:p>
                  </a:txBody>
                </a:tc>
                <a:tc>
                  <a:txBody>
                    <a:bodyPr/>
                    <a:lstStyle/>
                    <a:p>
                      <a:pPr lvl="0" indent="0" marL="0">
                        <a:buNone/>
                      </a:pPr>
                      <a:r>
                        <a:rPr/>
                        <a:t>3</a:t>
                      </a:r>
                    </a:p>
                  </a:txBody>
                </a:tc>
                <a:tc>
                  <a:txBody>
                    <a:bodyPr/>
                    <a:lstStyle/>
                    <a:p>
                      <a:pPr lvl="0" indent="0" marL="0">
                        <a:buNone/>
                      </a:pPr>
                      <a:r>
                        <a:rPr/>
                        <a:t>10</a:t>
                      </a:r>
                    </a:p>
                  </a:txBody>
                </a:tc>
                <a:tc>
                  <a:txBody>
                    <a:bodyPr/>
                    <a:lstStyle/>
                    <a:p>
                      <a:pPr lvl="0" indent="0" marL="0">
                        <a:buNone/>
                      </a:pPr>
                      <a:r>
                        <a:rPr/>
                        <a:t>12</a:t>
                      </a:r>
                    </a:p>
                  </a:txBody>
                </a:tc>
                <a:tc>
                  <a:txBody>
                    <a:bodyPr/>
                    <a:lstStyle/>
                    <a:p>
                      <a:pPr lvl="0" indent="0" marL="0">
                        <a:buNone/>
                      </a:pPr>
                      <a:r>
                        <a:rPr/>
                        <a:t>FS</a:t>
                      </a:r>
                    </a:p>
                  </a:txBody>
                </a:tc>
              </a:tr>
              <a:tr h="0">
                <a:tc>
                  <a:txBody>
                    <a:bodyPr/>
                    <a:lstStyle/>
                    <a:p>
                      <a:pPr lvl="0" indent="0" marL="0">
                        <a:buNone/>
                      </a:pPr>
                      <a:r>
                        <a:rPr/>
                        <a:t>12</a:t>
                      </a:r>
                    </a:p>
                  </a:txBody>
                </a:tc>
                <a:tc>
                  <a:txBody>
                    <a:bodyPr/>
                    <a:lstStyle/>
                    <a:p>
                      <a:pPr lvl="0" indent="0" marL="0">
                        <a:buNone/>
                      </a:pPr>
                      <a:r>
                        <a:rPr/>
                        <a:t>System Testing</a:t>
                      </a:r>
                    </a:p>
                  </a:txBody>
                </a:tc>
                <a:tc>
                  <a:txBody>
                    <a:bodyPr/>
                    <a:lstStyle/>
                    <a:p>
                      <a:pPr lvl="0" indent="0" marL="0">
                        <a:buNone/>
                      </a:pPr>
                      <a:r>
                        <a:rPr/>
                        <a:t>4</a:t>
                      </a:r>
                    </a:p>
                  </a:txBody>
                </a:tc>
                <a:tc>
                  <a:txBody>
                    <a:bodyPr/>
                    <a:lstStyle/>
                    <a:p>
                      <a:pPr lvl="0" indent="0" marL="0">
                        <a:buNone/>
                      </a:pPr>
                      <a:r>
                        <a:rPr/>
                        <a:t>11</a:t>
                      </a:r>
                    </a:p>
                  </a:txBody>
                </a:tc>
                <a:tc>
                  <a:txBody>
                    <a:bodyPr/>
                    <a:lstStyle/>
                    <a:p>
                      <a:pPr lvl="0" indent="0" marL="0">
                        <a:buNone/>
                      </a:pPr>
                      <a:r>
                        <a:rPr/>
                        <a:t>13</a:t>
                      </a:r>
                    </a:p>
                  </a:txBody>
                </a:tc>
                <a:tc>
                  <a:txBody>
                    <a:bodyPr/>
                    <a:lstStyle/>
                    <a:p>
                      <a:pPr lvl="0" indent="0" marL="0">
                        <a:buNone/>
                      </a:pPr>
                      <a:r>
                        <a:rPr/>
                        <a:t>FS</a:t>
                      </a:r>
                    </a:p>
                  </a:txBody>
                </a:tc>
              </a:tr>
              <a:tr h="0">
                <a:tc>
                  <a:txBody>
                    <a:bodyPr/>
                    <a:lstStyle/>
                    <a:p>
                      <a:pPr lvl="0" indent="0" marL="0">
                        <a:buNone/>
                      </a:pPr>
                      <a:r>
                        <a:rPr/>
                        <a:t>13</a:t>
                      </a:r>
                    </a:p>
                  </a:txBody>
                </a:tc>
                <a:tc>
                  <a:txBody>
                    <a:bodyPr/>
                    <a:lstStyle/>
                    <a:p>
                      <a:pPr lvl="0" indent="0" marL="0">
                        <a:buNone/>
                      </a:pPr>
                      <a:r>
                        <a:rPr/>
                        <a:t>Deployment Preparation</a:t>
                      </a:r>
                    </a:p>
                  </a:txBody>
                </a:tc>
                <a:tc>
                  <a:txBody>
                    <a:bodyPr/>
                    <a:lstStyle/>
                    <a:p>
                      <a:pPr lvl="0" indent="0" marL="0">
                        <a:buNone/>
                      </a:pPr>
                      <a:r>
                        <a:rPr/>
                        <a:t>2</a:t>
                      </a:r>
                    </a:p>
                  </a:txBody>
                </a:tc>
                <a:tc>
                  <a:txBody>
                    <a:bodyPr/>
                    <a:lstStyle/>
                    <a:p>
                      <a:pPr lvl="0" indent="0" marL="0">
                        <a:buNone/>
                      </a:pPr>
                      <a:r>
                        <a:rPr/>
                        <a:t>12</a:t>
                      </a:r>
                    </a:p>
                  </a:txBody>
                </a:tc>
                <a:tc>
                  <a:txBody>
                    <a:bodyPr/>
                    <a:lstStyle/>
                    <a:p>
                      <a:pPr lvl="0" indent="0" marL="0">
                        <a:buNone/>
                      </a:pPr>
                      <a:r>
                        <a:rPr/>
                        <a:t>14</a:t>
                      </a:r>
                    </a:p>
                  </a:txBody>
                </a:tc>
                <a:tc>
                  <a:txBody>
                    <a:bodyPr/>
                    <a:lstStyle/>
                    <a:p>
                      <a:pPr lvl="0" indent="0" marL="0">
                        <a:buNone/>
                      </a:pPr>
                      <a:r>
                        <a:rPr/>
                        <a:t>FS</a:t>
                      </a:r>
                    </a:p>
                  </a:txBody>
                </a:tc>
              </a:tr>
              <a:tr h="0">
                <a:tc>
                  <a:txBody>
                    <a:bodyPr/>
                    <a:lstStyle/>
                    <a:p>
                      <a:pPr lvl="0" indent="0" marL="0">
                        <a:buNone/>
                      </a:pPr>
                      <a:r>
                        <a:rPr/>
                        <a:t>14</a:t>
                      </a:r>
                    </a:p>
                  </a:txBody>
                </a:tc>
                <a:tc>
                  <a:txBody>
                    <a:bodyPr/>
                    <a:lstStyle/>
                    <a:p>
                      <a:pPr lvl="0" indent="0" marL="0">
                        <a:buNone/>
                      </a:pPr>
                      <a:r>
                        <a:rPr/>
                        <a:t>Deployment &amp; Release</a:t>
                      </a:r>
                    </a:p>
                  </a:txBody>
                </a:tc>
                <a:tc>
                  <a:txBody>
                    <a:bodyPr/>
                    <a:lstStyle/>
                    <a:p>
                      <a:pPr lvl="0" indent="0" marL="0">
                        <a:buNone/>
                      </a:pPr>
                      <a:r>
                        <a:rPr/>
                        <a:t>1</a:t>
                      </a:r>
                    </a:p>
                  </a:txBody>
                </a:tc>
                <a:tc>
                  <a:txBody>
                    <a:bodyPr/>
                    <a:lstStyle/>
                    <a:p>
                      <a:pPr lvl="0" indent="0" marL="0">
                        <a:buNone/>
                      </a:pPr>
                      <a:r>
                        <a:rPr/>
                        <a:t>13</a:t>
                      </a:r>
                    </a:p>
                  </a:txBody>
                </a:tc>
                <a:tc>
                  <a:txBody>
                    <a:bodyPr/>
                    <a:lstStyle/>
                    <a:p>
                      <a:pPr lvl="0" indent="0" marL="0">
                        <a:buNone/>
                      </a:pPr>
                      <a:r>
                        <a:rPr/>
                        <a:t>15</a:t>
                      </a:r>
                    </a:p>
                  </a:txBody>
                </a:tc>
                <a:tc>
                  <a:txBody>
                    <a:bodyPr/>
                    <a:lstStyle/>
                    <a:p>
                      <a:pPr lvl="0" indent="0" marL="0">
                        <a:buNone/>
                      </a:pPr>
                      <a:r>
                        <a:rPr/>
                        <a:t>FS</a:t>
                      </a:r>
                    </a:p>
                  </a:txBody>
                </a:tc>
              </a:tr>
              <a:tr h="0">
                <a:tc>
                  <a:txBody>
                    <a:bodyPr/>
                    <a:lstStyle/>
                    <a:p>
                      <a:pPr lvl="0" indent="0" marL="0">
                        <a:buNone/>
                      </a:pPr>
                      <a:r>
                        <a:rPr/>
                        <a:t>15</a:t>
                      </a:r>
                    </a:p>
                  </a:txBody>
                </a:tc>
                <a:tc>
                  <a:txBody>
                    <a:bodyPr/>
                    <a:lstStyle/>
                    <a:p>
                      <a:pPr lvl="0" indent="0" marL="0">
                        <a:buNone/>
                      </a:pPr>
                      <a:r>
                        <a:rPr/>
                        <a:t>User Acceptance Testing</a:t>
                      </a:r>
                    </a:p>
                  </a:txBody>
                </a:tc>
                <a:tc>
                  <a:txBody>
                    <a:bodyPr/>
                    <a:lstStyle/>
                    <a:p>
                      <a:pPr lvl="0" indent="0" marL="0">
                        <a:buNone/>
                      </a:pPr>
                      <a:r>
                        <a:rPr/>
                        <a:t>3</a:t>
                      </a:r>
                    </a:p>
                  </a:txBody>
                </a:tc>
                <a:tc>
                  <a:txBody>
                    <a:bodyPr/>
                    <a:lstStyle/>
                    <a:p>
                      <a:pPr lvl="0" indent="0" marL="0">
                        <a:buNone/>
                      </a:pPr>
                      <a:r>
                        <a:rPr/>
                        <a:t>14</a:t>
                      </a:r>
                    </a:p>
                  </a:txBody>
                </a:tc>
                <a:tc>
                  <a:txBody>
                    <a:bodyPr/>
                    <a:lstStyle/>
                    <a:p>
                      <a:pPr lvl="0" indent="0" marL="0">
                        <a:buNone/>
                      </a:pPr>
                      <a:r>
                        <a:rPr/>
                        <a:t>16</a:t>
                      </a:r>
                    </a:p>
                  </a:txBody>
                </a:tc>
                <a:tc>
                  <a:txBody>
                    <a:bodyPr/>
                    <a:lstStyle/>
                    <a:p>
                      <a:pPr lvl="0" indent="0" marL="0">
                        <a:buNone/>
                      </a:pPr>
                      <a:r>
                        <a:rPr/>
                        <a:t>FS</a:t>
                      </a:r>
                    </a:p>
                  </a:txBody>
                </a:tc>
              </a:tr>
              <a:tr h="0">
                <a:tc>
                  <a:txBody>
                    <a:bodyPr/>
                    <a:lstStyle/>
                    <a:p>
                      <a:pPr lvl="0" indent="0" marL="0">
                        <a:buNone/>
                      </a:pPr>
                      <a:r>
                        <a:rPr/>
                        <a:t>16</a:t>
                      </a:r>
                    </a:p>
                  </a:txBody>
                </a:tc>
                <a:tc>
                  <a:txBody>
                    <a:bodyPr/>
                    <a:lstStyle/>
                    <a:p>
                      <a:pPr lvl="0" indent="0" marL="0">
                        <a:buNone/>
                      </a:pPr>
                      <a:r>
                        <a:rPr/>
                        <a:t>Final Documentation &amp; Reporting</a:t>
                      </a:r>
                    </a:p>
                  </a:txBody>
                </a:tc>
                <a:tc>
                  <a:txBody>
                    <a:bodyPr/>
                    <a:lstStyle/>
                    <a:p>
                      <a:pPr lvl="0" indent="0" marL="0">
                        <a:buNone/>
                      </a:pPr>
                      <a:r>
                        <a:rPr/>
                        <a:t>2</a:t>
                      </a:r>
                    </a:p>
                  </a:txBody>
                </a:tc>
                <a:tc>
                  <a:txBody>
                    <a:bodyPr/>
                    <a:lstStyle/>
                    <a:p>
                      <a:pPr lvl="0" indent="0" marL="0">
                        <a:buNone/>
                      </a:pPr>
                      <a:r>
                        <a:rPr/>
                        <a:t>15</a:t>
                      </a:r>
                    </a:p>
                  </a:txBody>
                </a:tc>
                <a:tc>
                  <a:txBody>
                    <a:bodyPr/>
                    <a:lstStyle/>
                    <a:p>
                      <a:pPr lvl="0" indent="0" marL="0">
                        <a:buNone/>
                      </a:pPr>
                      <a:r>
                        <a:rPr/>
                        <a:t>17</a:t>
                      </a:r>
                    </a:p>
                  </a:txBody>
                </a:tc>
                <a:tc>
                  <a:txBody>
                    <a:bodyPr/>
                    <a:lstStyle/>
                    <a:p>
                      <a:pPr lvl="0" indent="0" marL="0">
                        <a:buNone/>
                      </a:pPr>
                      <a:r>
                        <a:rPr/>
                        <a:t>FS</a:t>
                      </a:r>
                    </a:p>
                  </a:txBody>
                </a:tc>
              </a:tr>
              <a:tr h="0">
                <a:tc>
                  <a:txBody>
                    <a:bodyPr/>
                    <a:lstStyle/>
                    <a:p>
                      <a:pPr lvl="0" indent="0" marL="0">
                        <a:buNone/>
                      </a:pPr>
                      <a:r>
                        <a:rPr/>
                        <a:t>17</a:t>
                      </a:r>
                    </a:p>
                  </a:txBody>
                </a:tc>
                <a:tc>
                  <a:txBody>
                    <a:bodyPr/>
                    <a:lstStyle/>
                    <a:p>
                      <a:pPr lvl="0" indent="0" marL="0">
                        <a:buNone/>
                      </a:pPr>
                      <a:r>
                        <a:rPr/>
                        <a:t>Project Closure Meeting &amp; Lessons Learned Documentation</a:t>
                      </a:r>
                    </a:p>
                  </a:txBody>
                </a:tc>
                <a:tc>
                  <a:txBody>
                    <a:bodyPr/>
                    <a:lstStyle/>
                    <a:p>
                      <a:pPr lvl="0" indent="0" marL="0">
                        <a:buNone/>
                      </a:pPr>
                      <a:r>
                        <a:rPr/>
                        <a:t>1</a:t>
                      </a:r>
                    </a:p>
                  </a:txBody>
                </a:tc>
                <a:tc>
                  <a:txBody>
                    <a:bodyPr/>
                    <a:lstStyle/>
                    <a:p>
                      <a:pPr lvl="0" indent="0" marL="0">
                        <a:buNone/>
                      </a:pPr>
                      <a:r>
                        <a:rPr/>
                        <a:t>16</a:t>
                      </a:r>
                    </a:p>
                  </a:txBody>
                </a:tc>
                <a:tc>
                  <a:txBody>
                    <a:bodyPr/>
                    <a:lstStyle/>
                    <a:p>
                      <a:pPr lvl="0" indent="0" marL="0">
                        <a:buNone/>
                      </a:pPr>
                      <a:r>
                        <a:rPr/>
                        <a:t>[End]</a:t>
                      </a:r>
                    </a:p>
                  </a:txBody>
                </a:tc>
                <a:tc>
                  <a:txBody>
                    <a:bodyPr/>
                    <a:lstStyle/>
                    <a:p>
                      <a:pPr lvl="0" indent="0" marL="0">
                        <a:buNone/>
                      </a:pPr>
                      <a:r>
                        <a:rPr/>
                        <a:t>FS</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Note:</a:t>
            </a:r>
            <a:r>
              <a:rPr/>
              <a:t> This is a simplified representation. Many activities within each phase (e.g., “Detailed Design &amp; Development”) would be further broken down into smaller, more manageable tasks in a full project schedule.</a:t>
            </a:r>
          </a:p>
          <a:p>
            <a:pPr lvl="0" indent="0" marL="0">
              <a:spcBef>
                <a:spcPts val="3000"/>
              </a:spcBef>
              <a:buNone/>
            </a:pPr>
            <a:r>
              <a:rPr b="1"/>
              <a:t>Network Analysis</a:t>
            </a:r>
          </a:p>
          <a:p>
            <a:pPr lvl="0" indent="0" marL="0">
              <a:buNone/>
            </a:pPr>
            <a:r>
              <a:rPr b="1"/>
              <a:t>Critical Path Analysis:</a:t>
            </a:r>
            <a:r>
              <a:rPr/>
              <a:t> The critical path will be determined using standard network analysis techniques (forward and backward pass). The longest path through the network represents the critical path and determines the shortest possible project duration. Software tools like Microsoft Project or Primavera P6 are typically used for this analysis.</a:t>
            </a:r>
          </a:p>
          <a:p>
            <a:pPr lvl="0" indent="0" marL="0">
              <a:buNone/>
            </a:pPr>
            <a:r>
              <a:rPr b="1"/>
              <a:t>Float Analysis:</a:t>
            </a:r>
            <a:r>
              <a:rPr/>
              <a:t> Float (slack) will be calculated for each activity to identify potential schedule flexibility. This analysis will help in resource allocation and risk management.</a:t>
            </a:r>
          </a:p>
          <a:p>
            <a:pPr lvl="0" indent="0" marL="0">
              <a:spcBef>
                <a:spcPts val="3000"/>
              </a:spcBef>
              <a:buNone/>
            </a:pPr>
            <a:r>
              <a:rPr b="1"/>
              <a:t>Network Diagram Representation</a:t>
            </a:r>
          </a:p>
          <a:p>
            <a:pPr lvl="0" indent="0" marL="0">
              <a:buNone/>
            </a:pPr>
            <a:r>
              <a:rPr/>
              <a:t>Due to the complexity of a full PDM network diagram for this project, a visual representation is not included in this document. A visual diagram would be created using project management software. The table above provides the necessary information to create the diagram.</a:t>
            </a:r>
          </a:p>
          <a:p>
            <a:pPr lvl="0" indent="0" marL="0">
              <a:spcBef>
                <a:spcPts val="3000"/>
              </a:spcBef>
              <a:buNone/>
            </a:pPr>
            <a:r>
              <a:rPr b="1"/>
              <a:t>Schedule Optimization</a:t>
            </a:r>
          </a:p>
          <a:p>
            <a:pPr lvl="0" indent="0" marL="0">
              <a:buNone/>
            </a:pPr>
            <a:r>
              <a:rPr/>
              <a:t>Techniques like schedule compression (fast-tracking and crashing) and resource leveling will be considered to optimize the schedule, taking into account resource constraints and budget limitations. A schedule baseline will be established upon approval, and a change control process will be implemented to manage schedule modifications.</a:t>
            </a:r>
          </a:p>
          <a:p>
            <a:pPr lvl="0" indent="0" marL="0">
              <a:buNone/>
            </a:pPr>
            <a:r>
              <a:rPr/>
              <a:t>This Schedule Network Diagram provides a high-level overview. A more detailed schedule will be developed during the detailed planning phase, incorporating more granular tasks, dependencies, and resource assignments. Regular monitoring and control activities will ensure the project stays on track.</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2025-06-10T15:32:24Z</dcterms:created>
  <dcterms:modified xsi:type="dcterms:W3CDTF">2025-06-10T15:32:24Z</dcterms:modified>
</cp:coreProperties>
</file>

<file path=docProps/custom.xml><?xml version="1.0" encoding="utf-8"?>
<Properties xmlns="http://schemas.openxmlformats.org/officeDocument/2006/custom-properties" xmlns:vt="http://schemas.openxmlformats.org/officeDocument/2006/docPropsVTypes"/>
</file>