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Project Management Plan</a:t>
            </a:r>
          </a:p>
        </p:txBody>
      </p:sp>
      <p:sp>
        <p:nvSpPr>
          <p:cNvPr id="3" name="Content Placeholder 2"/>
          <p:cNvSpPr>
            <a:spLocks noGrp="1"/>
          </p:cNvSpPr>
          <p:nvPr>
            <p:ph idx="1"/>
          </p:nvPr>
        </p:nvSpPr>
        <p:spPr/>
        <p:txBody>
          <a:bodyPr/>
          <a:lstStyle/>
          <a:p>
            <a:pPr lvl="0" indent="0" marL="0">
              <a:buNone/>
            </a:pPr>
            <a:r>
              <a:rPr b="1"/>
              <a:t>Generated by Requirements Gathering Agent v2.1.2</a:t>
            </a:r>
            <a:br/>
            <a:r>
              <a:rPr b="1"/>
              <a:t>Category:</a:t>
            </a:r>
            <a:r>
              <a:rPr/>
              <a:t> project-charter</a:t>
            </a:r>
            <a:br/>
            <a:r>
              <a:rPr b="1"/>
              <a:t>Generated:</a:t>
            </a:r>
            <a:r>
              <a:rPr/>
              <a:t> 2025-06-10T08:12:18.608Z</a:t>
            </a:r>
            <a:br/>
            <a:r>
              <a:rPr b="1"/>
              <a:t>Description:</a:t>
            </a:r>
            <a:r>
              <a:rPr/>
              <a:t> PMBOK Project Management Plan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Project Management Plan: Requirements Gathering Agent</a:t>
            </a:r>
          </a:p>
          <a:p>
            <a:pPr lvl="0" indent="0" marL="0">
              <a:buNone/>
            </a:pPr>
            <a:r>
              <a:rPr/>
              <a:t>This Project Management Plan (PMP) outlines the approach for managing the Requirements Gathering Agent project, adhering to PMBOK 7th Edition standards. The plan leverages the existing project README and associated documentation as a key input.</a:t>
            </a:r>
          </a:p>
          <a:p>
            <a:pPr lvl="0" indent="0" marL="0">
              <a:buNone/>
            </a:pPr>
            <a:r>
              <a:rPr b="1"/>
              <a:t>1. Project Charter:</a:t>
            </a:r>
          </a:p>
          <a:p>
            <a:pPr lvl="0"/>
            <a:r>
              <a:rPr b="1"/>
              <a:t>Project Goal:</a:t>
            </a:r>
            <a:r>
              <a:rPr/>
              <a:t> Develop and release a robust, AI-powered tool that generates comprehensive PMBOK-compliant project documentation from project context, primarily leveraging README.md and associated files.</a:t>
            </a:r>
          </a:p>
          <a:p>
            <a:pPr lvl="0"/>
            <a:r>
              <a:rPr b="1"/>
              <a:t>Project Objectives:</a:t>
            </a:r>
          </a:p>
          <a:p>
            <a:pPr lvl="1"/>
            <a:r>
              <a:rPr/>
              <a:t>Achieve 100% PMBOK 7th Edition compliance in generated documents.</a:t>
            </a:r>
          </a:p>
          <a:p>
            <a:pPr lvl="1"/>
            <a:r>
              <a:rPr/>
              <a:t>Achieve 95% accuracy in context extraction and interpretation.</a:t>
            </a:r>
          </a:p>
          <a:p>
            <a:pPr lvl="1"/>
            <a:r>
              <a:rPr/>
              <a:t>Achieve a user satisfaction rating of 4.5 out of 5 stars within 3 months of release.</a:t>
            </a:r>
          </a:p>
          <a:p>
            <a:pPr lvl="1"/>
            <a:r>
              <a:rPr/>
              <a:t>Successfully integrate with at least three AI providers (Azure OpenAI, Google AI, and one other).</a:t>
            </a:r>
          </a:p>
          <a:p>
            <a:pPr lvl="1"/>
            <a:r>
              <a:rPr/>
              <a:t>Maintain a stable and performant application with less than 1% error rate.</a:t>
            </a:r>
          </a:p>
          <a:p>
            <a:pPr lvl="0"/>
            <a:r>
              <a:rPr b="1"/>
              <a:t>Project Deliverables:</a:t>
            </a:r>
            <a:r>
              <a:rPr/>
              <a:t> A fully functional and tested Requirements Gathering Agent application, including comprehensive documentation (user guide, API documentation, etc.), and a deployment package. Specific documents generated are listed in the project README.</a:t>
            </a:r>
          </a:p>
          <a:p>
            <a:pPr lvl="0"/>
            <a:r>
              <a:rPr b="1"/>
              <a:t>Project Stakeholders:</a:t>
            </a:r>
            <a:r>
              <a:rPr/>
              <a:t> Developers, Project Managers, Business Analysts, End-users.</a:t>
            </a:r>
          </a:p>
          <a:p>
            <a:pPr lvl="0"/>
            <a:r>
              <a:rPr b="1"/>
              <a:t>Project Sponsor:</a:t>
            </a:r>
            <a:r>
              <a:rPr/>
              <a:t> [Insert Sponsor Name/Title]</a:t>
            </a:r>
          </a:p>
          <a:p>
            <a:pPr lvl="0"/>
            <a:r>
              <a:rPr b="1"/>
              <a:t>Project Manager:</a:t>
            </a:r>
            <a:r>
              <a:rPr/>
              <a:t> [Your Name/Title]</a:t>
            </a:r>
          </a:p>
          <a:p>
            <a:pPr lvl="0"/>
            <a:r>
              <a:rPr b="1"/>
              <a:t>Budget:</a:t>
            </a:r>
            <a:r>
              <a:rPr/>
              <a:t> [Insert Budget]</a:t>
            </a:r>
          </a:p>
          <a:p>
            <a:pPr lvl="0"/>
            <a:r>
              <a:rPr b="1"/>
              <a:t>Timeline:</a:t>
            </a:r>
            <a:r>
              <a:rPr/>
              <a:t> [Insert Timeline - e.g., 6 months]</a:t>
            </a:r>
          </a:p>
          <a:p>
            <a:pPr lvl="0"/>
            <a:r>
              <a:rPr b="1"/>
              <a:t>Assumptions:</a:t>
            </a:r>
            <a:r>
              <a:rPr/>
              <a:t> Availability of necessary AI APIs, sufficient developer resources, and timely stakeholder feedback.</a:t>
            </a:r>
          </a:p>
          <a:p>
            <a:pPr lvl="0"/>
            <a:r>
              <a:rPr b="1"/>
              <a:t>Constraints:</a:t>
            </a:r>
            <a:r>
              <a:rPr/>
              <a:t> Budget limitations, API usage limits, and potential AI model limitations.</a:t>
            </a:r>
          </a:p>
          <a:p>
            <a:pPr lvl="0" indent="0" marL="0">
              <a:buNone/>
            </a:pPr>
            <a:r>
              <a:rPr b="1"/>
              <a:t>2. Scope Management Plan:</a:t>
            </a:r>
          </a:p>
          <a:p>
            <a:pPr lvl="0"/>
            <a:r>
              <a:rPr b="1"/>
              <a:t>Project Scope:</a:t>
            </a:r>
            <a:r>
              <a:rPr/>
              <a:t> The project scope is defined by the features listed in the project README. The tool will generate the specified PMBOK documents based on analysis of project files, primarily markdown files. Out-of-scope items include integration with specific third-party project management software beyond the AI providers.</a:t>
            </a:r>
          </a:p>
          <a:p>
            <a:pPr lvl="0"/>
            <a:r>
              <a:rPr b="1"/>
              <a:t>Scope Baseline:</a:t>
            </a:r>
            <a:r>
              <a:rPr/>
              <a:t> The initial scope definition, as documented in this PMP and the project README.</a:t>
            </a:r>
          </a:p>
          <a:p>
            <a:pPr lvl="0"/>
            <a:r>
              <a:rPr b="1"/>
              <a:t>Scope Change Control Process:</a:t>
            </a:r>
            <a:r>
              <a:rPr/>
              <a:t> A formal process will be used to manage and approve any changes to the project scope, including a Change Request form, impact assessment, and approval by the project sponsor.</a:t>
            </a:r>
          </a:p>
          <a:p>
            <a:pPr lvl="0" indent="0" marL="0">
              <a:buNone/>
            </a:pPr>
            <a:r>
              <a:rPr b="1"/>
              <a:t>3. Schedule Management Plan:</a:t>
            </a:r>
          </a:p>
          <a:p>
            <a:pPr lvl="0"/>
            <a:r>
              <a:rPr b="1"/>
              <a:t>Project Schedule:</a:t>
            </a:r>
            <a:r>
              <a:rPr/>
              <a:t> A detailed Gantt chart or other schedule representation will be created, breaking down the project into tasks with assigned resources and durations. This will be based on a work breakdown structure (WBS) derived from the project README and further detailed task breakdown. (A sample WBS is provided below).</a:t>
            </a:r>
          </a:p>
          <a:p>
            <a:pPr lvl="0"/>
            <a:r>
              <a:rPr b="1"/>
              <a:t>Scheduling Methodology:</a:t>
            </a:r>
            <a:r>
              <a:rPr/>
              <a:t> Agile/Scrum or a similar iterative approach is recommended given the iterative nature of development and testing.</a:t>
            </a:r>
          </a:p>
          <a:p>
            <a:pPr lvl="0"/>
            <a:r>
              <a:rPr b="1"/>
              <a:t>Critical Path:</a:t>
            </a:r>
            <a:r>
              <a:rPr/>
              <a:t> The critical path will be identified and monitored closely to manage project timelines.</a:t>
            </a:r>
          </a:p>
          <a:p>
            <a:pPr lvl="0" indent="0" marL="0">
              <a:buNone/>
            </a:pPr>
            <a:r>
              <a:rPr b="1"/>
              <a:t>4. Cost Management Plan:</a:t>
            </a:r>
          </a:p>
          <a:p>
            <a:pPr lvl="0"/>
            <a:r>
              <a:rPr b="1"/>
              <a:t>Budget:</a:t>
            </a:r>
            <a:r>
              <a:rPr/>
              <a:t> A detailed budget will be created, including costs for development resources, AI API usage, testing, and other relevant expenses.</a:t>
            </a:r>
          </a:p>
          <a:p>
            <a:pPr lvl="0"/>
            <a:r>
              <a:rPr b="1"/>
              <a:t>Cost Baseline:</a:t>
            </a:r>
            <a:r>
              <a:rPr/>
              <a:t> The approved project budget.</a:t>
            </a:r>
          </a:p>
          <a:p>
            <a:pPr lvl="0"/>
            <a:r>
              <a:rPr b="1"/>
              <a:t>Cost Control:</a:t>
            </a:r>
            <a:r>
              <a:rPr/>
              <a:t> Regular monitoring of actual costs against the budget will be performed, and corrective actions taken as needed.</a:t>
            </a:r>
          </a:p>
          <a:p>
            <a:pPr lvl="0" indent="0" marL="0">
              <a:buNone/>
            </a:pPr>
            <a:r>
              <a:rPr b="1"/>
              <a:t>5. Quality Management Plan:</a:t>
            </a:r>
          </a:p>
          <a:p>
            <a:pPr lvl="0"/>
            <a:r>
              <a:rPr b="1"/>
              <a:t>Quality Standards:</a:t>
            </a:r>
            <a:r>
              <a:rPr/>
              <a:t> Adherence to PMBOK 7th Edition standards, code quality standards (e.g., using linters), and achieving the defined objective metrics.</a:t>
            </a:r>
          </a:p>
          <a:p>
            <a:pPr lvl="0"/>
            <a:r>
              <a:rPr b="1"/>
              <a:t>Quality Control:</a:t>
            </a:r>
            <a:r>
              <a:rPr/>
              <a:t> Unit testing, integration testing, user acceptance testing (UAT) will be conducted throughout the project lifecycle.</a:t>
            </a:r>
          </a:p>
          <a:p>
            <a:pPr lvl="0"/>
            <a:r>
              <a:rPr b="1"/>
              <a:t>Quality Assurance:</a:t>
            </a:r>
            <a:r>
              <a:rPr/>
              <a:t> Regular code reviews and documentation reviews will be performed.</a:t>
            </a:r>
          </a:p>
          <a:p>
            <a:pPr lvl="0" indent="0" marL="0">
              <a:buNone/>
            </a:pPr>
            <a:r>
              <a:rPr b="1"/>
              <a:t>6. Resource Management Plan:</a:t>
            </a:r>
          </a:p>
          <a:p>
            <a:pPr lvl="0"/>
            <a:r>
              <a:rPr b="1"/>
              <a:t>Resource Requirements:</a:t>
            </a:r>
            <a:r>
              <a:rPr/>
              <a:t> Developers with expertise in Node.js, TypeScript, and AI integration. Testing resources. Project management resources.</a:t>
            </a:r>
          </a:p>
          <a:p>
            <a:pPr lvl="0"/>
            <a:r>
              <a:rPr b="1"/>
              <a:t>Resource Allocation:</a:t>
            </a:r>
            <a:r>
              <a:rPr/>
              <a:t> Assignment of tasks and responsibilities to team members.</a:t>
            </a:r>
          </a:p>
          <a:p>
            <a:pPr lvl="0"/>
            <a:r>
              <a:rPr b="1"/>
              <a:t>Resource Leveling:</a:t>
            </a:r>
            <a:r>
              <a:rPr/>
              <a:t> Techniques to optimize resource utilization and avoid resource conflicts.</a:t>
            </a:r>
          </a:p>
          <a:p>
            <a:pPr lvl="0" indent="0" marL="0">
              <a:buNone/>
            </a:pPr>
            <a:r>
              <a:rPr b="1"/>
              <a:t>7. Communications Management Plan:</a:t>
            </a:r>
          </a:p>
          <a:p>
            <a:pPr lvl="0"/>
            <a:r>
              <a:rPr b="1"/>
              <a:t>Communication Methods:</a:t>
            </a:r>
            <a:r>
              <a:rPr/>
              <a:t> Regular team meetings, email updates, project management software (e.g., Jira, Asana), and stakeholder communication reports.</a:t>
            </a:r>
          </a:p>
          <a:p>
            <a:pPr lvl="0"/>
            <a:r>
              <a:rPr b="1"/>
              <a:t>Communication Frequency:</a:t>
            </a:r>
            <a:r>
              <a:rPr/>
              <a:t> Daily stand-ups, weekly progress reports, and monthly stakeholder meetings.</a:t>
            </a:r>
          </a:p>
          <a:p>
            <a:pPr lvl="0"/>
            <a:r>
              <a:rPr b="1"/>
              <a:t>Communication Channels:</a:t>
            </a:r>
            <a:r>
              <a:rPr/>
              <a:t> Appropriate channels will be selected based on the audience and message.</a:t>
            </a:r>
          </a:p>
          <a:p>
            <a:pPr lvl="0" indent="0" marL="0">
              <a:buNone/>
            </a:pPr>
            <a:r>
              <a:rPr b="1"/>
              <a:t>8. Risk Management Plan:</a:t>
            </a:r>
          </a:p>
          <a:p>
            <a:pPr lvl="0"/>
            <a:r>
              <a:rPr b="1"/>
              <a:t>Risk Identification:</a:t>
            </a:r>
            <a:r>
              <a:rPr/>
              <a:t> Potential risks include AI API limitations, unexpected bugs, delays in stakeholder feedback, and budget overruns. A comprehensive risk register will be maintained.</a:t>
            </a:r>
          </a:p>
          <a:p>
            <a:pPr lvl="0"/>
            <a:r>
              <a:rPr b="1"/>
              <a:t>Risk Response Planning:</a:t>
            </a:r>
            <a:r>
              <a:rPr/>
              <a:t> Mitigation strategies will be developed for identified risks. Contingency plans will be established for high-impact risks.</a:t>
            </a:r>
          </a:p>
          <a:p>
            <a:pPr lvl="0" indent="0" marL="0">
              <a:buNone/>
            </a:pPr>
            <a:r>
              <a:rPr b="1"/>
              <a:t>9. Procurement Management Plan:</a:t>
            </a:r>
          </a:p>
          <a:p>
            <a:pPr lvl="0"/>
            <a:r>
              <a:rPr b="1"/>
              <a:t>Procurement Needs:</a:t>
            </a:r>
            <a:r>
              <a:rPr/>
              <a:t> AI API subscriptions, potentially third-party libraries or services.</a:t>
            </a:r>
          </a:p>
          <a:p>
            <a:pPr lvl="0"/>
            <a:r>
              <a:rPr b="1"/>
              <a:t>Procurement Process:</a:t>
            </a:r>
            <a:r>
              <a:rPr/>
              <a:t> A formal procurement process will be followed, including vendor selection, contract negotiation, and vendor management.</a:t>
            </a:r>
          </a:p>
          <a:p>
            <a:pPr lvl="0" indent="0" marL="0">
              <a:buNone/>
            </a:pPr>
            <a:r>
              <a:rPr b="1"/>
              <a:t>10. Stakeholder Management Plan:</a:t>
            </a:r>
          </a:p>
          <a:p>
            <a:pPr lvl="0"/>
            <a:r>
              <a:rPr b="1"/>
              <a:t>Stakeholder Identification:</a:t>
            </a:r>
            <a:r>
              <a:rPr/>
              <a:t> The stakeholders are listed in the Project Charter.</a:t>
            </a:r>
          </a:p>
          <a:p>
            <a:pPr lvl="0"/>
            <a:r>
              <a:rPr b="1"/>
              <a:t>Stakeholder Analysis:</a:t>
            </a:r>
            <a:r>
              <a:rPr/>
              <a:t> A stakeholder analysis will be performed to understand stakeholder needs, expectations, and influence.</a:t>
            </a:r>
          </a:p>
          <a:p>
            <a:pPr lvl="0"/>
            <a:r>
              <a:rPr b="1"/>
              <a:t>Stakeholder Engagement:</a:t>
            </a:r>
            <a:r>
              <a:rPr/>
              <a:t> A plan will be developed to engage stakeholders effectively throughout the project lifecycle.</a:t>
            </a:r>
          </a:p>
          <a:p>
            <a:pPr lvl="0" indent="0" marL="0">
              <a:buNone/>
            </a:pPr>
            <a:r>
              <a:rPr b="1"/>
              <a:t>11. Work Breakdown Structure (WBS): (Example)</a:t>
            </a:r>
          </a:p>
          <a:p>
            <a:pPr lvl="0"/>
            <a:r>
              <a:rPr/>
              <a:t>1.0 Project Initiation</a:t>
            </a:r>
          </a:p>
          <a:p>
            <a:pPr lvl="1"/>
            <a:r>
              <a:rPr/>
              <a:t>1.1 Project Charter Development</a:t>
            </a:r>
          </a:p>
          <a:p>
            <a:pPr lvl="1"/>
            <a:r>
              <a:rPr/>
              <a:t>1.2 Stakeholder Analysis</a:t>
            </a:r>
          </a:p>
          <a:p>
            <a:pPr lvl="0"/>
            <a:r>
              <a:rPr/>
              <a:t>2.0 Requirements Gathering</a:t>
            </a:r>
          </a:p>
          <a:p>
            <a:pPr lvl="1"/>
            <a:r>
              <a:rPr/>
              <a:t>2.1 Requirements Elicitation</a:t>
            </a:r>
          </a:p>
          <a:p>
            <a:pPr lvl="1"/>
            <a:r>
              <a:rPr/>
              <a:t>2.2 Requirements Documentation</a:t>
            </a:r>
          </a:p>
          <a:p>
            <a:pPr lvl="0"/>
            <a:r>
              <a:rPr/>
              <a:t>3.0 Design</a:t>
            </a:r>
          </a:p>
          <a:p>
            <a:pPr lvl="1"/>
            <a:r>
              <a:rPr/>
              <a:t>3.1 System Architecture Design</a:t>
            </a:r>
          </a:p>
          <a:p>
            <a:pPr lvl="1"/>
            <a:r>
              <a:rPr/>
              <a:t>3.2 User Interface Design</a:t>
            </a:r>
          </a:p>
          <a:p>
            <a:pPr lvl="1"/>
            <a:r>
              <a:rPr/>
              <a:t>3.3 Database Design</a:t>
            </a:r>
          </a:p>
          <a:p>
            <a:pPr lvl="0"/>
            <a:r>
              <a:rPr/>
              <a:t>4.0 Development</a:t>
            </a:r>
          </a:p>
          <a:p>
            <a:pPr lvl="1"/>
            <a:r>
              <a:rPr/>
              <a:t>4.1 Context Management System Development</a:t>
            </a:r>
          </a:p>
          <a:p>
            <a:pPr lvl="1"/>
            <a:r>
              <a:rPr/>
              <a:t>4.2 AI Provider Integration</a:t>
            </a:r>
          </a:p>
          <a:p>
            <a:pPr lvl="1"/>
            <a:r>
              <a:rPr/>
              <a:t>4.3 Document Generation Engine Development</a:t>
            </a:r>
          </a:p>
          <a:p>
            <a:pPr lvl="1"/>
            <a:r>
              <a:rPr/>
              <a:t>4.4 CLI Interface Development</a:t>
            </a:r>
          </a:p>
          <a:p>
            <a:pPr lvl="0"/>
            <a:r>
              <a:rPr/>
              <a:t>5.0 Testing</a:t>
            </a:r>
          </a:p>
          <a:p>
            <a:pPr lvl="1"/>
            <a:r>
              <a:rPr/>
              <a:t>5.1 Unit Testing</a:t>
            </a:r>
          </a:p>
          <a:p>
            <a:pPr lvl="1"/>
            <a:r>
              <a:rPr/>
              <a:t>5.2 Integration Testing</a:t>
            </a:r>
          </a:p>
          <a:p>
            <a:pPr lvl="1"/>
            <a:r>
              <a:rPr/>
              <a:t>5.3 User Acceptance Testing</a:t>
            </a:r>
          </a:p>
          <a:p>
            <a:pPr lvl="0"/>
            <a:r>
              <a:rPr/>
              <a:t>6.0 Deployment</a:t>
            </a:r>
          </a:p>
          <a:p>
            <a:pPr lvl="1"/>
            <a:r>
              <a:rPr/>
              <a:t>6.1 Deployment Planning</a:t>
            </a:r>
          </a:p>
          <a:p>
            <a:pPr lvl="1"/>
            <a:r>
              <a:rPr/>
              <a:t>6.2 Deployment Execution</a:t>
            </a:r>
          </a:p>
          <a:p>
            <a:pPr lvl="0"/>
            <a:r>
              <a:rPr/>
              <a:t>7.0 Closure</a:t>
            </a:r>
          </a:p>
          <a:p>
            <a:pPr lvl="1"/>
            <a:r>
              <a:rPr/>
              <a:t>7.1 Project Documentation Completion</a:t>
            </a:r>
          </a:p>
          <a:p>
            <a:pPr lvl="1"/>
            <a:r>
              <a:rPr/>
              <a:t>7.2 Project Review Meeting</a:t>
            </a:r>
          </a:p>
          <a:p>
            <a:pPr lvl="0" indent="0" marL="0">
              <a:buNone/>
            </a:pPr>
            <a:r>
              <a:rPr b="1"/>
              <a:t>12. Monitoring and Controlling:</a:t>
            </a:r>
          </a:p>
          <a:p>
            <a:pPr lvl="0" indent="0" marL="0">
              <a:buNone/>
            </a:pPr>
            <a:r>
              <a:rPr/>
              <a:t>Regular monitoring and control processes will be implemented throughout the project lifecycle to track progress, manage risks, and make necessary adjustments. This will involve regular progress reports, earned value management (EVM), and change management.</a:t>
            </a:r>
          </a:p>
          <a:p>
            <a:pPr lvl="0" indent="0" marL="0">
              <a:buNone/>
            </a:pPr>
            <a:r>
              <a:rPr/>
              <a:t>This PMP serves as a living document and will be updated as the project progresses. The specific details of each plan element will be elaborated upon in subsequent project documentation.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2025-06-10T15:33:08Z</dcterms:created>
  <dcterms:modified xsi:type="dcterms:W3CDTF">2025-06-10T15:33:08Z</dcterms:modified>
</cp:coreProperties>
</file>

<file path=docProps/custom.xml><?xml version="1.0" encoding="utf-8"?>
<Properties xmlns="http://schemas.openxmlformats.org/officeDocument/2006/custom-properties" xmlns:vt="http://schemas.openxmlformats.org/officeDocument/2006/docPropsVTypes"/>
</file>