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Model Suggestions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technical-analysis</a:t>
            </a:r>
            <a:br/>
            <a:r>
              <a:rPr b="1"/>
              <a:t>Generated:</a:t>
            </a:r>
            <a:r>
              <a:rPr/>
              <a:t> 2025-06-10T08:17:45.144Z</a:t>
            </a:r>
            <a:br/>
            <a:r>
              <a:rPr b="1"/>
              <a:t>Description:</a:t>
            </a:r>
            <a:r>
              <a:rPr/>
              <a:t> Database architecture and data model recommendations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Model for Requirements Gathering Agent</a:t>
            </a:r>
          </a:p>
          <a:p>
            <a:pPr lvl="0" indent="0" marL="0">
              <a:buNone/>
            </a:pPr>
            <a:r>
              <a:rPr/>
              <a:t>This data model focuses on storing project metadata, discovered documents, AI interaction results, and generated PMBOK documents. Given the nature of the application, a relational database (SQL) is recommended for its data integrity features and mature tooling. A hybrid approach could be considered in the future if specific document content requires NoSQL capabilities (e.g., storing large unstructured text efficiently).</a:t>
            </a:r>
          </a:p>
          <a:p>
            <a:pPr lvl="0" indent="0" marL="0">
              <a:buNone/>
            </a:pPr>
            <a:r>
              <a:rPr b="1"/>
              <a:t>Database Technology Recommendation:</a:t>
            </a:r>
            <a:r>
              <a:rPr/>
              <a:t> PostgreSQL (for its scalability, extensibility, and JSON support) or MySQL (for simpler setup and wide community support).</a:t>
            </a:r>
          </a:p>
          <a:p>
            <a:pPr lvl="0" indent="0" marL="0">
              <a:buNone/>
            </a:pPr>
            <a:r>
              <a:rPr b="1"/>
              <a:t>Normalization Level:</a:t>
            </a:r>
            <a:r>
              <a:rPr/>
              <a:t> 3NF (Third Normal Form) will be targeted for most entities to minimize redundancy and improve data integrity.</a:t>
            </a:r>
          </a:p>
          <a:p>
            <a:pPr lvl="0" indent="0" marL="0">
              <a:buNone/>
            </a:pPr>
            <a:r>
              <a:rPr b="1"/>
              <a:t>Core Entities and Relationships:</a:t>
            </a:r>
          </a:p>
          <a:p>
            <a:pPr lvl="0" indent="0">
              <a:buNone/>
            </a:pPr>
            <a:r>
              <a:rPr>
                <a:latin typeface="Courier"/>
              </a:rPr>
              <a:t>Project (1:1)-----&gt; ProjectMetadata
Project (1:N)-----&gt; Document
Project (1:N)-----&gt; AIProviderConfiguration
Document (1:N)-----&gt; DocumentContent
Document (1:N)-----&gt; DocumentAnalysis
Document (1:N)-----&gt; DocumentValidationResult
AIProviderConfiguration (1:N)-----&gt; AIProviderCredentials
</a:t>
            </a:r>
          </a:p>
          <a:p>
            <a:pPr lvl="0" indent="0" marL="0">
              <a:buNone/>
            </a:pPr>
            <a:r>
              <a:rPr b="1"/>
              <a:t>Entity Details:</a:t>
            </a:r>
          </a:p>
          <a:p>
            <a:pPr lvl="0"/>
            <a:r>
              <a:rPr b="1"/>
              <a:t>Project:</a:t>
            </a:r>
          </a:p>
          <a:p>
            <a:pPr lvl="1"/>
            <a:r>
              <a:rPr>
                <a:latin typeface="Courier"/>
              </a:rPr>
              <a:t>projectId</a:t>
            </a:r>
            <a:r>
              <a:rPr/>
              <a:t> (INT, PRIMARY KEY, AUTO_INCREMENT)</a:t>
            </a:r>
          </a:p>
          <a:p>
            <a:pPr lvl="1"/>
            <a:r>
              <a:rPr>
                <a:latin typeface="Courier"/>
              </a:rPr>
              <a:t>projectName</a:t>
            </a:r>
            <a:r>
              <a:rPr/>
              <a:t> (VARCHAR(255))</a:t>
            </a:r>
          </a:p>
          <a:p>
            <a:pPr lvl="1"/>
            <a:r>
              <a:rPr>
                <a:latin typeface="Courier"/>
              </a:rPr>
              <a:t>projectPath</a:t>
            </a:r>
            <a:r>
              <a:rPr/>
              <a:t> (VARCHAR(255)) // Local path to project directory</a:t>
            </a:r>
          </a:p>
          <a:p>
            <a:pPr lvl="1"/>
            <a:r>
              <a:rPr>
                <a:latin typeface="Courier"/>
              </a:rPr>
              <a:t>createdAt</a:t>
            </a:r>
            <a:r>
              <a:rPr/>
              <a:t> (TIMESTAMP)</a:t>
            </a:r>
          </a:p>
          <a:p>
            <a:pPr lvl="1"/>
            <a:r>
              <a:rPr>
                <a:latin typeface="Courier"/>
              </a:rPr>
              <a:t>updatedAt</a:t>
            </a:r>
            <a:r>
              <a:rPr/>
              <a:t> (TIMESTAMP)</a:t>
            </a:r>
          </a:p>
          <a:p>
            <a:pPr lvl="0"/>
            <a:r>
              <a:rPr b="1"/>
              <a:t>ProjectMetadata:</a:t>
            </a:r>
          </a:p>
          <a:p>
            <a:pPr lvl="1"/>
            <a:r>
              <a:rPr>
                <a:latin typeface="Courier"/>
              </a:rPr>
              <a:t>projectId</a:t>
            </a:r>
            <a:r>
              <a:rPr/>
              <a:t> (INT, PRIMARY KEY, FOREIGN KEY referencing Project.projectId)</a:t>
            </a:r>
          </a:p>
          <a:p>
            <a:pPr lvl="1"/>
            <a:r>
              <a:rPr>
                <a:latin typeface="Courier"/>
              </a:rPr>
              <a:t>readmeContent</a:t>
            </a:r>
            <a:r>
              <a:rPr/>
              <a:t> (TEXT) // Store the README.md content</a:t>
            </a:r>
          </a:p>
          <a:p>
            <a:pPr lvl="1"/>
            <a:r>
              <a:rPr>
                <a:latin typeface="Courier"/>
              </a:rPr>
              <a:t>packageJson</a:t>
            </a:r>
            <a:r>
              <a:rPr/>
              <a:t> (JSONB) // Store parsed package.json data</a:t>
            </a:r>
          </a:p>
          <a:p>
            <a:pPr lvl="1"/>
            <a:r>
              <a:rPr>
                <a:latin typeface="Courier"/>
              </a:rPr>
              <a:t>otherMetadata</a:t>
            </a:r>
            <a:r>
              <a:rPr/>
              <a:t> (JSONB) // Other relevant project metadata</a:t>
            </a:r>
          </a:p>
          <a:p>
            <a:pPr lvl="0"/>
            <a:r>
              <a:rPr b="1"/>
              <a:t>Document:</a:t>
            </a:r>
          </a:p>
          <a:p>
            <a:pPr lvl="1"/>
            <a:r>
              <a:rPr>
                <a:latin typeface="Courier"/>
              </a:rPr>
              <a:t>documentId</a:t>
            </a:r>
            <a:r>
              <a:rPr/>
              <a:t> (INT, PRIMARY KEY, AUTO_INCREMENT)</a:t>
            </a:r>
          </a:p>
          <a:p>
            <a:pPr lvl="1"/>
            <a:r>
              <a:rPr>
                <a:latin typeface="Courier"/>
              </a:rPr>
              <a:t>projectId</a:t>
            </a:r>
            <a:r>
              <a:rPr/>
              <a:t> (INT, FOREIGN KEY referencing Project.projectId)</a:t>
            </a:r>
          </a:p>
          <a:p>
            <a:pPr lvl="1"/>
            <a:r>
              <a:rPr>
                <a:latin typeface="Courier"/>
              </a:rPr>
              <a:t>documentType</a:t>
            </a:r>
            <a:r>
              <a:rPr/>
              <a:t> (VARCHAR(255), e.g., ‘ProjectCharter’, ‘StakeholderRegister’)</a:t>
            </a:r>
          </a:p>
          <a:p>
            <a:pPr lvl="1"/>
            <a:r>
              <a:rPr>
                <a:latin typeface="Courier"/>
              </a:rPr>
              <a:t>documentName</a:t>
            </a:r>
            <a:r>
              <a:rPr/>
              <a:t> (VARCHAR(255))</a:t>
            </a:r>
          </a:p>
          <a:p>
            <a:pPr lvl="1"/>
            <a:r>
              <a:rPr>
                <a:latin typeface="Courier"/>
              </a:rPr>
              <a:t>filePath</a:t>
            </a:r>
            <a:r>
              <a:rPr/>
              <a:t> (VARCHAR(255)) // Path within the generated documents directory</a:t>
            </a:r>
          </a:p>
          <a:p>
            <a:pPr lvl="1"/>
            <a:r>
              <a:rPr>
                <a:latin typeface="Courier"/>
              </a:rPr>
              <a:t>relevanceScore</a:t>
            </a:r>
            <a:r>
              <a:rPr/>
              <a:t> (INT) // Score from the relevance engine (0-100)</a:t>
            </a:r>
          </a:p>
          <a:p>
            <a:pPr lvl="1"/>
            <a:r>
              <a:rPr>
                <a:latin typeface="Courier"/>
              </a:rPr>
              <a:t>documentCategory</a:t>
            </a:r>
            <a:r>
              <a:rPr/>
              <a:t> (VARCHAR(255), e.g., ‘Planning’, ‘Development’)</a:t>
            </a:r>
          </a:p>
          <a:p>
            <a:pPr lvl="1"/>
            <a:r>
              <a:rPr>
                <a:latin typeface="Courier"/>
              </a:rPr>
              <a:t>createdAt</a:t>
            </a:r>
            <a:r>
              <a:rPr/>
              <a:t> (TIMESTAMP)</a:t>
            </a:r>
          </a:p>
          <a:p>
            <a:pPr lvl="1"/>
            <a:r>
              <a:rPr>
                <a:latin typeface="Courier"/>
              </a:rPr>
              <a:t>updatedAt</a:t>
            </a:r>
            <a:r>
              <a:rPr/>
              <a:t> (TIMESTAMP)</a:t>
            </a:r>
          </a:p>
          <a:p>
            <a:pPr lvl="0"/>
            <a:r>
              <a:rPr b="1"/>
              <a:t>DocumentContent:</a:t>
            </a:r>
          </a:p>
          <a:p>
            <a:pPr lvl="1"/>
            <a:r>
              <a:rPr>
                <a:latin typeface="Courier"/>
              </a:rPr>
              <a:t>contentId</a:t>
            </a:r>
            <a:r>
              <a:rPr/>
              <a:t> (INT, PRIMARY KEY, AUTO_INCREMENT)</a:t>
            </a:r>
          </a:p>
          <a:p>
            <a:pPr lvl="1"/>
            <a:r>
              <a:rPr>
                <a:latin typeface="Courier"/>
              </a:rPr>
              <a:t>documentId</a:t>
            </a:r>
            <a:r>
              <a:rPr/>
              <a:t> (INT, FOREIGN KEY referencing Document.documentId)</a:t>
            </a:r>
          </a:p>
          <a:p>
            <a:pPr lvl="1"/>
            <a:r>
              <a:rPr>
                <a:latin typeface="Courier"/>
              </a:rPr>
              <a:t>content</a:t>
            </a:r>
            <a:r>
              <a:rPr/>
              <a:t> (TEXT) // Stores the actual document content</a:t>
            </a:r>
          </a:p>
          <a:p>
            <a:pPr lvl="1"/>
            <a:r>
              <a:rPr>
                <a:latin typeface="Courier"/>
              </a:rPr>
              <a:t>version</a:t>
            </a:r>
            <a:r>
              <a:rPr/>
              <a:t> (INT) // Version control for content changes</a:t>
            </a:r>
          </a:p>
          <a:p>
            <a:pPr lvl="0"/>
            <a:r>
              <a:rPr b="1"/>
              <a:t>DocumentAnalysis:</a:t>
            </a:r>
          </a:p>
          <a:p>
            <a:pPr lvl="1"/>
            <a:r>
              <a:rPr>
                <a:latin typeface="Courier"/>
              </a:rPr>
              <a:t>analysisId</a:t>
            </a:r>
            <a:r>
              <a:rPr/>
              <a:t> (INT, PRIMARY KEY, AUTO_INCREMENT)</a:t>
            </a:r>
          </a:p>
          <a:p>
            <a:pPr lvl="1"/>
            <a:r>
              <a:rPr>
                <a:latin typeface="Courier"/>
              </a:rPr>
              <a:t>documentId</a:t>
            </a:r>
            <a:r>
              <a:rPr/>
              <a:t> (INT, FOREIGN KEY referencing Document.documentId)</a:t>
            </a:r>
          </a:p>
          <a:p>
            <a:pPr lvl="1"/>
            <a:r>
              <a:rPr>
                <a:latin typeface="Courier"/>
              </a:rPr>
              <a:t>analysisResult</a:t>
            </a:r>
            <a:r>
              <a:rPr/>
              <a:t> (JSONB) // Results of content analysis (e.g., keywords, sentiment)</a:t>
            </a:r>
          </a:p>
          <a:p>
            <a:pPr lvl="1"/>
            <a:r>
              <a:rPr>
                <a:latin typeface="Courier"/>
              </a:rPr>
              <a:t>analysisTimestamp</a:t>
            </a:r>
            <a:r>
              <a:rPr/>
              <a:t> (TIMESTAMP)</a:t>
            </a:r>
          </a:p>
          <a:p>
            <a:pPr lvl="0"/>
            <a:r>
              <a:rPr b="1"/>
              <a:t>DocumentValidationResult:</a:t>
            </a:r>
          </a:p>
          <a:p>
            <a:pPr lvl="1"/>
            <a:r>
              <a:rPr>
                <a:latin typeface="Courier"/>
              </a:rPr>
              <a:t>validationId</a:t>
            </a:r>
            <a:r>
              <a:rPr/>
              <a:t> (INT, PRIMARY KEY, AUTO_INCREMENT)</a:t>
            </a:r>
          </a:p>
          <a:p>
            <a:pPr lvl="1"/>
            <a:r>
              <a:rPr>
                <a:latin typeface="Courier"/>
              </a:rPr>
              <a:t>documentId</a:t>
            </a:r>
            <a:r>
              <a:rPr/>
              <a:t> (INT, FOREIGN KEY referencing Document.documentId)</a:t>
            </a:r>
          </a:p>
          <a:p>
            <a:pPr lvl="1"/>
            <a:r>
              <a:rPr>
                <a:latin typeface="Courier"/>
              </a:rPr>
              <a:t>validationStatus</a:t>
            </a:r>
            <a:r>
              <a:rPr/>
              <a:t> (VARCHAR(255), e.g., ‘Passed’, ‘Failed’)</a:t>
            </a:r>
          </a:p>
          <a:p>
            <a:pPr lvl="1"/>
            <a:r>
              <a:rPr>
                <a:latin typeface="Courier"/>
              </a:rPr>
              <a:t>validationReport</a:t>
            </a:r>
            <a:r>
              <a:rPr/>
              <a:t> (JSONB) // Detailed validation report with recommendations</a:t>
            </a:r>
          </a:p>
          <a:p>
            <a:pPr lvl="1"/>
            <a:r>
              <a:rPr>
                <a:latin typeface="Courier"/>
              </a:rPr>
              <a:t>validationTimestamp</a:t>
            </a:r>
            <a:r>
              <a:rPr/>
              <a:t> (TIMESTAMP)</a:t>
            </a:r>
          </a:p>
          <a:p>
            <a:pPr lvl="0"/>
            <a:r>
              <a:rPr b="1"/>
              <a:t>AIProviderConfiguration:</a:t>
            </a:r>
          </a:p>
          <a:p>
            <a:pPr lvl="1"/>
            <a:r>
              <a:rPr>
                <a:latin typeface="Courier"/>
              </a:rPr>
              <a:t>configId</a:t>
            </a:r>
            <a:r>
              <a:rPr/>
              <a:t> (INT, PRIMARY KEY, AUTO_INCREMENT)</a:t>
            </a:r>
          </a:p>
          <a:p>
            <a:pPr lvl="1"/>
            <a:r>
              <a:rPr>
                <a:latin typeface="Courier"/>
              </a:rPr>
              <a:t>projectId</a:t>
            </a:r>
            <a:r>
              <a:rPr/>
              <a:t> (INT, FOREIGN KEY referencing Project.projectId)</a:t>
            </a:r>
          </a:p>
          <a:p>
            <a:pPr lvl="1"/>
            <a:r>
              <a:rPr>
                <a:latin typeface="Courier"/>
              </a:rPr>
              <a:t>providerName</a:t>
            </a:r>
            <a:r>
              <a:rPr/>
              <a:t> (VARCHAR(255), e.g., ‘AzureOpenAI’, ‘GoogleAI’)</a:t>
            </a:r>
          </a:p>
          <a:p>
            <a:pPr lvl="1"/>
            <a:r>
              <a:rPr>
                <a:latin typeface="Courier"/>
              </a:rPr>
              <a:t>model</a:t>
            </a:r>
            <a:r>
              <a:rPr/>
              <a:t> (VARCHAR(255))</a:t>
            </a:r>
          </a:p>
          <a:p>
            <a:pPr lvl="1"/>
            <a:r>
              <a:rPr>
                <a:latin typeface="Courier"/>
              </a:rPr>
              <a:t>createdAt</a:t>
            </a:r>
            <a:r>
              <a:rPr/>
              <a:t> (TIMESTAMP)</a:t>
            </a:r>
          </a:p>
          <a:p>
            <a:pPr lvl="1"/>
            <a:r>
              <a:rPr>
                <a:latin typeface="Courier"/>
              </a:rPr>
              <a:t>updatedAt</a:t>
            </a:r>
            <a:r>
              <a:rPr/>
              <a:t> (TIMESTAMP)</a:t>
            </a:r>
          </a:p>
          <a:p>
            <a:pPr lvl="0"/>
            <a:r>
              <a:rPr b="1"/>
              <a:t>AIProviderCredentials:</a:t>
            </a:r>
          </a:p>
          <a:p>
            <a:pPr lvl="1"/>
            <a:r>
              <a:rPr>
                <a:latin typeface="Courier"/>
              </a:rPr>
              <a:t>credentialId</a:t>
            </a:r>
            <a:r>
              <a:rPr/>
              <a:t> (INT, PRIMARY KEY, AUTO_INCREMENT)</a:t>
            </a:r>
          </a:p>
          <a:p>
            <a:pPr lvl="1"/>
            <a:r>
              <a:rPr>
                <a:latin typeface="Courier"/>
              </a:rPr>
              <a:t>configId</a:t>
            </a:r>
            <a:r>
              <a:rPr/>
              <a:t> (INT, FOREIGN KEY referencing AIProviderConfiguration.configId)</a:t>
            </a:r>
          </a:p>
          <a:p>
            <a:pPr lvl="1"/>
            <a:r>
              <a:rPr>
                <a:latin typeface="Courier"/>
              </a:rPr>
              <a:t>credentialType</a:t>
            </a:r>
            <a:r>
              <a:rPr/>
              <a:t> (VARCHAR(255), e.g., ‘APIKey’, ‘AccessToken’)</a:t>
            </a:r>
          </a:p>
          <a:p>
            <a:pPr lvl="1"/>
            <a:r>
              <a:rPr>
                <a:latin typeface="Courier"/>
              </a:rPr>
              <a:t>credentialValue</a:t>
            </a:r>
            <a:r>
              <a:rPr/>
              <a:t> (TEXT) // Securely stored credential value (consider encryption)</a:t>
            </a:r>
          </a:p>
          <a:p>
            <a:pPr lvl="0" indent="0" marL="0">
              <a:buNone/>
            </a:pPr>
            <a:r>
              <a:rPr b="1"/>
              <a:t>Indexing Recommendations:</a:t>
            </a:r>
          </a:p>
          <a:p>
            <a:pPr lvl="0"/>
            <a:r>
              <a:rPr/>
              <a:t>Index </a:t>
            </a:r>
            <a:r>
              <a:rPr>
                <a:latin typeface="Courier"/>
              </a:rPr>
              <a:t>projectId</a:t>
            </a:r>
            <a:r>
              <a:rPr/>
              <a:t> in all related tables (Document, AIProviderConfiguration, etc.) for efficient querying.</a:t>
            </a:r>
          </a:p>
          <a:p>
            <a:pPr lvl="0"/>
            <a:r>
              <a:rPr/>
              <a:t>Index </a:t>
            </a:r>
            <a:r>
              <a:rPr>
                <a:latin typeface="Courier"/>
              </a:rPr>
              <a:t>documentType</a:t>
            </a:r>
            <a:r>
              <a:rPr/>
              <a:t> in the </a:t>
            </a:r>
            <a:r>
              <a:rPr>
                <a:latin typeface="Courier"/>
              </a:rPr>
              <a:t>Document</a:t>
            </a:r>
            <a:r>
              <a:rPr/>
              <a:t> table for filtering documents based on type.</a:t>
            </a:r>
          </a:p>
          <a:p>
            <a:pPr lvl="0"/>
            <a:r>
              <a:rPr/>
              <a:t>Index relevant fields in </a:t>
            </a:r>
            <a:r>
              <a:rPr>
                <a:latin typeface="Courier"/>
              </a:rPr>
              <a:t>DocumentAnalysis</a:t>
            </a:r>
            <a:r>
              <a:rPr/>
              <a:t> and </a:t>
            </a:r>
            <a:r>
              <a:rPr>
                <a:latin typeface="Courier"/>
              </a:rPr>
              <a:t>DocumentValidationResult</a:t>
            </a:r>
            <a:r>
              <a:rPr/>
              <a:t> for efficient retrieval of analysis and validation data.</a:t>
            </a:r>
          </a:p>
          <a:p>
            <a:pPr lvl="0"/>
            <a:r>
              <a:rPr/>
              <a:t>Consider a full-text index on </a:t>
            </a:r>
            <a:r>
              <a:rPr>
                <a:latin typeface="Courier"/>
              </a:rPr>
              <a:t>content</a:t>
            </a:r>
            <a:r>
              <a:rPr/>
              <a:t> in </a:t>
            </a:r>
            <a:r>
              <a:rPr>
                <a:latin typeface="Courier"/>
              </a:rPr>
              <a:t>DocumentContent</a:t>
            </a:r>
            <a:r>
              <a:rPr/>
              <a:t> for searching within document text (depending on database size and performance requirements).</a:t>
            </a:r>
          </a:p>
          <a:p>
            <a:pPr lvl="0" indent="0" marL="0">
              <a:buNone/>
            </a:pPr>
            <a:r>
              <a:rPr b="1"/>
              <a:t>Data Integrity Constraints:</a:t>
            </a:r>
          </a:p>
          <a:p>
            <a:pPr lvl="0"/>
            <a:r>
              <a:rPr/>
              <a:t>Ensure referential integrity between tables using foreign keys.</a:t>
            </a:r>
          </a:p>
          <a:p>
            <a:pPr lvl="0"/>
            <a:r>
              <a:rPr/>
              <a:t>Enforce data type constraints to maintain data quality.</a:t>
            </a:r>
          </a:p>
          <a:p>
            <a:pPr lvl="0"/>
            <a:r>
              <a:rPr/>
              <a:t>Use </a:t>
            </a:r>
            <a:r>
              <a:rPr>
                <a:latin typeface="Courier"/>
              </a:rPr>
              <a:t>NOT NULL</a:t>
            </a:r>
            <a:r>
              <a:rPr/>
              <a:t> constraints where appropriate to prevent missing data.</a:t>
            </a:r>
          </a:p>
          <a:p>
            <a:pPr lvl="0"/>
            <a:r>
              <a:rPr/>
              <a:t>Implement unique constraints where necessary (e.g., unique project names).</a:t>
            </a:r>
          </a:p>
          <a:p>
            <a:pPr lvl="0" indent="0" marL="0">
              <a:buNone/>
            </a:pPr>
            <a:r>
              <a:rPr b="1"/>
              <a:t>Scalability and Performance Considerations:</a:t>
            </a:r>
          </a:p>
          <a:p>
            <a:pPr lvl="0"/>
            <a:r>
              <a:rPr/>
              <a:t>Use appropriate database indexing strategies.</a:t>
            </a:r>
          </a:p>
          <a:p>
            <a:pPr lvl="0"/>
            <a:r>
              <a:rPr/>
              <a:t>Optimize database queries for performance.</a:t>
            </a:r>
          </a:p>
          <a:p>
            <a:pPr lvl="0"/>
            <a:r>
              <a:rPr/>
              <a:t>Consider database sharding or replication for very large datasets.</a:t>
            </a:r>
          </a:p>
          <a:p>
            <a:pPr lvl="0"/>
            <a:r>
              <a:rPr/>
              <a:t>Employ connection pooling to improve efficiency.</a:t>
            </a:r>
          </a:p>
          <a:p>
            <a:pPr lvl="0"/>
            <a:r>
              <a:rPr/>
              <a:t>Regularly monitor database performance and tune as needed.</a:t>
            </a:r>
          </a:p>
          <a:p>
            <a:pPr lvl="0" indent="0" marL="0">
              <a:buNone/>
            </a:pPr>
            <a:r>
              <a:rPr b="1"/>
              <a:t>Data Security and Privacy Recommendations:</a:t>
            </a:r>
          </a:p>
          <a:p>
            <a:pPr lvl="0"/>
            <a:r>
              <a:rPr/>
              <a:t>Store sensitive data (API keys, access tokens) securely using encryption at rest and in transit.</a:t>
            </a:r>
          </a:p>
          <a:p>
            <a:pPr lvl="0"/>
            <a:r>
              <a:rPr/>
              <a:t>Implement access control mechanisms to restrict access to sensitive data.</a:t>
            </a:r>
          </a:p>
          <a:p>
            <a:pPr lvl="0"/>
            <a:r>
              <a:rPr/>
              <a:t>Regularly audit database security and update security measures as needed.</a:t>
            </a:r>
          </a:p>
          <a:p>
            <a:pPr lvl="0"/>
            <a:r>
              <a:rPr/>
              <a:t>Comply with relevant data privacy regulations (GDPR, CCPA, etc.).</a:t>
            </a:r>
          </a:p>
          <a:p>
            <a:pPr lvl="0" indent="0" marL="0">
              <a:buNone/>
            </a:pPr>
            <a:r>
              <a:rPr/>
              <a:t>This detailed data model provides a solid foundation for the Requirements Gathering Agent. Remember to adapt and extend it as the project evolves and new requirements emerge. Regular performance monitoring and database tuning will be crucial for maintaining optimal performance as the application scales.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2025-06-10T15:35:11Z</dcterms:created>
  <dcterms:modified xsi:type="dcterms:W3CDTF">2025-06-10T15:35:11Z</dcterms:modified>
</cp:coreProperties>
</file>

<file path=docProps/custom.xml><?xml version="1.0" encoding="utf-8"?>
<Properties xmlns="http://schemas.openxmlformats.org/officeDocument/2006/custom-properties" xmlns:vt="http://schemas.openxmlformats.org/officeDocument/2006/docPropsVTypes"/>
</file>